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80" saveSubsetFonts="1" autoCompressPictures="0">
  <p:sldMasterIdLst>
    <p:sldMasterId id="2147483660" r:id="rId1"/>
  </p:sldMasterIdLst>
  <p:notesMasterIdLst>
    <p:notesMasterId r:id="rId33"/>
  </p:notesMasterIdLst>
  <p:handoutMasterIdLst>
    <p:handoutMasterId r:id="rId34"/>
  </p:handoutMasterIdLst>
  <p:sldIdLst>
    <p:sldId id="256" r:id="rId2"/>
    <p:sldId id="268" r:id="rId3"/>
    <p:sldId id="273" r:id="rId4"/>
    <p:sldId id="260" r:id="rId5"/>
    <p:sldId id="274" r:id="rId6"/>
    <p:sldId id="277" r:id="rId7"/>
    <p:sldId id="272" r:id="rId8"/>
    <p:sldId id="269" r:id="rId9"/>
    <p:sldId id="283" r:id="rId10"/>
    <p:sldId id="271" r:id="rId11"/>
    <p:sldId id="270" r:id="rId12"/>
    <p:sldId id="276" r:id="rId13"/>
    <p:sldId id="285" r:id="rId14"/>
    <p:sldId id="287" r:id="rId15"/>
    <p:sldId id="288" r:id="rId16"/>
    <p:sldId id="289" r:id="rId17"/>
    <p:sldId id="259" r:id="rId18"/>
    <p:sldId id="278" r:id="rId19"/>
    <p:sldId id="257" r:id="rId20"/>
    <p:sldId id="262" r:id="rId21"/>
    <p:sldId id="275" r:id="rId22"/>
    <p:sldId id="258" r:id="rId23"/>
    <p:sldId id="282" r:id="rId24"/>
    <p:sldId id="281" r:id="rId25"/>
    <p:sldId id="279" r:id="rId26"/>
    <p:sldId id="280" r:id="rId27"/>
    <p:sldId id="261" r:id="rId28"/>
    <p:sldId id="284" r:id="rId29"/>
    <p:sldId id="286" r:id="rId30"/>
    <p:sldId id="290" r:id="rId31"/>
    <p:sldId id="293"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10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784569-ED73-974C-8D7C-470C1C78256F}" type="datetimeFigureOut">
              <a:rPr lang="en-US" smtClean="0"/>
              <a:t>12/7/2012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9F2D66-18B8-8F45-B4A1-54797E992631}" type="slidenum">
              <a:rPr lang="en-US" smtClean="0"/>
              <a:t>‹#›</a:t>
            </a:fld>
            <a:endParaRPr lang="en-US" dirty="0"/>
          </a:p>
        </p:txBody>
      </p:sp>
    </p:spTree>
    <p:extLst>
      <p:ext uri="{BB962C8B-B14F-4D97-AF65-F5344CB8AC3E}">
        <p14:creationId xmlns:p14="http://schemas.microsoft.com/office/powerpoint/2010/main" val="5747421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4BFA07-7129-9A49-8E0B-8A9C62A3FCF6}" type="datetimeFigureOut">
              <a:rPr lang="en-US" smtClean="0"/>
              <a:t>12/7/2012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759EDA-EDB5-F349-836A-5CBE288F1A0E}" type="slidenum">
              <a:rPr lang="en-US" smtClean="0"/>
              <a:t>‹#›</a:t>
            </a:fld>
            <a:endParaRPr lang="en-US" dirty="0"/>
          </a:p>
        </p:txBody>
      </p:sp>
    </p:spTree>
    <p:extLst>
      <p:ext uri="{BB962C8B-B14F-4D97-AF65-F5344CB8AC3E}">
        <p14:creationId xmlns:p14="http://schemas.microsoft.com/office/powerpoint/2010/main" val="1048313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759EDA-EDB5-F349-836A-5CBE288F1A0E}" type="slidenum">
              <a:rPr lang="en-US" smtClean="0"/>
              <a:t>95</a:t>
            </a:fld>
            <a:endParaRPr lang="en-US" dirty="0"/>
          </a:p>
        </p:txBody>
      </p:sp>
    </p:spTree>
    <p:extLst>
      <p:ext uri="{BB962C8B-B14F-4D97-AF65-F5344CB8AC3E}">
        <p14:creationId xmlns:p14="http://schemas.microsoft.com/office/powerpoint/2010/main" val="3648680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759EDA-EDB5-F349-836A-5CBE288F1A0E}" type="slidenum">
              <a:rPr lang="en-US" smtClean="0"/>
              <a:t>106</a:t>
            </a:fld>
            <a:endParaRPr lang="en-US"/>
          </a:p>
        </p:txBody>
      </p:sp>
    </p:spTree>
    <p:extLst>
      <p:ext uri="{BB962C8B-B14F-4D97-AF65-F5344CB8AC3E}">
        <p14:creationId xmlns:p14="http://schemas.microsoft.com/office/powerpoint/2010/main" val="1753587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E0B8C9-787A-1144-A0A0-381B6223EE4B}" type="datetime1">
              <a:rPr lang="en-US" smtClean="0"/>
              <a:t>12/7/2012</a:t>
            </a:fld>
            <a:endParaRPr lang="en-US" dirty="0"/>
          </a:p>
        </p:txBody>
      </p:sp>
      <p:sp>
        <p:nvSpPr>
          <p:cNvPr id="5" name="Footer Placeholder 4"/>
          <p:cNvSpPr>
            <a:spLocks noGrp="1"/>
          </p:cNvSpPr>
          <p:nvPr>
            <p:ph type="ftr" sz="quarter" idx="11"/>
          </p:nvPr>
        </p:nvSpPr>
        <p:spPr/>
        <p:txBody>
          <a:bodyPr/>
          <a:lstStyle/>
          <a:p>
            <a:r>
              <a:rPr lang="en-US" dirty="0" smtClean="0"/>
              <a:t>Mod 8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A93CF-210D-6741-9829-008F7A1314E0}" type="datetime1">
              <a:rPr lang="en-US" smtClean="0"/>
              <a:t>12/7/2012</a:t>
            </a:fld>
            <a:endParaRPr lang="en-US" dirty="0"/>
          </a:p>
        </p:txBody>
      </p:sp>
      <p:sp>
        <p:nvSpPr>
          <p:cNvPr id="5" name="Footer Placeholder 4"/>
          <p:cNvSpPr>
            <a:spLocks noGrp="1"/>
          </p:cNvSpPr>
          <p:nvPr>
            <p:ph type="ftr" sz="quarter" idx="11"/>
          </p:nvPr>
        </p:nvSpPr>
        <p:spPr/>
        <p:txBody>
          <a:bodyPr/>
          <a:lstStyle/>
          <a:p>
            <a:r>
              <a:rPr lang="en-US" dirty="0" smtClean="0"/>
              <a:t>Mod 8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45BB70-3BED-D144-B408-5395E126B1E7}" type="datetime1">
              <a:rPr lang="en-US" smtClean="0"/>
              <a:t>12/7/2012</a:t>
            </a:fld>
            <a:endParaRPr lang="en-US" dirty="0"/>
          </a:p>
        </p:txBody>
      </p:sp>
      <p:sp>
        <p:nvSpPr>
          <p:cNvPr id="5" name="Footer Placeholder 4"/>
          <p:cNvSpPr>
            <a:spLocks noGrp="1"/>
          </p:cNvSpPr>
          <p:nvPr>
            <p:ph type="ftr" sz="quarter" idx="11"/>
          </p:nvPr>
        </p:nvSpPr>
        <p:spPr/>
        <p:txBody>
          <a:bodyPr/>
          <a:lstStyle/>
          <a:p>
            <a:r>
              <a:rPr lang="en-US" dirty="0" smtClean="0"/>
              <a:t>Mod 8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5E8E0D-1598-7F49-95F6-2389C2561E0B}" type="datetime1">
              <a:rPr lang="en-US" smtClean="0"/>
              <a:t>12/7/2012</a:t>
            </a:fld>
            <a:endParaRPr lang="en-US" dirty="0"/>
          </a:p>
        </p:txBody>
      </p:sp>
      <p:sp>
        <p:nvSpPr>
          <p:cNvPr id="5" name="Footer Placeholder 4"/>
          <p:cNvSpPr>
            <a:spLocks noGrp="1"/>
          </p:cNvSpPr>
          <p:nvPr>
            <p:ph type="ftr" sz="quarter" idx="11"/>
          </p:nvPr>
        </p:nvSpPr>
        <p:spPr/>
        <p:txBody>
          <a:bodyPr/>
          <a:lstStyle/>
          <a:p>
            <a:r>
              <a:rPr lang="en-US" dirty="0" smtClean="0"/>
              <a:t>Mod 8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C9F7A4-87CC-9748-9225-8EBCA54E79C4}" type="datetime1">
              <a:rPr lang="en-US" smtClean="0"/>
              <a:t>12/7/2012</a:t>
            </a:fld>
            <a:endParaRPr lang="en-US" dirty="0"/>
          </a:p>
        </p:txBody>
      </p:sp>
      <p:sp>
        <p:nvSpPr>
          <p:cNvPr id="5" name="Footer Placeholder 4"/>
          <p:cNvSpPr>
            <a:spLocks noGrp="1"/>
          </p:cNvSpPr>
          <p:nvPr>
            <p:ph type="ftr" sz="quarter" idx="11"/>
          </p:nvPr>
        </p:nvSpPr>
        <p:spPr/>
        <p:txBody>
          <a:bodyPr/>
          <a:lstStyle/>
          <a:p>
            <a:r>
              <a:rPr lang="en-US" dirty="0" smtClean="0"/>
              <a:t>Mod 8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7185FC-D140-F54F-904D-2C34F53AEA2F}" type="datetime1">
              <a:rPr lang="en-US" smtClean="0"/>
              <a:t>12/7/2012</a:t>
            </a:fld>
            <a:endParaRPr lang="en-US" dirty="0"/>
          </a:p>
        </p:txBody>
      </p:sp>
      <p:sp>
        <p:nvSpPr>
          <p:cNvPr id="6" name="Footer Placeholder 5"/>
          <p:cNvSpPr>
            <a:spLocks noGrp="1"/>
          </p:cNvSpPr>
          <p:nvPr>
            <p:ph type="ftr" sz="quarter" idx="11"/>
          </p:nvPr>
        </p:nvSpPr>
        <p:spPr/>
        <p:txBody>
          <a:bodyPr/>
          <a:lstStyle/>
          <a:p>
            <a:r>
              <a:rPr lang="en-US" dirty="0" smtClean="0"/>
              <a:t>Mod 8 Copyright: JR Hendershot 2012</a:t>
            </a:r>
            <a:endParaRPr lang="en-US" dirty="0"/>
          </a:p>
        </p:txBody>
      </p:sp>
      <p:sp>
        <p:nvSpPr>
          <p:cNvPr id="7" name="Slide Number Placeholder 6"/>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D73576-13E1-AF45-9B45-445E3AC824BF}" type="datetime1">
              <a:rPr lang="en-US" smtClean="0"/>
              <a:t>12/7/2012</a:t>
            </a:fld>
            <a:endParaRPr lang="en-US" dirty="0"/>
          </a:p>
        </p:txBody>
      </p:sp>
      <p:sp>
        <p:nvSpPr>
          <p:cNvPr id="8" name="Footer Placeholder 7"/>
          <p:cNvSpPr>
            <a:spLocks noGrp="1"/>
          </p:cNvSpPr>
          <p:nvPr>
            <p:ph type="ftr" sz="quarter" idx="11"/>
          </p:nvPr>
        </p:nvSpPr>
        <p:spPr/>
        <p:txBody>
          <a:bodyPr/>
          <a:lstStyle/>
          <a:p>
            <a:r>
              <a:rPr lang="en-US" dirty="0" smtClean="0"/>
              <a:t>Mod 8 Copyright: JR Hendershot 2012</a:t>
            </a:r>
            <a:endParaRPr lang="en-US" dirty="0"/>
          </a:p>
        </p:txBody>
      </p:sp>
      <p:sp>
        <p:nvSpPr>
          <p:cNvPr id="9" name="Slide Number Placeholder 8"/>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0A6ED6-ECC8-2E46-8436-9EA2A7EB863F}" type="datetime1">
              <a:rPr lang="en-US" smtClean="0"/>
              <a:t>12/7/2012</a:t>
            </a:fld>
            <a:endParaRPr lang="en-US" dirty="0"/>
          </a:p>
        </p:txBody>
      </p:sp>
      <p:sp>
        <p:nvSpPr>
          <p:cNvPr id="4" name="Footer Placeholder 3"/>
          <p:cNvSpPr>
            <a:spLocks noGrp="1"/>
          </p:cNvSpPr>
          <p:nvPr>
            <p:ph type="ftr" sz="quarter" idx="11"/>
          </p:nvPr>
        </p:nvSpPr>
        <p:spPr/>
        <p:txBody>
          <a:bodyPr/>
          <a:lstStyle/>
          <a:p>
            <a:r>
              <a:rPr lang="en-US" dirty="0" smtClean="0"/>
              <a:t>Mod 8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930BC5-F30B-1A4B-91BF-2A0324D82ACD}" type="datetime1">
              <a:rPr lang="en-US" smtClean="0"/>
              <a:t>12/7/2012</a:t>
            </a:fld>
            <a:endParaRPr lang="en-US" dirty="0"/>
          </a:p>
        </p:txBody>
      </p:sp>
      <p:sp>
        <p:nvSpPr>
          <p:cNvPr id="3" name="Footer Placeholder 2"/>
          <p:cNvSpPr>
            <a:spLocks noGrp="1"/>
          </p:cNvSpPr>
          <p:nvPr>
            <p:ph type="ftr" sz="quarter" idx="11"/>
          </p:nvPr>
        </p:nvSpPr>
        <p:spPr/>
        <p:txBody>
          <a:bodyPr/>
          <a:lstStyle/>
          <a:p>
            <a:r>
              <a:rPr lang="en-US" dirty="0" smtClean="0"/>
              <a:t>Mod 8 Copyright: JR Hendershot 2012</a:t>
            </a:r>
            <a:endParaRPr lang="en-US" dirty="0"/>
          </a:p>
        </p:txBody>
      </p:sp>
      <p:sp>
        <p:nvSpPr>
          <p:cNvPr id="4" name="Slide Number Placeholder 3"/>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E96DE0-6FB0-2040-A6D6-7F199A73E82A}" type="datetime1">
              <a:rPr lang="en-US" smtClean="0"/>
              <a:t>12/7/2012</a:t>
            </a:fld>
            <a:endParaRPr lang="en-US" dirty="0"/>
          </a:p>
        </p:txBody>
      </p:sp>
      <p:sp>
        <p:nvSpPr>
          <p:cNvPr id="6" name="Footer Placeholder 5"/>
          <p:cNvSpPr>
            <a:spLocks noGrp="1"/>
          </p:cNvSpPr>
          <p:nvPr>
            <p:ph type="ftr" sz="quarter" idx="11"/>
          </p:nvPr>
        </p:nvSpPr>
        <p:spPr/>
        <p:txBody>
          <a:bodyPr/>
          <a:lstStyle/>
          <a:p>
            <a:r>
              <a:rPr lang="en-US" dirty="0" smtClean="0"/>
              <a:t>Mod 8 Copyright: JR Hendershot 2012</a:t>
            </a:r>
            <a:endParaRPr lang="en-US" dirty="0"/>
          </a:p>
        </p:txBody>
      </p:sp>
      <p:sp>
        <p:nvSpPr>
          <p:cNvPr id="7" name="Slide Number Placeholder 6"/>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8B23A5-4EA1-E447-BB99-3A3C4142B3C5}" type="datetime1">
              <a:rPr lang="en-US" smtClean="0"/>
              <a:t>12/7/2012</a:t>
            </a:fld>
            <a:endParaRPr lang="en-US" dirty="0"/>
          </a:p>
        </p:txBody>
      </p:sp>
      <p:sp>
        <p:nvSpPr>
          <p:cNvPr id="6" name="Footer Placeholder 5"/>
          <p:cNvSpPr>
            <a:spLocks noGrp="1"/>
          </p:cNvSpPr>
          <p:nvPr>
            <p:ph type="ftr" sz="quarter" idx="11"/>
          </p:nvPr>
        </p:nvSpPr>
        <p:spPr/>
        <p:txBody>
          <a:bodyPr/>
          <a:lstStyle/>
          <a:p>
            <a:r>
              <a:rPr lang="en-US" dirty="0" smtClean="0"/>
              <a:t>Mod 8 Copyright: JR Hendershot 2012</a:t>
            </a:r>
            <a:endParaRPr lang="en-US" dirty="0"/>
          </a:p>
        </p:txBody>
      </p:sp>
      <p:sp>
        <p:nvSpPr>
          <p:cNvPr id="7" name="Slide Number Placeholder 6"/>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4F15F-ED3A-D043-B900-D349A81A6A6A}" type="datetime1">
              <a:rPr lang="en-US" smtClean="0"/>
              <a:t>12/7/2012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Mod 8 Copyright: JR Hendershot 2012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B9E2A-62C9-E64C-B4B8-CE2194CCEB4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0.tiff"/><Relationship Id="rId5" Type="http://schemas.openxmlformats.org/officeDocument/2006/relationships/image" Target="../media/image18.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tiff"/><Relationship Id="rId1" Type="http://schemas.openxmlformats.org/officeDocument/2006/relationships/slideLayout" Target="../slideLayouts/slideLayout2.xml"/><Relationship Id="rId4" Type="http://schemas.openxmlformats.org/officeDocument/2006/relationships/image" Target="../media/image26.tiff"/></Relationships>
</file>

<file path=ppt/slides/_rels/slide19.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image" Target="../media/image31.tiff"/><Relationship Id="rId1" Type="http://schemas.openxmlformats.org/officeDocument/2006/relationships/slideLayout" Target="../slideLayouts/slideLayout2.xml"/><Relationship Id="rId4" Type="http://schemas.openxmlformats.org/officeDocument/2006/relationships/image" Target="../media/image33.tiff"/></Relationships>
</file>

<file path=ppt/slides/_rels/slide24.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9.tiff"/><Relationship Id="rId4" Type="http://schemas.openxmlformats.org/officeDocument/2006/relationships/image" Target="../media/image38.tiff"/></Relationships>
</file>

<file path=ppt/slides/_rels/slide28.xml.rels><?xml version="1.0" encoding="UTF-8" standalone="yes"?>
<Relationships xmlns="http://schemas.openxmlformats.org/package/2006/relationships"><Relationship Id="rId2" Type="http://schemas.openxmlformats.org/officeDocument/2006/relationships/image" Target="../media/image40.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tiff"/></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0370" y="1249484"/>
            <a:ext cx="7886733" cy="1470025"/>
          </a:xfrm>
        </p:spPr>
        <p:txBody>
          <a:bodyPr>
            <a:normAutofit/>
          </a:bodyPr>
          <a:lstStyle/>
          <a:p>
            <a:r>
              <a:rPr lang="en-US" sz="3600" b="1" dirty="0">
                <a:solidFill>
                  <a:srgbClr val="800000"/>
                </a:solidFill>
                <a:cs typeface="Arial"/>
              </a:rPr>
              <a:t>Electric Machine Design Course</a:t>
            </a:r>
            <a:br>
              <a:rPr lang="en-US" sz="3600" b="1" dirty="0">
                <a:solidFill>
                  <a:srgbClr val="800000"/>
                </a:solidFill>
                <a:cs typeface="Arial"/>
              </a:rPr>
            </a:br>
            <a:endParaRPr lang="en-US" sz="3600" dirty="0"/>
          </a:p>
        </p:txBody>
      </p:sp>
      <p:sp>
        <p:nvSpPr>
          <p:cNvPr id="3" name="Subtitle 2"/>
          <p:cNvSpPr>
            <a:spLocks noGrp="1"/>
          </p:cNvSpPr>
          <p:nvPr>
            <p:ph type="subTitle" idx="1"/>
          </p:nvPr>
        </p:nvSpPr>
        <p:spPr>
          <a:xfrm>
            <a:off x="860370" y="2949177"/>
            <a:ext cx="7477032" cy="1752600"/>
          </a:xfrm>
        </p:spPr>
        <p:txBody>
          <a:bodyPr>
            <a:normAutofit/>
          </a:bodyPr>
          <a:lstStyle/>
          <a:p>
            <a:r>
              <a:rPr lang="en-US" dirty="0" smtClean="0">
                <a:solidFill>
                  <a:srgbClr val="800000"/>
                </a:solidFill>
                <a:cs typeface="Arial"/>
              </a:rPr>
              <a:t>Magnetic Materials for Electric Machines</a:t>
            </a:r>
          </a:p>
          <a:p>
            <a:r>
              <a:rPr lang="en-US" dirty="0" smtClean="0">
                <a:solidFill>
                  <a:srgbClr val="800000"/>
                </a:solidFill>
                <a:cs typeface="Arial"/>
              </a:rPr>
              <a:t>Lecture </a:t>
            </a:r>
            <a:r>
              <a:rPr lang="en-US">
                <a:solidFill>
                  <a:srgbClr val="800000"/>
                </a:solidFill>
                <a:cs typeface="Arial"/>
              </a:rPr>
              <a:t># </a:t>
            </a:r>
            <a:r>
              <a:rPr lang="en-US" smtClean="0">
                <a:solidFill>
                  <a:srgbClr val="800000"/>
                </a:solidFill>
                <a:cs typeface="Arial"/>
              </a:rPr>
              <a:t>9</a:t>
            </a:r>
            <a:endParaRPr lang="en-US" dirty="0">
              <a:solidFill>
                <a:srgbClr val="800000"/>
              </a:solidFill>
              <a:cs typeface="Arial"/>
            </a:endParaRPr>
          </a:p>
          <a:p>
            <a:endParaRPr lang="en-US" dirty="0"/>
          </a:p>
        </p:txBody>
      </p:sp>
      <p:sp>
        <p:nvSpPr>
          <p:cNvPr id="4" name="Footer Placeholder 3"/>
          <p:cNvSpPr>
            <a:spLocks noGrp="1"/>
          </p:cNvSpPr>
          <p:nvPr>
            <p:ph type="ftr" sz="quarter" idx="11"/>
          </p:nvPr>
        </p:nvSpPr>
        <p:spPr/>
        <p:txBody>
          <a:bodyPr/>
          <a:lstStyle/>
          <a:p>
            <a:r>
              <a:rPr lang="en-US" dirty="0" smtClean="0"/>
              <a:t>Mod 9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80</a:t>
            </a:fld>
            <a:endParaRPr lang="en-US" dirty="0"/>
          </a:p>
        </p:txBody>
      </p:sp>
    </p:spTree>
    <p:extLst>
      <p:ext uri="{BB962C8B-B14F-4D97-AF65-F5344CB8AC3E}">
        <p14:creationId xmlns:p14="http://schemas.microsoft.com/office/powerpoint/2010/main" val="1612055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65"/>
            <a:ext cx="8229600" cy="1143000"/>
          </a:xfrm>
        </p:spPr>
        <p:txBody>
          <a:bodyPr>
            <a:normAutofit fontScale="90000"/>
          </a:bodyPr>
          <a:lstStyle/>
          <a:p>
            <a:r>
              <a:rPr lang="en-US" sz="3600" dirty="0" smtClean="0">
                <a:solidFill>
                  <a:srgbClr val="800000"/>
                </a:solidFill>
              </a:rPr>
              <a:t>Low loss electric steels for medium</a:t>
            </a:r>
            <a:br>
              <a:rPr lang="en-US" sz="3600" dirty="0" smtClean="0">
                <a:solidFill>
                  <a:srgbClr val="800000"/>
                </a:solidFill>
              </a:rPr>
            </a:br>
            <a:r>
              <a:rPr lang="en-US" sz="3600" dirty="0" smtClean="0">
                <a:solidFill>
                  <a:srgbClr val="800000"/>
                </a:solidFill>
              </a:rPr>
              <a:t> to high frequency  machines </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9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89</a:t>
            </a:fld>
            <a:endParaRPr lang="en-US"/>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102" y="1350997"/>
            <a:ext cx="8068550" cy="3553123"/>
          </a:xfrm>
          <a:prstGeom prst="rect">
            <a:avLst/>
          </a:prstGeom>
        </p:spPr>
      </p:pic>
      <p:pic>
        <p:nvPicPr>
          <p:cNvPr id="6" name="Picture 5"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049220"/>
            <a:ext cx="1361143" cy="614259"/>
          </a:xfrm>
          <a:prstGeom prst="rect">
            <a:avLst/>
          </a:prstGeom>
        </p:spPr>
      </p:pic>
      <p:sp>
        <p:nvSpPr>
          <p:cNvPr id="7" name="TextBox 6"/>
          <p:cNvSpPr txBox="1"/>
          <p:nvPr/>
        </p:nvSpPr>
        <p:spPr>
          <a:xfrm>
            <a:off x="2811814" y="5174320"/>
            <a:ext cx="3207986" cy="369332"/>
          </a:xfrm>
          <a:prstGeom prst="rect">
            <a:avLst/>
          </a:prstGeom>
          <a:noFill/>
        </p:spPr>
        <p:txBody>
          <a:bodyPr wrap="square" rtlCol="0">
            <a:spAutoFit/>
          </a:bodyPr>
          <a:lstStyle/>
          <a:p>
            <a:r>
              <a:rPr lang="en-US" dirty="0" smtClean="0"/>
              <a:t>Frequency = rpm x 2</a:t>
            </a:r>
            <a:r>
              <a:rPr lang="en-US" i="1" dirty="0" smtClean="0"/>
              <a:t>p</a:t>
            </a:r>
            <a:r>
              <a:rPr lang="en-US" dirty="0"/>
              <a:t> </a:t>
            </a:r>
            <a:r>
              <a:rPr lang="en-US" dirty="0" smtClean="0"/>
              <a:t>/ 60</a:t>
            </a:r>
            <a:endParaRPr lang="en-US" dirty="0"/>
          </a:p>
        </p:txBody>
      </p:sp>
    </p:spTree>
    <p:extLst>
      <p:ext uri="{BB962C8B-B14F-4D97-AF65-F5344CB8AC3E}">
        <p14:creationId xmlns:p14="http://schemas.microsoft.com/office/powerpoint/2010/main" val="3032748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3053" y="304058"/>
            <a:ext cx="4940467" cy="1143000"/>
          </a:xfrm>
        </p:spPr>
        <p:txBody>
          <a:bodyPr>
            <a:normAutofit fontScale="90000"/>
          </a:bodyPr>
          <a:lstStyle/>
          <a:p>
            <a:r>
              <a:rPr lang="en-US" sz="2400" dirty="0" smtClean="0">
                <a:solidFill>
                  <a:srgbClr val="800000"/>
                </a:solidFill>
              </a:rPr>
              <a:t>Lamination coatings</a:t>
            </a:r>
            <a:br>
              <a:rPr lang="en-US" sz="2400" dirty="0" smtClean="0">
                <a:solidFill>
                  <a:srgbClr val="800000"/>
                </a:solidFill>
              </a:rPr>
            </a:br>
            <a:r>
              <a:rPr lang="en-US" sz="2400" dirty="0" smtClean="0">
                <a:solidFill>
                  <a:srgbClr val="800000"/>
                </a:solidFill>
              </a:rPr>
              <a:t>to insulate against</a:t>
            </a:r>
            <a:br>
              <a:rPr lang="en-US" sz="2400" dirty="0" smtClean="0">
                <a:solidFill>
                  <a:srgbClr val="800000"/>
                </a:solidFill>
              </a:rPr>
            </a:br>
            <a:r>
              <a:rPr lang="en-US" sz="2400" dirty="0" smtClean="0">
                <a:solidFill>
                  <a:srgbClr val="800000"/>
                </a:solidFill>
              </a:rPr>
              <a:t> eddy current losses</a:t>
            </a:r>
            <a:r>
              <a:rPr lang="en-US" sz="2800" dirty="0" smtClean="0">
                <a:solidFill>
                  <a:srgbClr val="800000"/>
                </a:solidFill>
              </a:rPr>
              <a:t/>
            </a:r>
            <a:br>
              <a:rPr lang="en-US" sz="2800" dirty="0" smtClean="0">
                <a:solidFill>
                  <a:srgbClr val="800000"/>
                </a:solidFill>
              </a:rPr>
            </a:br>
            <a:r>
              <a:rPr lang="en-US" sz="2400" dirty="0" smtClean="0">
                <a:solidFill>
                  <a:srgbClr val="800000"/>
                </a:solidFill>
              </a:rPr>
              <a:t> </a:t>
            </a:r>
            <a:endParaRPr lang="en-US" sz="24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9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90</a:t>
            </a:fld>
            <a:endParaRPr lang="en-US"/>
          </a:p>
        </p:txBody>
      </p:sp>
      <p:pic>
        <p:nvPicPr>
          <p:cNvPr id="6" name="Picture 5"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40" y="108860"/>
            <a:ext cx="5718893" cy="6278935"/>
          </a:xfrm>
          <a:prstGeom prst="rect">
            <a:avLst/>
          </a:prstGeom>
        </p:spPr>
      </p:pic>
      <p:pic>
        <p:nvPicPr>
          <p:cNvPr id="7" name="Picture 6"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02" y="6367585"/>
            <a:ext cx="861207" cy="388647"/>
          </a:xfrm>
          <a:prstGeom prst="rect">
            <a:avLst/>
          </a:prstGeom>
        </p:spPr>
      </p:pic>
    </p:spTree>
    <p:extLst>
      <p:ext uri="{BB962C8B-B14F-4D97-AF65-F5344CB8AC3E}">
        <p14:creationId xmlns:p14="http://schemas.microsoft.com/office/powerpoint/2010/main" val="3032748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975"/>
            <a:ext cx="8229600" cy="1143000"/>
          </a:xfrm>
        </p:spPr>
        <p:txBody>
          <a:bodyPr>
            <a:normAutofit/>
          </a:bodyPr>
          <a:lstStyle/>
          <a:p>
            <a:r>
              <a:rPr lang="en-US" sz="3600" dirty="0" smtClean="0">
                <a:solidFill>
                  <a:srgbClr val="800000"/>
                </a:solidFill>
              </a:rPr>
              <a:t>TITLE</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9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91</a:t>
            </a:fld>
            <a:endParaRPr lang="en-US"/>
          </a:p>
        </p:txBody>
      </p:sp>
      <p:pic>
        <p:nvPicPr>
          <p:cNvPr id="6" name="Picture 1" descr="METGLAS.tiff"/>
          <p:cNvPicPr>
            <a:picLocks noChangeAspect="1"/>
          </p:cNvPicPr>
          <p:nvPr/>
        </p:nvPicPr>
        <p:blipFill>
          <a:blip r:embed="rId2"/>
          <a:srcRect/>
          <a:stretch>
            <a:fillRect/>
          </a:stretch>
        </p:blipFill>
        <p:spPr bwMode="auto">
          <a:xfrm>
            <a:off x="1961116" y="188640"/>
            <a:ext cx="6940428" cy="6082622"/>
          </a:xfrm>
          <a:prstGeom prst="rect">
            <a:avLst/>
          </a:prstGeom>
          <a:noFill/>
          <a:ln w="9525">
            <a:noFill/>
            <a:miter lim="800000"/>
            <a:headEnd/>
            <a:tailEnd/>
          </a:ln>
        </p:spPr>
      </p:pic>
      <p:sp>
        <p:nvSpPr>
          <p:cNvPr id="3" name="Rectangle 2"/>
          <p:cNvSpPr/>
          <p:nvPr/>
        </p:nvSpPr>
        <p:spPr>
          <a:xfrm>
            <a:off x="149956" y="724320"/>
            <a:ext cx="1959792" cy="3477875"/>
          </a:xfrm>
          <a:prstGeom prst="rect">
            <a:avLst/>
          </a:prstGeom>
        </p:spPr>
        <p:txBody>
          <a:bodyPr wrap="square">
            <a:spAutoFit/>
          </a:bodyPr>
          <a:lstStyle/>
          <a:p>
            <a:r>
              <a:rPr lang="en-US" sz="2000" dirty="0" smtClean="0">
                <a:solidFill>
                  <a:srgbClr val="800000"/>
                </a:solidFill>
              </a:rPr>
              <a:t>METGLAS</a:t>
            </a:r>
          </a:p>
          <a:p>
            <a:endParaRPr lang="en-US" sz="2000" dirty="0">
              <a:solidFill>
                <a:srgbClr val="800000"/>
              </a:solidFill>
            </a:endParaRPr>
          </a:p>
          <a:p>
            <a:r>
              <a:rPr lang="en-US" sz="2000" dirty="0" smtClean="0">
                <a:solidFill>
                  <a:srgbClr val="800000"/>
                </a:solidFill>
              </a:rPr>
              <a:t>Soft Iron </a:t>
            </a:r>
          </a:p>
          <a:p>
            <a:r>
              <a:rPr lang="en-US" sz="2000" dirty="0">
                <a:solidFill>
                  <a:srgbClr val="800000"/>
                </a:solidFill>
              </a:rPr>
              <a:t>l</a:t>
            </a:r>
            <a:r>
              <a:rPr lang="en-US" sz="2000" dirty="0" smtClean="0">
                <a:solidFill>
                  <a:srgbClr val="800000"/>
                </a:solidFill>
              </a:rPr>
              <a:t>owest  core loss materials</a:t>
            </a:r>
          </a:p>
          <a:p>
            <a:endParaRPr lang="en-US" sz="2000" dirty="0">
              <a:solidFill>
                <a:srgbClr val="800000"/>
              </a:solidFill>
            </a:endParaRPr>
          </a:p>
          <a:p>
            <a:r>
              <a:rPr lang="en-US" sz="2000" dirty="0" smtClean="0">
                <a:solidFill>
                  <a:srgbClr val="800000"/>
                </a:solidFill>
              </a:rPr>
              <a:t>Very thin &amp; difficult to punch for</a:t>
            </a:r>
          </a:p>
          <a:p>
            <a:r>
              <a:rPr lang="en-US" sz="2000" dirty="0" smtClean="0">
                <a:solidFill>
                  <a:srgbClr val="800000"/>
                </a:solidFill>
              </a:rPr>
              <a:t>motor cores</a:t>
            </a:r>
            <a:endParaRPr lang="en-US" sz="2000" dirty="0">
              <a:solidFill>
                <a:srgbClr val="800000"/>
              </a:solidFill>
            </a:endParaRPr>
          </a:p>
          <a:p>
            <a:endParaRPr lang="en-US" sz="2000" dirty="0">
              <a:solidFill>
                <a:srgbClr val="800000"/>
              </a:solidFill>
            </a:endParaRPr>
          </a:p>
        </p:txBody>
      </p:sp>
    </p:spTree>
    <p:extLst>
      <p:ext uri="{BB962C8B-B14F-4D97-AF65-F5344CB8AC3E}">
        <p14:creationId xmlns:p14="http://schemas.microsoft.com/office/powerpoint/2010/main" val="3032748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739475"/>
            <a:ext cx="8229600" cy="1143000"/>
          </a:xfrm>
        </p:spPr>
        <p:txBody>
          <a:bodyPr>
            <a:normAutofit/>
          </a:bodyPr>
          <a:lstStyle/>
          <a:p>
            <a:r>
              <a:rPr lang="en-US" sz="3200" dirty="0" smtClean="0">
                <a:solidFill>
                  <a:srgbClr val="800000"/>
                </a:solidFill>
              </a:rPr>
              <a:t>Losses in electrical steels  </a:t>
            </a:r>
            <a:endParaRPr lang="en-US" sz="32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9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92</a:t>
            </a:fld>
            <a:endParaRPr lang="en-US"/>
          </a:p>
        </p:txBody>
      </p:sp>
      <p:sp>
        <p:nvSpPr>
          <p:cNvPr id="3" name="Rectangle 2"/>
          <p:cNvSpPr/>
          <p:nvPr/>
        </p:nvSpPr>
        <p:spPr>
          <a:xfrm>
            <a:off x="584200" y="1828800"/>
            <a:ext cx="8102600" cy="2677656"/>
          </a:xfrm>
          <a:prstGeom prst="rect">
            <a:avLst/>
          </a:prstGeom>
        </p:spPr>
        <p:txBody>
          <a:bodyPr wrap="square">
            <a:spAutoFit/>
          </a:bodyPr>
          <a:lstStyle/>
          <a:p>
            <a:r>
              <a:rPr lang="en-US" altLang="ja-JP" sz="2400" dirty="0">
                <a:latin typeface="Arial" charset="0"/>
                <a:ea typeface="ＭＳ Ｐゴシック" charset="0"/>
                <a:cs typeface="ＭＳ Ｐゴシック" charset="0"/>
              </a:rPr>
              <a:t>Iron loss: losses generated in the iron core </a:t>
            </a:r>
            <a:r>
              <a:rPr lang="en-US" altLang="ja-JP" sz="2400" dirty="0" smtClean="0">
                <a:latin typeface="Arial" charset="0"/>
                <a:ea typeface="ＭＳ Ｐゴシック" charset="0"/>
                <a:cs typeface="ＭＳ Ｐゴシック" charset="0"/>
              </a:rPr>
              <a:t>parts </a:t>
            </a:r>
          </a:p>
          <a:p>
            <a:r>
              <a:rPr lang="en-US" altLang="ja-JP" sz="2400" dirty="0" smtClean="0">
                <a:latin typeface="Arial" charset="0"/>
                <a:ea typeface="ＭＳ Ｐゴシック" charset="0"/>
                <a:cs typeface="ＭＳ Ｐゴシック" charset="0"/>
              </a:rPr>
              <a:t>such as stator yoke and stator teeth are caused by </a:t>
            </a:r>
            <a:r>
              <a:rPr lang="en-US" altLang="ja-JP" sz="2400" dirty="0">
                <a:latin typeface="Arial" charset="0"/>
                <a:ea typeface="ＭＳ Ｐゴシック" charset="0"/>
                <a:cs typeface="ＭＳ Ｐゴシック" charset="0"/>
              </a:rPr>
              <a:t>changing magnetic </a:t>
            </a:r>
            <a:r>
              <a:rPr lang="en-US" altLang="ja-JP" sz="2400" dirty="0" smtClean="0">
                <a:latin typeface="Arial" charset="0"/>
                <a:ea typeface="ＭＳ Ｐゴシック" charset="0"/>
                <a:cs typeface="ＭＳ Ｐゴシック" charset="0"/>
              </a:rPr>
              <a:t>fields.</a:t>
            </a:r>
            <a:endParaRPr lang="en-US" altLang="ja-JP" sz="2400" dirty="0">
              <a:latin typeface="Arial" charset="0"/>
              <a:ea typeface="ＭＳ Ｐゴシック" charset="0"/>
              <a:cs typeface="ＭＳ Ｐゴシック" charset="0"/>
            </a:endParaRPr>
          </a:p>
          <a:p>
            <a:endParaRPr lang="en-US" altLang="ja-JP" sz="2400" dirty="0">
              <a:latin typeface="Arial" charset="0"/>
              <a:ea typeface="ＭＳ Ｐゴシック" charset="0"/>
              <a:cs typeface="ＭＳ Ｐゴシック" charset="0"/>
            </a:endParaRPr>
          </a:p>
          <a:p>
            <a:r>
              <a:rPr lang="en-US" altLang="ja-JP" sz="2400" dirty="0">
                <a:latin typeface="Arial" charset="0"/>
                <a:ea typeface="ＭＳ Ｐゴシック" charset="0"/>
                <a:cs typeface="ＭＳ Ｐゴシック" charset="0"/>
              </a:rPr>
              <a:t>Total iron losses are composed of two loss components: 	</a:t>
            </a:r>
          </a:p>
          <a:p>
            <a:r>
              <a:rPr lang="en-US" altLang="ja-JP" sz="2400" dirty="0" smtClean="0">
                <a:latin typeface="Arial" charset="0"/>
                <a:ea typeface="ＭＳ Ｐゴシック" charset="0"/>
                <a:cs typeface="ＭＳ Ｐゴシック" charset="0"/>
              </a:rPr>
              <a:t>			Hysteresis losses</a:t>
            </a:r>
          </a:p>
          <a:p>
            <a:r>
              <a:rPr lang="en-US" altLang="ja-JP" sz="2400" dirty="0">
                <a:latin typeface="Arial" charset="0"/>
                <a:ea typeface="ＭＳ Ｐゴシック" charset="0"/>
                <a:cs typeface="ＭＳ Ｐゴシック" charset="0"/>
              </a:rPr>
              <a:t>	</a:t>
            </a:r>
            <a:r>
              <a:rPr lang="en-US" altLang="ja-JP" sz="2400" dirty="0" smtClean="0">
                <a:latin typeface="Arial" charset="0"/>
                <a:ea typeface="ＭＳ Ｐゴシック" charset="0"/>
                <a:cs typeface="ＭＳ Ｐゴシック" charset="0"/>
              </a:rPr>
              <a:t>	 	Eddy </a:t>
            </a:r>
            <a:r>
              <a:rPr lang="en-US" altLang="ja-JP" sz="2400" dirty="0">
                <a:latin typeface="Arial" charset="0"/>
                <a:ea typeface="ＭＳ Ｐゴシック" charset="0"/>
                <a:cs typeface="ＭＳ Ｐゴシック" charset="0"/>
              </a:rPr>
              <a:t>current losses</a:t>
            </a:r>
            <a:endParaRPr lang="en-US" sz="2400" dirty="0"/>
          </a:p>
        </p:txBody>
      </p:sp>
    </p:spTree>
    <p:extLst>
      <p:ext uri="{BB962C8B-B14F-4D97-AF65-F5344CB8AC3E}">
        <p14:creationId xmlns:p14="http://schemas.microsoft.com/office/powerpoint/2010/main" val="2013906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167975"/>
            <a:ext cx="8229600" cy="1143000"/>
          </a:xfrm>
        </p:spPr>
        <p:txBody>
          <a:bodyPr>
            <a:normAutofit/>
          </a:bodyPr>
          <a:lstStyle/>
          <a:p>
            <a:r>
              <a:rPr lang="en-US" sz="3200" dirty="0" smtClean="0">
                <a:solidFill>
                  <a:srgbClr val="800000"/>
                </a:solidFill>
              </a:rPr>
              <a:t> </a:t>
            </a:r>
            <a:endParaRPr lang="en-US" sz="32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9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93</a:t>
            </a:fld>
            <a:endParaRPr lang="en-US"/>
          </a:p>
        </p:txBody>
      </p:sp>
      <p:sp>
        <p:nvSpPr>
          <p:cNvPr id="6" name="Rectangle 5"/>
          <p:cNvSpPr/>
          <p:nvPr/>
        </p:nvSpPr>
        <p:spPr>
          <a:xfrm>
            <a:off x="812800" y="69250"/>
            <a:ext cx="7734300" cy="954107"/>
          </a:xfrm>
          <a:prstGeom prst="rect">
            <a:avLst/>
          </a:prstGeom>
        </p:spPr>
        <p:txBody>
          <a:bodyPr wrap="square">
            <a:spAutoFit/>
          </a:bodyPr>
          <a:lstStyle/>
          <a:p>
            <a:pPr algn="ctr"/>
            <a:r>
              <a:rPr lang="en-US" altLang="ja-JP" sz="2800" dirty="0">
                <a:solidFill>
                  <a:srgbClr val="800000"/>
                </a:solidFill>
                <a:latin typeface="Arial" charset="0"/>
                <a:ea typeface="ＭＳ Ｐゴシック" charset="0"/>
                <a:cs typeface="ＭＳ Ｐゴシック" charset="0"/>
              </a:rPr>
              <a:t>Calculation of Hysteresis </a:t>
            </a:r>
            <a:r>
              <a:rPr lang="en-US" altLang="ja-JP" sz="2800" dirty="0" smtClean="0">
                <a:solidFill>
                  <a:srgbClr val="800000"/>
                </a:solidFill>
                <a:latin typeface="Arial" charset="0"/>
                <a:ea typeface="ＭＳ Ｐゴシック" charset="0"/>
                <a:cs typeface="ＭＳ Ｐゴシック" charset="0"/>
              </a:rPr>
              <a:t>Loss (Watts) </a:t>
            </a:r>
          </a:p>
          <a:p>
            <a:pPr algn="ctr"/>
            <a:r>
              <a:rPr lang="en-US" altLang="ja-JP" sz="2800" dirty="0" smtClean="0">
                <a:solidFill>
                  <a:srgbClr val="800000"/>
                </a:solidFill>
                <a:latin typeface="Arial" charset="0"/>
                <a:ea typeface="ＭＳ Ｐゴシック" charset="0"/>
                <a:cs typeface="ＭＳ Ｐゴシック" charset="0"/>
              </a:rPr>
              <a:t> by analytical means or FEA</a:t>
            </a:r>
            <a:endParaRPr lang="en-US" sz="2800" dirty="0">
              <a:solidFill>
                <a:srgbClr val="800000"/>
              </a:solidFill>
            </a:endParaRPr>
          </a:p>
        </p:txBody>
      </p:sp>
      <p:sp>
        <p:nvSpPr>
          <p:cNvPr id="7" name="Rectangle 6"/>
          <p:cNvSpPr/>
          <p:nvPr/>
        </p:nvSpPr>
        <p:spPr>
          <a:xfrm>
            <a:off x="431800" y="1282768"/>
            <a:ext cx="5334000" cy="3096232"/>
          </a:xfrm>
          <a:prstGeom prst="rect">
            <a:avLst/>
          </a:prstGeom>
        </p:spPr>
        <p:txBody>
          <a:bodyPr wrap="square">
            <a:spAutoFit/>
          </a:bodyPr>
          <a:lstStyle/>
          <a:p>
            <a:pPr>
              <a:lnSpc>
                <a:spcPct val="80000"/>
              </a:lnSpc>
              <a:spcBef>
                <a:spcPct val="20000"/>
              </a:spcBef>
            </a:pPr>
            <a:r>
              <a:rPr lang="en-US" altLang="ja-JP" sz="2000" dirty="0" smtClean="0">
                <a:latin typeface="Arial"/>
                <a:cs typeface="Arial"/>
              </a:rPr>
              <a:t>Modeling </a:t>
            </a:r>
            <a:r>
              <a:rPr lang="en-US" altLang="ja-JP" sz="2000" dirty="0">
                <a:latin typeface="Arial"/>
                <a:cs typeface="Arial"/>
              </a:rPr>
              <a:t>methods such </a:t>
            </a:r>
            <a:r>
              <a:rPr lang="en-US" altLang="ja-JP" sz="2000" dirty="0" smtClean="0">
                <a:latin typeface="Arial"/>
                <a:cs typeface="Arial"/>
              </a:rPr>
              <a:t>from </a:t>
            </a:r>
            <a:r>
              <a:rPr lang="en-US" altLang="ja-JP" sz="2000" dirty="0" err="1">
                <a:latin typeface="Arial"/>
                <a:cs typeface="Arial"/>
              </a:rPr>
              <a:t>Preisach</a:t>
            </a:r>
            <a:r>
              <a:rPr lang="en-US" altLang="ja-JP" sz="2000" dirty="0">
                <a:latin typeface="Arial"/>
                <a:cs typeface="Arial"/>
              </a:rPr>
              <a:t>, Hysteron </a:t>
            </a:r>
            <a:r>
              <a:rPr lang="en-US" altLang="ja-JP" sz="2000" dirty="0" smtClean="0">
                <a:latin typeface="Arial"/>
                <a:cs typeface="Arial"/>
              </a:rPr>
              <a:t>&amp; Curling are </a:t>
            </a:r>
            <a:r>
              <a:rPr lang="en-US" altLang="ja-JP" sz="2000" dirty="0">
                <a:latin typeface="Arial"/>
                <a:cs typeface="Arial"/>
              </a:rPr>
              <a:t>used </a:t>
            </a:r>
            <a:r>
              <a:rPr lang="en-US" altLang="ja-JP" sz="2000" dirty="0" smtClean="0">
                <a:latin typeface="Arial"/>
                <a:cs typeface="Arial"/>
              </a:rPr>
              <a:t>for </a:t>
            </a:r>
            <a:r>
              <a:rPr lang="en-US" altLang="ja-JP" sz="2000" dirty="0">
                <a:latin typeface="Arial"/>
                <a:cs typeface="Arial"/>
              </a:rPr>
              <a:t>hysteresis </a:t>
            </a:r>
            <a:r>
              <a:rPr lang="en-US" altLang="ja-JP" sz="2000" dirty="0" smtClean="0">
                <a:latin typeface="Arial"/>
                <a:cs typeface="Arial"/>
              </a:rPr>
              <a:t>loss calculations </a:t>
            </a:r>
            <a:r>
              <a:rPr lang="en-US" altLang="ja-JP" sz="2000" dirty="0">
                <a:latin typeface="Arial"/>
                <a:cs typeface="Arial"/>
              </a:rPr>
              <a:t>or predictions  </a:t>
            </a:r>
            <a:endParaRPr lang="en-US" altLang="ja-JP" sz="2000" dirty="0" smtClean="0">
              <a:latin typeface="Arial"/>
              <a:cs typeface="Arial"/>
            </a:endParaRPr>
          </a:p>
          <a:p>
            <a:pPr>
              <a:lnSpc>
                <a:spcPct val="80000"/>
              </a:lnSpc>
              <a:spcBef>
                <a:spcPct val="20000"/>
              </a:spcBef>
            </a:pPr>
            <a:endParaRPr lang="en-US" altLang="ja-JP" sz="2000" dirty="0">
              <a:latin typeface="Arial"/>
              <a:cs typeface="Arial"/>
            </a:endParaRPr>
          </a:p>
          <a:p>
            <a:pPr>
              <a:lnSpc>
                <a:spcPct val="80000"/>
              </a:lnSpc>
            </a:pPr>
            <a:r>
              <a:rPr lang="en-US" altLang="ja-JP" sz="2000" dirty="0">
                <a:latin typeface="Arial"/>
                <a:ea typeface="ＭＳ Ｐゴシック" charset="0"/>
                <a:cs typeface="Arial"/>
              </a:rPr>
              <a:t>Hysteresis </a:t>
            </a:r>
            <a:r>
              <a:rPr lang="en-US" altLang="ja-JP" sz="2000" dirty="0" smtClean="0">
                <a:latin typeface="Arial"/>
                <a:ea typeface="ＭＳ Ｐゴシック" charset="0"/>
                <a:cs typeface="Arial"/>
              </a:rPr>
              <a:t>losses are equal to </a:t>
            </a:r>
            <a:r>
              <a:rPr lang="en-US" altLang="ja-JP" sz="2000" dirty="0">
                <a:latin typeface="Arial"/>
                <a:ea typeface="ＭＳ Ｐゴシック" charset="0"/>
                <a:cs typeface="Arial"/>
              </a:rPr>
              <a:t>area </a:t>
            </a:r>
            <a:r>
              <a:rPr lang="en-US" altLang="ja-JP" sz="2000" dirty="0" smtClean="0">
                <a:latin typeface="Arial"/>
                <a:ea typeface="ＭＳ Ｐゴシック" charset="0"/>
                <a:cs typeface="Arial"/>
              </a:rPr>
              <a:t>inside</a:t>
            </a:r>
          </a:p>
          <a:p>
            <a:pPr>
              <a:lnSpc>
                <a:spcPct val="80000"/>
              </a:lnSpc>
            </a:pPr>
            <a:r>
              <a:rPr lang="en-US" altLang="ja-JP" sz="2000" dirty="0" smtClean="0">
                <a:latin typeface="Arial"/>
                <a:ea typeface="ＭＳ Ｐゴシック" charset="0"/>
                <a:cs typeface="Arial"/>
              </a:rPr>
              <a:t>of the B-H  loop</a:t>
            </a:r>
            <a:r>
              <a:rPr lang="en-US" altLang="ja-JP" sz="2000" dirty="0">
                <a:latin typeface="Arial"/>
                <a:ea typeface="ＭＳ Ｐゴシック" charset="0"/>
                <a:cs typeface="Arial"/>
              </a:rPr>
              <a:t> </a:t>
            </a:r>
            <a:r>
              <a:rPr lang="en-US" altLang="ja-JP" sz="2000" dirty="0" smtClean="0">
                <a:latin typeface="Arial"/>
                <a:ea typeface="ＭＳ Ｐゴシック" charset="0"/>
                <a:cs typeface="Arial"/>
              </a:rPr>
              <a:t>charted when material is</a:t>
            </a:r>
          </a:p>
          <a:p>
            <a:pPr>
              <a:lnSpc>
                <a:spcPct val="80000"/>
              </a:lnSpc>
            </a:pPr>
            <a:r>
              <a:rPr lang="en-US" altLang="ja-JP" sz="2000" dirty="0" smtClean="0">
                <a:latin typeface="Arial"/>
                <a:ea typeface="ＭＳ Ｐゴシック" charset="0"/>
                <a:cs typeface="Arial"/>
              </a:rPr>
              <a:t>subjected to magnetization to saturation </a:t>
            </a:r>
          </a:p>
          <a:p>
            <a:pPr>
              <a:lnSpc>
                <a:spcPct val="80000"/>
              </a:lnSpc>
            </a:pPr>
            <a:r>
              <a:rPr lang="en-US" altLang="ja-JP" sz="2000" dirty="0" smtClean="0">
                <a:latin typeface="Arial"/>
                <a:ea typeface="ＭＳ Ｐゴシック" charset="0"/>
                <a:cs typeface="Arial"/>
              </a:rPr>
              <a:t>and complete de-magnetization</a:t>
            </a:r>
            <a:endParaRPr lang="en-US" altLang="ja-JP" sz="2000" dirty="0">
              <a:latin typeface="Arial"/>
              <a:ea typeface="ＭＳ Ｐゴシック" charset="0"/>
              <a:cs typeface="Arial"/>
            </a:endParaRPr>
          </a:p>
          <a:p>
            <a:pPr>
              <a:lnSpc>
                <a:spcPct val="80000"/>
              </a:lnSpc>
            </a:pPr>
            <a:endParaRPr lang="en-US" altLang="ja-JP" sz="2400" dirty="0">
              <a:latin typeface="Arial" charset="0"/>
              <a:ea typeface="ＭＳ Ｐゴシック" charset="0"/>
              <a:cs typeface="ＭＳ Ｐゴシック" charset="0"/>
            </a:endParaRPr>
          </a:p>
          <a:p>
            <a:pPr>
              <a:lnSpc>
                <a:spcPct val="80000"/>
              </a:lnSpc>
              <a:spcBef>
                <a:spcPct val="20000"/>
              </a:spcBef>
            </a:pPr>
            <a:endParaRPr lang="en-US" altLang="ja-JP" sz="2400" dirty="0"/>
          </a:p>
          <a:p>
            <a:pPr>
              <a:lnSpc>
                <a:spcPct val="80000"/>
              </a:lnSpc>
            </a:pPr>
            <a:endParaRPr lang="en-US" altLang="ja-JP" sz="2400" dirty="0">
              <a:latin typeface="Arial" charset="0"/>
              <a:ea typeface="ＭＳ Ｐゴシック" charset="0"/>
              <a:cs typeface="ＭＳ Ｐゴシック" charset="0"/>
            </a:endParaRPr>
          </a:p>
        </p:txBody>
      </p:sp>
      <p:pic>
        <p:nvPicPr>
          <p:cNvPr id="9" name="Picture 8"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193868"/>
            <a:ext cx="2729618" cy="2642247"/>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3199919494"/>
              </p:ext>
            </p:extLst>
          </p:nvPr>
        </p:nvGraphicFramePr>
        <p:xfrm>
          <a:off x="2455795" y="4593967"/>
          <a:ext cx="2674442" cy="641866"/>
        </p:xfrm>
        <a:graphic>
          <a:graphicData uri="http://schemas.openxmlformats.org/presentationml/2006/ole">
            <mc:AlternateContent xmlns:mc="http://schemas.openxmlformats.org/markup-compatibility/2006">
              <mc:Choice xmlns:v="urn:schemas-microsoft-com:vml" Requires="v">
                <p:oleObj spid="_x0000_s2070" name="Equation" r:id="rId4" imgW="952500" imgH="228600" progId="Equation.3">
                  <p:embed/>
                </p:oleObj>
              </mc:Choice>
              <mc:Fallback>
                <p:oleObj name="Equation" r:id="rId4" imgW="9525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5795" y="4593967"/>
                        <a:ext cx="2674442" cy="641866"/>
                      </a:xfrm>
                      <a:prstGeom prst="rect">
                        <a:avLst/>
                      </a:prstGeom>
                      <a:noFill/>
                      <a:extLst/>
                    </p:spPr>
                  </p:pic>
                </p:oleObj>
              </mc:Fallback>
            </mc:AlternateContent>
          </a:graphicData>
        </a:graphic>
      </p:graphicFrame>
      <p:sp>
        <p:nvSpPr>
          <p:cNvPr id="3" name="Rectangle 2"/>
          <p:cNvSpPr/>
          <p:nvPr/>
        </p:nvSpPr>
        <p:spPr>
          <a:xfrm>
            <a:off x="495300" y="3612634"/>
            <a:ext cx="2831537" cy="461665"/>
          </a:xfrm>
          <a:prstGeom prst="rect">
            <a:avLst/>
          </a:prstGeom>
        </p:spPr>
        <p:txBody>
          <a:bodyPr wrap="none">
            <a:spAutoFit/>
          </a:bodyPr>
          <a:lstStyle/>
          <a:p>
            <a:r>
              <a:rPr lang="en-US" sz="2400" dirty="0"/>
              <a:t>Hysteresis Losses</a:t>
            </a:r>
            <a:r>
              <a:rPr lang="en-US" sz="2400" dirty="0">
                <a:solidFill>
                  <a:srgbClr val="800000"/>
                </a:solidFill>
              </a:rPr>
              <a:t>:</a:t>
            </a:r>
            <a:r>
              <a:rPr lang="en-US" dirty="0">
                <a:solidFill>
                  <a:srgbClr val="FFFF00"/>
                </a:solidFill>
              </a:rPr>
              <a:t>:</a:t>
            </a:r>
          </a:p>
        </p:txBody>
      </p:sp>
      <p:sp>
        <p:nvSpPr>
          <p:cNvPr id="10" name="Rectangle 9"/>
          <p:cNvSpPr/>
          <p:nvPr/>
        </p:nvSpPr>
        <p:spPr>
          <a:xfrm>
            <a:off x="6197600" y="4048026"/>
            <a:ext cx="2489200" cy="2308324"/>
          </a:xfrm>
          <a:prstGeom prst="rect">
            <a:avLst/>
          </a:prstGeom>
        </p:spPr>
        <p:txBody>
          <a:bodyPr wrap="square">
            <a:spAutoFit/>
          </a:bodyPr>
          <a:lstStyle/>
          <a:p>
            <a:r>
              <a:rPr lang="en-US" i="1" dirty="0">
                <a:solidFill>
                  <a:srgbClr val="800000"/>
                </a:solidFill>
              </a:rPr>
              <a:t>f</a:t>
            </a:r>
            <a:r>
              <a:rPr lang="en-US" dirty="0">
                <a:solidFill>
                  <a:srgbClr val="800000"/>
                </a:solidFill>
              </a:rPr>
              <a:t> </a:t>
            </a:r>
            <a:r>
              <a:rPr lang="en-US" dirty="0"/>
              <a:t>= frequency</a:t>
            </a:r>
          </a:p>
          <a:p>
            <a:r>
              <a:rPr lang="en-US" i="1" dirty="0">
                <a:solidFill>
                  <a:srgbClr val="800000"/>
                </a:solidFill>
              </a:rPr>
              <a:t>t</a:t>
            </a:r>
            <a:r>
              <a:rPr lang="en-US" dirty="0"/>
              <a:t> = lam thickness</a:t>
            </a:r>
          </a:p>
          <a:p>
            <a:r>
              <a:rPr lang="en-US" i="1" dirty="0" err="1">
                <a:solidFill>
                  <a:srgbClr val="800000"/>
                </a:solidFill>
              </a:rPr>
              <a:t>σ</a:t>
            </a:r>
            <a:r>
              <a:rPr lang="en-US" dirty="0"/>
              <a:t> = lam conductivity</a:t>
            </a:r>
          </a:p>
          <a:p>
            <a:r>
              <a:rPr lang="en-US" i="1" dirty="0" err="1"/>
              <a:t>ρ</a:t>
            </a:r>
            <a:r>
              <a:rPr lang="en-US" dirty="0"/>
              <a:t> = density</a:t>
            </a:r>
          </a:p>
          <a:p>
            <a:r>
              <a:rPr lang="en-US" i="1" dirty="0">
                <a:solidFill>
                  <a:srgbClr val="800000"/>
                </a:solidFill>
              </a:rPr>
              <a:t>M</a:t>
            </a:r>
            <a:r>
              <a:rPr lang="en-US" i="1" dirty="0"/>
              <a:t>= </a:t>
            </a:r>
            <a:r>
              <a:rPr lang="en-US" dirty="0"/>
              <a:t>Mass of core</a:t>
            </a:r>
            <a:endParaRPr lang="en-US" i="1" dirty="0"/>
          </a:p>
          <a:p>
            <a:r>
              <a:rPr lang="en-US" i="1" dirty="0">
                <a:solidFill>
                  <a:srgbClr val="800000"/>
                </a:solidFill>
              </a:rPr>
              <a:t>C</a:t>
            </a:r>
            <a:r>
              <a:rPr lang="en-US" i="1" dirty="0"/>
              <a:t> = </a:t>
            </a:r>
            <a:r>
              <a:rPr lang="en-US" dirty="0"/>
              <a:t>Steinmetz                      </a:t>
            </a:r>
          </a:p>
          <a:p>
            <a:r>
              <a:rPr lang="en-US" dirty="0"/>
              <a:t>      hysteresis</a:t>
            </a:r>
          </a:p>
          <a:p>
            <a:r>
              <a:rPr lang="en-US" dirty="0"/>
              <a:t>      coefficient</a:t>
            </a:r>
          </a:p>
        </p:txBody>
      </p:sp>
    </p:spTree>
    <p:extLst>
      <p:ext uri="{BB962C8B-B14F-4D97-AF65-F5344CB8AC3E}">
        <p14:creationId xmlns:p14="http://schemas.microsoft.com/office/powerpoint/2010/main" val="549502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375"/>
            <a:ext cx="8229600" cy="733725"/>
          </a:xfrm>
        </p:spPr>
        <p:txBody>
          <a:bodyPr>
            <a:noAutofit/>
          </a:bodyPr>
          <a:lstStyle/>
          <a:p>
            <a:r>
              <a:rPr lang="en-US" altLang="ja-JP" sz="2800" dirty="0">
                <a:solidFill>
                  <a:srgbClr val="800000"/>
                </a:solidFill>
                <a:latin typeface="Arial" charset="0"/>
                <a:ea typeface="ＭＳ Ｐゴシック" charset="0"/>
                <a:cs typeface="ＭＳ Ｐゴシック" charset="0"/>
              </a:rPr>
              <a:t>Calculation </a:t>
            </a:r>
            <a:r>
              <a:rPr lang="en-US" altLang="ja-JP" sz="2800" dirty="0" smtClean="0">
                <a:solidFill>
                  <a:srgbClr val="800000"/>
                </a:solidFill>
                <a:latin typeface="Arial" charset="0"/>
                <a:ea typeface="ＭＳ Ｐゴシック" charset="0"/>
                <a:cs typeface="ＭＳ Ｐゴシック" charset="0"/>
              </a:rPr>
              <a:t>of Eddy Current </a:t>
            </a:r>
            <a:r>
              <a:rPr lang="en-US" altLang="ja-JP" sz="2800" dirty="0">
                <a:solidFill>
                  <a:srgbClr val="800000"/>
                </a:solidFill>
                <a:latin typeface="Arial" charset="0"/>
                <a:ea typeface="ＭＳ Ｐゴシック" charset="0"/>
                <a:cs typeface="ＭＳ Ｐゴシック" charset="0"/>
              </a:rPr>
              <a:t>Loss (Watts) </a:t>
            </a:r>
            <a:br>
              <a:rPr lang="en-US" altLang="ja-JP" sz="2800" dirty="0">
                <a:solidFill>
                  <a:srgbClr val="800000"/>
                </a:solidFill>
                <a:latin typeface="Arial" charset="0"/>
                <a:ea typeface="ＭＳ Ｐゴシック" charset="0"/>
                <a:cs typeface="ＭＳ Ｐゴシック" charset="0"/>
              </a:rPr>
            </a:br>
            <a:r>
              <a:rPr lang="en-US" altLang="ja-JP" sz="2800" dirty="0">
                <a:solidFill>
                  <a:srgbClr val="800000"/>
                </a:solidFill>
                <a:latin typeface="Arial" charset="0"/>
                <a:ea typeface="ＭＳ Ｐゴシック" charset="0"/>
                <a:cs typeface="ＭＳ Ｐゴシック" charset="0"/>
              </a:rPr>
              <a:t> by analytical means or FEA</a:t>
            </a:r>
            <a:r>
              <a:rPr lang="en-US" sz="2800" dirty="0">
                <a:solidFill>
                  <a:srgbClr val="800000"/>
                </a:solidFill>
              </a:rPr>
              <a:t/>
            </a:r>
            <a:br>
              <a:rPr lang="en-US" sz="2800" dirty="0">
                <a:solidFill>
                  <a:srgbClr val="800000"/>
                </a:solidFill>
              </a:rPr>
            </a:br>
            <a:r>
              <a:rPr lang="en-US" sz="2800" dirty="0" smtClean="0">
                <a:solidFill>
                  <a:srgbClr val="800000"/>
                </a:solidFill>
              </a:rPr>
              <a:t> </a:t>
            </a:r>
            <a:endParaRPr lang="en-US" sz="28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9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94</a:t>
            </a:fld>
            <a:endParaRPr lang="en-US"/>
          </a:p>
        </p:txBody>
      </p:sp>
      <p:pic>
        <p:nvPicPr>
          <p:cNvPr id="3" name="Picture 2"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00" y="1009650"/>
            <a:ext cx="7366000" cy="2222500"/>
          </a:xfrm>
          <a:prstGeom prst="rect">
            <a:avLst/>
          </a:prstGeom>
        </p:spPr>
      </p:pic>
      <p:sp>
        <p:nvSpPr>
          <p:cNvPr id="6" name="Rectangle 5"/>
          <p:cNvSpPr/>
          <p:nvPr/>
        </p:nvSpPr>
        <p:spPr>
          <a:xfrm>
            <a:off x="305169" y="3650734"/>
            <a:ext cx="5329817" cy="2585323"/>
          </a:xfrm>
          <a:prstGeom prst="rect">
            <a:avLst/>
          </a:prstGeom>
        </p:spPr>
        <p:txBody>
          <a:bodyPr wrap="none">
            <a:spAutoFit/>
          </a:bodyPr>
          <a:lstStyle/>
          <a:p>
            <a:r>
              <a:rPr lang="en-US" dirty="0">
                <a:solidFill>
                  <a:srgbClr val="000000"/>
                </a:solidFill>
              </a:rPr>
              <a:t>Eddy </a:t>
            </a:r>
            <a:r>
              <a:rPr lang="en-US" dirty="0"/>
              <a:t>Current Losses</a:t>
            </a:r>
            <a:r>
              <a:rPr lang="en-US" dirty="0" smtClean="0">
                <a:solidFill>
                  <a:srgbClr val="0000FF"/>
                </a:solidFill>
              </a:rPr>
              <a:t>:</a:t>
            </a:r>
          </a:p>
          <a:p>
            <a:endParaRPr lang="en-US" dirty="0">
              <a:solidFill>
                <a:srgbClr val="0000FF"/>
              </a:solidFill>
            </a:endParaRPr>
          </a:p>
          <a:p>
            <a:endParaRPr lang="en-US" dirty="0" smtClean="0">
              <a:solidFill>
                <a:srgbClr val="0000FF"/>
              </a:solidFill>
            </a:endParaRPr>
          </a:p>
          <a:p>
            <a:endParaRPr lang="en-US" dirty="0">
              <a:solidFill>
                <a:srgbClr val="0000FF"/>
              </a:solidFill>
            </a:endParaRPr>
          </a:p>
          <a:p>
            <a:r>
              <a:rPr lang="en-US" dirty="0" smtClean="0">
                <a:solidFill>
                  <a:srgbClr val="000000"/>
                </a:solidFill>
              </a:rPr>
              <a:t>Calculate sum of each part of the stator lamination</a:t>
            </a:r>
          </a:p>
          <a:p>
            <a:r>
              <a:rPr lang="en-US" dirty="0" smtClean="0">
                <a:solidFill>
                  <a:srgbClr val="000000"/>
                </a:solidFill>
              </a:rPr>
              <a:t>Multiply by watts/Kg and sum losses.</a:t>
            </a:r>
          </a:p>
          <a:p>
            <a:endParaRPr lang="en-US" dirty="0">
              <a:solidFill>
                <a:srgbClr val="000000"/>
              </a:solidFill>
            </a:endParaRPr>
          </a:p>
          <a:p>
            <a:r>
              <a:rPr lang="en-US" dirty="0" smtClean="0">
                <a:solidFill>
                  <a:srgbClr val="000000"/>
                </a:solidFill>
              </a:rPr>
              <a:t>Note:  	  might be different in lamination sections</a:t>
            </a:r>
          </a:p>
          <a:p>
            <a:r>
              <a:rPr lang="en-US" dirty="0">
                <a:solidFill>
                  <a:srgbClr val="000000"/>
                </a:solidFill>
              </a:rPr>
              <a:t>	</a:t>
            </a:r>
            <a:r>
              <a:rPr lang="en-US" dirty="0" smtClean="0">
                <a:solidFill>
                  <a:srgbClr val="000000"/>
                </a:solidFill>
              </a:rPr>
              <a:t>	  such as stator </a:t>
            </a:r>
            <a:r>
              <a:rPr lang="en-US" dirty="0" err="1" smtClean="0">
                <a:solidFill>
                  <a:srgbClr val="000000"/>
                </a:solidFill>
              </a:rPr>
              <a:t>vs</a:t>
            </a:r>
            <a:r>
              <a:rPr lang="en-US" dirty="0" smtClean="0">
                <a:solidFill>
                  <a:srgbClr val="000000"/>
                </a:solidFill>
              </a:rPr>
              <a:t> rotor or yoke &amp; teeth</a:t>
            </a:r>
            <a:endParaRPr lang="en-US" dirty="0">
              <a:solidFill>
                <a:srgbClr val="000000"/>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473286048"/>
              </p:ext>
            </p:extLst>
          </p:nvPr>
        </p:nvGraphicFramePr>
        <p:xfrm>
          <a:off x="2867025" y="3326993"/>
          <a:ext cx="3103695" cy="1104900"/>
        </p:xfrm>
        <a:graphic>
          <a:graphicData uri="http://schemas.openxmlformats.org/presentationml/2006/ole">
            <mc:AlternateContent xmlns:mc="http://schemas.openxmlformats.org/markup-compatibility/2006">
              <mc:Choice xmlns:v="urn:schemas-microsoft-com:vml" Requires="v">
                <p:oleObj spid="_x0000_s1047" name="Equation" r:id="rId4" imgW="1295400" imgH="419100" progId="Equation.3">
                  <p:embed/>
                </p:oleObj>
              </mc:Choice>
              <mc:Fallback>
                <p:oleObj name="Equation" r:id="rId4" imgW="12954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7025" y="3326993"/>
                        <a:ext cx="3103695" cy="1104900"/>
                      </a:xfrm>
                      <a:prstGeom prst="rect">
                        <a:avLst/>
                      </a:prstGeom>
                      <a:noFill/>
                      <a:extLst/>
                    </p:spPr>
                  </p:pic>
                </p:oleObj>
              </mc:Fallback>
            </mc:AlternateContent>
          </a:graphicData>
        </a:graphic>
      </p:graphicFrame>
      <p:sp>
        <p:nvSpPr>
          <p:cNvPr id="8" name="Rectangle 7"/>
          <p:cNvSpPr/>
          <p:nvPr/>
        </p:nvSpPr>
        <p:spPr>
          <a:xfrm>
            <a:off x="6502400" y="3276193"/>
            <a:ext cx="2641600" cy="2554545"/>
          </a:xfrm>
          <a:prstGeom prst="rect">
            <a:avLst/>
          </a:prstGeom>
        </p:spPr>
        <p:txBody>
          <a:bodyPr wrap="square">
            <a:spAutoFit/>
          </a:bodyPr>
          <a:lstStyle/>
          <a:p>
            <a:r>
              <a:rPr lang="en-US" sz="2000" i="1" dirty="0">
                <a:solidFill>
                  <a:srgbClr val="800000"/>
                </a:solidFill>
              </a:rPr>
              <a:t>f</a:t>
            </a:r>
            <a:r>
              <a:rPr lang="en-US" sz="2000" dirty="0">
                <a:solidFill>
                  <a:srgbClr val="800000"/>
                </a:solidFill>
              </a:rPr>
              <a:t> </a:t>
            </a:r>
            <a:r>
              <a:rPr lang="en-US" sz="2000" dirty="0"/>
              <a:t>= frequency</a:t>
            </a:r>
          </a:p>
          <a:p>
            <a:r>
              <a:rPr lang="en-US" sz="2000" i="1" dirty="0">
                <a:solidFill>
                  <a:srgbClr val="800000"/>
                </a:solidFill>
              </a:rPr>
              <a:t>t</a:t>
            </a:r>
            <a:r>
              <a:rPr lang="en-US" sz="2000" dirty="0"/>
              <a:t> = lam thickness</a:t>
            </a:r>
          </a:p>
          <a:p>
            <a:r>
              <a:rPr lang="en-US" sz="2000" i="1" dirty="0" err="1">
                <a:solidFill>
                  <a:srgbClr val="800000"/>
                </a:solidFill>
              </a:rPr>
              <a:t>σ</a:t>
            </a:r>
            <a:r>
              <a:rPr lang="en-US" sz="2000" dirty="0"/>
              <a:t> = lam conductivity</a:t>
            </a:r>
          </a:p>
          <a:p>
            <a:r>
              <a:rPr lang="en-US" sz="2000" i="1" dirty="0" err="1"/>
              <a:t>ρ</a:t>
            </a:r>
            <a:r>
              <a:rPr lang="en-US" sz="2000" dirty="0"/>
              <a:t> = density</a:t>
            </a:r>
          </a:p>
          <a:p>
            <a:r>
              <a:rPr lang="en-US" sz="2000" i="1" dirty="0">
                <a:solidFill>
                  <a:srgbClr val="800000"/>
                </a:solidFill>
              </a:rPr>
              <a:t>M</a:t>
            </a:r>
            <a:r>
              <a:rPr lang="en-US" sz="2000" i="1" dirty="0"/>
              <a:t>= </a:t>
            </a:r>
            <a:r>
              <a:rPr lang="en-US" sz="2000" dirty="0"/>
              <a:t>Mass of core</a:t>
            </a:r>
            <a:endParaRPr lang="en-US" sz="2000" i="1" dirty="0"/>
          </a:p>
          <a:p>
            <a:r>
              <a:rPr lang="en-US" sz="2000" i="1" dirty="0">
                <a:solidFill>
                  <a:srgbClr val="800000"/>
                </a:solidFill>
              </a:rPr>
              <a:t>C</a:t>
            </a:r>
            <a:r>
              <a:rPr lang="en-US" sz="2000" i="1" dirty="0"/>
              <a:t> = </a:t>
            </a:r>
            <a:r>
              <a:rPr lang="en-US" sz="2000" dirty="0"/>
              <a:t>Steinmetz                      </a:t>
            </a:r>
          </a:p>
          <a:p>
            <a:r>
              <a:rPr lang="en-US" sz="2000" dirty="0"/>
              <a:t>      hysteresis</a:t>
            </a:r>
          </a:p>
          <a:p>
            <a:r>
              <a:rPr lang="en-US" sz="2000" dirty="0"/>
              <a:t>      coefficient</a:t>
            </a:r>
          </a:p>
        </p:txBody>
      </p:sp>
      <p:pic>
        <p:nvPicPr>
          <p:cNvPr id="9" name="Picture 8" descr="Untitled.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5850" y="5504616"/>
            <a:ext cx="292100" cy="533400"/>
          </a:xfrm>
          <a:prstGeom prst="rect">
            <a:avLst/>
          </a:prstGeom>
        </p:spPr>
      </p:pic>
    </p:spTree>
    <p:extLst>
      <p:ext uri="{BB962C8B-B14F-4D97-AF65-F5344CB8AC3E}">
        <p14:creationId xmlns:p14="http://schemas.microsoft.com/office/powerpoint/2010/main" val="1900853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975"/>
            <a:ext cx="8229600" cy="657525"/>
          </a:xfrm>
        </p:spPr>
        <p:txBody>
          <a:bodyPr>
            <a:normAutofit fontScale="90000"/>
          </a:bodyPr>
          <a:lstStyle/>
          <a:p>
            <a:r>
              <a:rPr lang="en-US" altLang="ja-JP" sz="3200" dirty="0">
                <a:solidFill>
                  <a:srgbClr val="800000"/>
                </a:solidFill>
                <a:latin typeface="Arial" charset="0"/>
                <a:ea typeface="ＭＳ Ｐゴシック" charset="0"/>
                <a:cs typeface="ＭＳ Ｐゴシック" charset="0"/>
              </a:rPr>
              <a:t>Separation </a:t>
            </a:r>
            <a:r>
              <a:rPr lang="en-US" altLang="ja-JP" sz="3200" dirty="0" smtClean="0">
                <a:solidFill>
                  <a:srgbClr val="800000"/>
                </a:solidFill>
                <a:latin typeface="Arial" charset="0"/>
                <a:ea typeface="ＭＳ Ｐゴシック" charset="0"/>
                <a:cs typeface="ＭＳ Ｐゴシック" charset="0"/>
              </a:rPr>
              <a:t>of Hysteresis </a:t>
            </a:r>
            <a:r>
              <a:rPr lang="en-US" altLang="ja-JP" sz="3200" dirty="0">
                <a:solidFill>
                  <a:srgbClr val="800000"/>
                </a:solidFill>
                <a:latin typeface="Arial" charset="0"/>
                <a:ea typeface="ＭＳ Ｐゴシック" charset="0"/>
                <a:cs typeface="ＭＳ Ｐゴシック" charset="0"/>
              </a:rPr>
              <a:t>&amp; Eddy Current Losses</a:t>
            </a:r>
            <a:endParaRPr lang="en-US" sz="32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9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95</a:t>
            </a:fld>
            <a:endParaRPr lang="en-US"/>
          </a:p>
        </p:txBody>
      </p:sp>
      <p:pic>
        <p:nvPicPr>
          <p:cNvPr id="6" name="Picture 5"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913304"/>
            <a:ext cx="8270068" cy="5404946"/>
          </a:xfrm>
          <a:prstGeom prst="rect">
            <a:avLst/>
          </a:prstGeom>
        </p:spPr>
      </p:pic>
    </p:spTree>
    <p:extLst>
      <p:ext uri="{BB962C8B-B14F-4D97-AF65-F5344CB8AC3E}">
        <p14:creationId xmlns:p14="http://schemas.microsoft.com/office/powerpoint/2010/main" val="1507428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747" y="139741"/>
            <a:ext cx="8511149" cy="1143000"/>
          </a:xfrm>
        </p:spPr>
        <p:txBody>
          <a:bodyPr>
            <a:normAutofit fontScale="90000"/>
          </a:bodyPr>
          <a:lstStyle/>
          <a:p>
            <a:r>
              <a:rPr lang="en-US" sz="3600" dirty="0" smtClean="0">
                <a:solidFill>
                  <a:srgbClr val="800000"/>
                </a:solidFill>
              </a:rPr>
              <a:t>Radial or parallel orientation &amp; magnetization</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9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96</a:t>
            </a:fld>
            <a:endParaRPr lang="en-US" dirty="0"/>
          </a:p>
        </p:txBody>
      </p:sp>
      <p:pic>
        <p:nvPicPr>
          <p:cNvPr id="6" name="Picture 5" descr="Untitled.tiff"/>
          <p:cNvPicPr>
            <a:picLocks noChangeAspect="1"/>
          </p:cNvPicPr>
          <p:nvPr/>
        </p:nvPicPr>
        <p:blipFill rotWithShape="1">
          <a:blip r:embed="rId2">
            <a:extLst>
              <a:ext uri="{28A0092B-C50C-407E-A947-70E740481C1C}">
                <a14:useLocalDpi xmlns:a14="http://schemas.microsoft.com/office/drawing/2010/main" val="0"/>
              </a:ext>
            </a:extLst>
          </a:blip>
          <a:srcRect t="1948" b="-1948"/>
          <a:stretch/>
        </p:blipFill>
        <p:spPr>
          <a:xfrm>
            <a:off x="457200" y="1111374"/>
            <a:ext cx="3979630" cy="4449452"/>
          </a:xfrm>
          <a:prstGeom prst="rect">
            <a:avLst/>
          </a:prstGeom>
        </p:spPr>
      </p:pic>
      <p:pic>
        <p:nvPicPr>
          <p:cNvPr id="8" name="Picture 7"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628" y="1120626"/>
            <a:ext cx="3610301" cy="4505879"/>
          </a:xfrm>
          <a:prstGeom prst="rect">
            <a:avLst/>
          </a:prstGeom>
        </p:spPr>
      </p:pic>
      <p:sp>
        <p:nvSpPr>
          <p:cNvPr id="3" name="TextBox 2"/>
          <p:cNvSpPr txBox="1"/>
          <p:nvPr/>
        </p:nvSpPr>
        <p:spPr>
          <a:xfrm>
            <a:off x="480780" y="5626505"/>
            <a:ext cx="8206019" cy="584776"/>
          </a:xfrm>
          <a:prstGeom prst="rect">
            <a:avLst/>
          </a:prstGeom>
          <a:noFill/>
        </p:spPr>
        <p:txBody>
          <a:bodyPr wrap="square" rtlCol="0">
            <a:spAutoFit/>
          </a:bodyPr>
          <a:lstStyle/>
          <a:p>
            <a:r>
              <a:rPr lang="en-US" sz="3200" dirty="0" smtClean="0">
                <a:solidFill>
                  <a:srgbClr val="800000"/>
                </a:solidFill>
              </a:rPr>
              <a:t>Approximate same flux from both magnets !</a:t>
            </a:r>
            <a:endParaRPr lang="en-US" sz="3200" dirty="0">
              <a:solidFill>
                <a:srgbClr val="800000"/>
              </a:solidFill>
            </a:endParaRPr>
          </a:p>
        </p:txBody>
      </p:sp>
    </p:spTree>
    <p:extLst>
      <p:ext uri="{BB962C8B-B14F-4D97-AF65-F5344CB8AC3E}">
        <p14:creationId xmlns:p14="http://schemas.microsoft.com/office/powerpoint/2010/main" val="1558941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9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97</a:t>
            </a:fld>
            <a:endParaRPr lang="en-US"/>
          </a:p>
        </p:txBody>
      </p:sp>
      <p:pic>
        <p:nvPicPr>
          <p:cNvPr id="7" name="Picture 6" descr="Untitled.tiff"/>
          <p:cNvPicPr>
            <a:picLocks noChangeAspect="1"/>
          </p:cNvPicPr>
          <p:nvPr/>
        </p:nvPicPr>
        <p:blipFill rotWithShape="1">
          <a:blip r:embed="rId2">
            <a:extLst>
              <a:ext uri="{28A0092B-C50C-407E-A947-70E740481C1C}">
                <a14:useLocalDpi xmlns:a14="http://schemas.microsoft.com/office/drawing/2010/main" val="0"/>
              </a:ext>
            </a:extLst>
          </a:blip>
          <a:srcRect t="1" b="79279"/>
          <a:stretch/>
        </p:blipFill>
        <p:spPr>
          <a:xfrm>
            <a:off x="234322" y="3439972"/>
            <a:ext cx="7442612" cy="757523"/>
          </a:xfrm>
          <a:prstGeom prst="rect">
            <a:avLst/>
          </a:prstGeom>
        </p:spPr>
      </p:pic>
      <p:pic>
        <p:nvPicPr>
          <p:cNvPr id="8" name="Picture 7"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342" y="712507"/>
            <a:ext cx="8604567" cy="2882332"/>
          </a:xfrm>
          <a:prstGeom prst="rect">
            <a:avLst/>
          </a:prstGeom>
        </p:spPr>
      </p:pic>
      <p:sp>
        <p:nvSpPr>
          <p:cNvPr id="9" name="Rectangle 8"/>
          <p:cNvSpPr/>
          <p:nvPr/>
        </p:nvSpPr>
        <p:spPr>
          <a:xfrm>
            <a:off x="918528" y="-3493"/>
            <a:ext cx="7586218" cy="646331"/>
          </a:xfrm>
          <a:prstGeom prst="rect">
            <a:avLst/>
          </a:prstGeom>
        </p:spPr>
        <p:txBody>
          <a:bodyPr wrap="square">
            <a:spAutoFit/>
          </a:bodyPr>
          <a:lstStyle/>
          <a:p>
            <a:r>
              <a:rPr lang="en-US" sz="3600" dirty="0" smtClean="0">
                <a:solidFill>
                  <a:srgbClr val="800000"/>
                </a:solidFill>
              </a:rPr>
              <a:t>Permanent Magnetic Comparisons</a:t>
            </a:r>
            <a:endParaRPr lang="en-US" sz="3600" dirty="0"/>
          </a:p>
        </p:txBody>
      </p:sp>
      <p:sp>
        <p:nvSpPr>
          <p:cNvPr id="11" name="Rectangle 10"/>
          <p:cNvSpPr/>
          <p:nvPr/>
        </p:nvSpPr>
        <p:spPr>
          <a:xfrm>
            <a:off x="5668807" y="1757174"/>
            <a:ext cx="633945" cy="307777"/>
          </a:xfrm>
          <a:prstGeom prst="rect">
            <a:avLst/>
          </a:prstGeom>
        </p:spPr>
        <p:txBody>
          <a:bodyPr wrap="none">
            <a:spAutoFit/>
          </a:bodyPr>
          <a:lstStyle/>
          <a:p>
            <a:r>
              <a:rPr lang="en-US" sz="1400" dirty="0" smtClean="0"/>
              <a:t>/4800</a:t>
            </a:r>
            <a:endParaRPr lang="en-US" sz="1400" dirty="0"/>
          </a:p>
        </p:txBody>
      </p:sp>
      <p:sp>
        <p:nvSpPr>
          <p:cNvPr id="12" name="Rectangle 11"/>
          <p:cNvSpPr/>
          <p:nvPr/>
        </p:nvSpPr>
        <p:spPr>
          <a:xfrm>
            <a:off x="8193616" y="2756691"/>
            <a:ext cx="534096" cy="307777"/>
          </a:xfrm>
          <a:prstGeom prst="rect">
            <a:avLst/>
          </a:prstGeom>
        </p:spPr>
        <p:txBody>
          <a:bodyPr wrap="none">
            <a:spAutoFit/>
          </a:bodyPr>
          <a:lstStyle/>
          <a:p>
            <a:r>
              <a:rPr lang="en-US" sz="1400" dirty="0"/>
              <a:t>/550</a:t>
            </a:r>
          </a:p>
        </p:txBody>
      </p:sp>
      <p:pic>
        <p:nvPicPr>
          <p:cNvPr id="13" name="Picture 12" descr="Untitled.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042" y="4174815"/>
            <a:ext cx="7228383" cy="1744782"/>
          </a:xfrm>
          <a:prstGeom prst="rect">
            <a:avLst/>
          </a:prstGeom>
        </p:spPr>
      </p:pic>
      <p:sp>
        <p:nvSpPr>
          <p:cNvPr id="14" name="TextBox 13"/>
          <p:cNvSpPr txBox="1"/>
          <p:nvPr/>
        </p:nvSpPr>
        <p:spPr>
          <a:xfrm>
            <a:off x="918528" y="3556003"/>
            <a:ext cx="2335948" cy="369332"/>
          </a:xfrm>
          <a:prstGeom prst="rect">
            <a:avLst/>
          </a:prstGeom>
          <a:noFill/>
        </p:spPr>
        <p:txBody>
          <a:bodyPr wrap="square" rtlCol="0">
            <a:spAutoFit/>
          </a:bodyPr>
          <a:lstStyle/>
          <a:p>
            <a:r>
              <a:rPr lang="en-US" b="1" dirty="0" err="1" smtClean="0"/>
              <a:t>NdFeB</a:t>
            </a:r>
            <a:r>
              <a:rPr lang="en-US" b="1" dirty="0" smtClean="0"/>
              <a:t> Grades</a:t>
            </a:r>
            <a:r>
              <a:rPr lang="en-US" dirty="0" smtClean="0"/>
              <a:t> </a:t>
            </a:r>
            <a:endParaRPr lang="en-US" dirty="0"/>
          </a:p>
        </p:txBody>
      </p:sp>
      <p:sp>
        <p:nvSpPr>
          <p:cNvPr id="15" name="Rectangle 14"/>
          <p:cNvSpPr/>
          <p:nvPr/>
        </p:nvSpPr>
        <p:spPr>
          <a:xfrm>
            <a:off x="797688" y="912585"/>
            <a:ext cx="2224061" cy="710964"/>
          </a:xfrm>
          <a:prstGeom prst="rect">
            <a:avLst/>
          </a:prstGeom>
        </p:spPr>
        <p:txBody>
          <a:bodyPr wrap="none">
            <a:spAutoFit/>
          </a:bodyPr>
          <a:lstStyle/>
          <a:p>
            <a:r>
              <a:rPr lang="en-US" b="1" dirty="0" smtClean="0"/>
              <a:t>All current magnet</a:t>
            </a:r>
          </a:p>
          <a:p>
            <a:r>
              <a:rPr lang="en-US" b="1" dirty="0" smtClean="0"/>
              <a:t> grade categories</a:t>
            </a:r>
            <a:r>
              <a:rPr lang="en-US" dirty="0" smtClean="0"/>
              <a:t> </a:t>
            </a:r>
            <a:endParaRPr lang="en-US" dirty="0"/>
          </a:p>
        </p:txBody>
      </p:sp>
      <p:sp>
        <p:nvSpPr>
          <p:cNvPr id="16" name="Rectangle 15"/>
          <p:cNvSpPr/>
          <p:nvPr/>
        </p:nvSpPr>
        <p:spPr>
          <a:xfrm>
            <a:off x="6948643" y="1769544"/>
            <a:ext cx="601854" cy="292388"/>
          </a:xfrm>
          <a:prstGeom prst="rect">
            <a:avLst/>
          </a:prstGeom>
        </p:spPr>
        <p:txBody>
          <a:bodyPr wrap="none">
            <a:spAutoFit/>
          </a:bodyPr>
          <a:lstStyle/>
          <a:p>
            <a:r>
              <a:rPr lang="en-US" sz="1300" dirty="0"/>
              <a:t>/</a:t>
            </a:r>
            <a:r>
              <a:rPr lang="en-US" sz="1300" dirty="0" smtClean="0"/>
              <a:t>4460</a:t>
            </a:r>
            <a:endParaRPr lang="en-US" sz="1300" dirty="0"/>
          </a:p>
        </p:txBody>
      </p:sp>
      <p:sp>
        <p:nvSpPr>
          <p:cNvPr id="17" name="Rectangle 16"/>
          <p:cNvSpPr/>
          <p:nvPr/>
        </p:nvSpPr>
        <p:spPr>
          <a:xfrm>
            <a:off x="4202184" y="3255674"/>
            <a:ext cx="484127" cy="307777"/>
          </a:xfrm>
          <a:prstGeom prst="rect">
            <a:avLst/>
          </a:prstGeom>
        </p:spPr>
        <p:txBody>
          <a:bodyPr wrap="none">
            <a:spAutoFit/>
          </a:bodyPr>
          <a:lstStyle/>
          <a:p>
            <a:r>
              <a:rPr lang="en-US" sz="1400" dirty="0" smtClean="0"/>
              <a:t>/5.5</a:t>
            </a:r>
            <a:endParaRPr lang="en-US" sz="1400" dirty="0"/>
          </a:p>
        </p:txBody>
      </p:sp>
    </p:spTree>
    <p:extLst>
      <p:ext uri="{BB962C8B-B14F-4D97-AF65-F5344CB8AC3E}">
        <p14:creationId xmlns:p14="http://schemas.microsoft.com/office/powerpoint/2010/main" val="3032748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65"/>
            <a:ext cx="8229600" cy="1143000"/>
          </a:xfrm>
        </p:spPr>
        <p:txBody>
          <a:bodyPr>
            <a:normAutofit/>
          </a:bodyPr>
          <a:lstStyle/>
          <a:p>
            <a:r>
              <a:rPr lang="en-US" sz="3600" dirty="0" smtClean="0">
                <a:solidFill>
                  <a:srgbClr val="800000"/>
                </a:solidFill>
              </a:rPr>
              <a:t>Permanent magnet grades</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9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98</a:t>
            </a:fld>
            <a:endParaRPr lang="en-US"/>
          </a:p>
        </p:txBody>
      </p:sp>
      <p:pic>
        <p:nvPicPr>
          <p:cNvPr id="7" name="Picture 6"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053" y="822871"/>
            <a:ext cx="7593497" cy="5533479"/>
          </a:xfrm>
          <a:prstGeom prst="rect">
            <a:avLst/>
          </a:prstGeom>
        </p:spPr>
      </p:pic>
      <p:sp>
        <p:nvSpPr>
          <p:cNvPr id="8" name="TextBox 7"/>
          <p:cNvSpPr txBox="1"/>
          <p:nvPr/>
        </p:nvSpPr>
        <p:spPr>
          <a:xfrm>
            <a:off x="697531" y="5897579"/>
            <a:ext cx="2468209" cy="369332"/>
          </a:xfrm>
          <a:prstGeom prst="rect">
            <a:avLst/>
          </a:prstGeom>
          <a:noFill/>
        </p:spPr>
        <p:txBody>
          <a:bodyPr wrap="square" rtlCol="0">
            <a:spAutoFit/>
          </a:bodyPr>
          <a:lstStyle/>
          <a:p>
            <a:r>
              <a:rPr lang="en-US" dirty="0" err="1" smtClean="0">
                <a:solidFill>
                  <a:srgbClr val="800000"/>
                </a:solidFill>
              </a:rPr>
              <a:t>Magnequench</a:t>
            </a:r>
            <a:endParaRPr lang="en-US" dirty="0">
              <a:solidFill>
                <a:srgbClr val="800000"/>
              </a:solidFill>
            </a:endParaRPr>
          </a:p>
        </p:txBody>
      </p:sp>
    </p:spTree>
    <p:extLst>
      <p:ext uri="{BB962C8B-B14F-4D97-AF65-F5344CB8AC3E}">
        <p14:creationId xmlns:p14="http://schemas.microsoft.com/office/powerpoint/2010/main" val="2539105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00"/>
            <a:ext cx="8229600" cy="1143000"/>
          </a:xfrm>
        </p:spPr>
        <p:txBody>
          <a:bodyPr>
            <a:normAutofit fontScale="90000"/>
          </a:bodyPr>
          <a:lstStyle/>
          <a:p>
            <a:r>
              <a:rPr lang="en-US" sz="3600" dirty="0" smtClean="0">
                <a:solidFill>
                  <a:srgbClr val="800000"/>
                </a:solidFill>
              </a:rPr>
              <a:t> Active magnetic materials </a:t>
            </a:r>
            <a:br>
              <a:rPr lang="en-US" sz="3600" dirty="0" smtClean="0">
                <a:solidFill>
                  <a:srgbClr val="800000"/>
                </a:solidFill>
              </a:rPr>
            </a:br>
            <a:r>
              <a:rPr lang="en-US" sz="3600" dirty="0" smtClean="0">
                <a:solidFill>
                  <a:srgbClr val="800000"/>
                </a:solidFill>
              </a:rPr>
              <a:t>used in electrical machines</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9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81</a:t>
            </a:fld>
            <a:endParaRPr lang="en-US" dirty="0"/>
          </a:p>
        </p:txBody>
      </p:sp>
      <p:sp>
        <p:nvSpPr>
          <p:cNvPr id="9" name="TextBox 8"/>
          <p:cNvSpPr txBox="1"/>
          <p:nvPr/>
        </p:nvSpPr>
        <p:spPr>
          <a:xfrm>
            <a:off x="846667" y="1475619"/>
            <a:ext cx="7840133" cy="4524315"/>
          </a:xfrm>
          <a:prstGeom prst="rect">
            <a:avLst/>
          </a:prstGeom>
          <a:noFill/>
        </p:spPr>
        <p:txBody>
          <a:bodyPr wrap="square" rtlCol="0">
            <a:spAutoFit/>
          </a:bodyPr>
          <a:lstStyle/>
          <a:p>
            <a:r>
              <a:rPr lang="en-US" sz="2400" dirty="0" smtClean="0"/>
              <a:t>All electric machine types require soft pure iron materials to carry magnetic flux around the circuit.</a:t>
            </a:r>
          </a:p>
          <a:p>
            <a:r>
              <a:rPr lang="en-US" sz="2400" dirty="0"/>
              <a:t>	</a:t>
            </a:r>
            <a:r>
              <a:rPr lang="en-US" sz="2400" dirty="0" smtClean="0"/>
              <a:t>Impurities like carbon contribute to hysteresis losses</a:t>
            </a:r>
          </a:p>
          <a:p>
            <a:r>
              <a:rPr lang="en-US" sz="2400" dirty="0"/>
              <a:t>	</a:t>
            </a:r>
            <a:r>
              <a:rPr lang="en-US" sz="2400" dirty="0" smtClean="0"/>
              <a:t>Hi-flux densities &amp; frequencies contribute to eddy 	current losses</a:t>
            </a:r>
          </a:p>
          <a:p>
            <a:endParaRPr lang="en-US" sz="2400" dirty="0" smtClean="0"/>
          </a:p>
          <a:p>
            <a:r>
              <a:rPr lang="en-US" sz="2400" dirty="0" smtClean="0"/>
              <a:t>Permanent magnets are considered hard materials</a:t>
            </a:r>
          </a:p>
          <a:p>
            <a:r>
              <a:rPr lang="en-US" sz="2400" dirty="0"/>
              <a:t>	</a:t>
            </a:r>
            <a:r>
              <a:rPr lang="en-US" sz="2400" dirty="0" smtClean="0"/>
              <a:t>Best grades exhibit high hysteresis residual flux</a:t>
            </a:r>
            <a:endParaRPr lang="en-US" sz="2400" dirty="0"/>
          </a:p>
          <a:p>
            <a:endParaRPr lang="en-US" sz="2400" dirty="0" smtClean="0"/>
          </a:p>
          <a:p>
            <a:r>
              <a:rPr lang="en-US" sz="2400" dirty="0" smtClean="0"/>
              <a:t>All electric machines require conductors of electricity</a:t>
            </a:r>
          </a:p>
          <a:p>
            <a:r>
              <a:rPr lang="en-US" sz="2400" dirty="0"/>
              <a:t>	</a:t>
            </a:r>
            <a:r>
              <a:rPr lang="en-US" sz="2400" dirty="0" smtClean="0"/>
              <a:t>Copper has lowest electrical resistance</a:t>
            </a:r>
          </a:p>
          <a:p>
            <a:r>
              <a:rPr lang="en-US" sz="2400" dirty="0"/>
              <a:t>	</a:t>
            </a:r>
            <a:r>
              <a:rPr lang="en-US" sz="2400" dirty="0" smtClean="0"/>
              <a:t>Aluminum is a good choice for cast cage rotors</a:t>
            </a:r>
          </a:p>
        </p:txBody>
      </p:sp>
    </p:spTree>
    <p:extLst>
      <p:ext uri="{BB962C8B-B14F-4D97-AF65-F5344CB8AC3E}">
        <p14:creationId xmlns:p14="http://schemas.microsoft.com/office/powerpoint/2010/main" val="1024447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975"/>
            <a:ext cx="8229600" cy="1143000"/>
          </a:xfrm>
        </p:spPr>
        <p:txBody>
          <a:bodyPr>
            <a:normAutofit/>
          </a:bodyPr>
          <a:lstStyle/>
          <a:p>
            <a:r>
              <a:rPr lang="en-US" sz="3600" dirty="0" smtClean="0">
                <a:solidFill>
                  <a:srgbClr val="800000"/>
                </a:solidFill>
              </a:rPr>
              <a:t>High flux ceramic magnet (TDK FB12B)</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9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99</a:t>
            </a:fld>
            <a:endParaRPr lang="en-US"/>
          </a:p>
        </p:txBody>
      </p:sp>
      <p:pic>
        <p:nvPicPr>
          <p:cNvPr id="6" name="Picture 5"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284" y="987226"/>
            <a:ext cx="7342862" cy="5251389"/>
          </a:xfrm>
          <a:prstGeom prst="rect">
            <a:avLst/>
          </a:prstGeom>
        </p:spPr>
      </p:pic>
    </p:spTree>
    <p:extLst>
      <p:ext uri="{BB962C8B-B14F-4D97-AF65-F5344CB8AC3E}">
        <p14:creationId xmlns:p14="http://schemas.microsoft.com/office/powerpoint/2010/main" val="181699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975"/>
            <a:ext cx="8229600" cy="1143000"/>
          </a:xfrm>
        </p:spPr>
        <p:txBody>
          <a:bodyPr>
            <a:normAutofit/>
          </a:bodyPr>
          <a:lstStyle/>
          <a:p>
            <a:r>
              <a:rPr lang="en-US" sz="3600" dirty="0" smtClean="0">
                <a:solidFill>
                  <a:srgbClr val="800000"/>
                </a:solidFill>
              </a:rPr>
              <a:t>Permanent Magnet </a:t>
            </a:r>
            <a:r>
              <a:rPr lang="en-US" sz="3600" dirty="0">
                <a:solidFill>
                  <a:srgbClr val="800000"/>
                </a:solidFill>
              </a:rPr>
              <a:t>S</a:t>
            </a:r>
            <a:r>
              <a:rPr lang="en-US" sz="3600" dirty="0" smtClean="0">
                <a:solidFill>
                  <a:srgbClr val="800000"/>
                </a:solidFill>
              </a:rPr>
              <a:t>ummary</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9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100</a:t>
            </a:fld>
            <a:endParaRPr lang="en-US"/>
          </a:p>
        </p:txBody>
      </p:sp>
      <p:pic>
        <p:nvPicPr>
          <p:cNvPr id="7" name="Picture 6"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77" y="1310975"/>
            <a:ext cx="8686800" cy="4396554"/>
          </a:xfrm>
          <a:prstGeom prst="rect">
            <a:avLst/>
          </a:prstGeom>
        </p:spPr>
      </p:pic>
    </p:spTree>
    <p:extLst>
      <p:ext uri="{BB962C8B-B14F-4D97-AF65-F5344CB8AC3E}">
        <p14:creationId xmlns:p14="http://schemas.microsoft.com/office/powerpoint/2010/main" val="30327487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800000"/>
                </a:solidFill>
              </a:rPr>
              <a:t>Low cost magnet material comparison</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9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101</a:t>
            </a:fld>
            <a:endParaRPr lang="en-US"/>
          </a:p>
        </p:txBody>
      </p:sp>
      <p:pic>
        <p:nvPicPr>
          <p:cNvPr id="8" name="Picture 7"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122" y="1234257"/>
            <a:ext cx="8334678" cy="5037325"/>
          </a:xfrm>
          <a:prstGeom prst="rect">
            <a:avLst/>
          </a:prstGeom>
        </p:spPr>
      </p:pic>
    </p:spTree>
    <p:extLst>
      <p:ext uri="{BB962C8B-B14F-4D97-AF65-F5344CB8AC3E}">
        <p14:creationId xmlns:p14="http://schemas.microsoft.com/office/powerpoint/2010/main" val="3601040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8249" y="167975"/>
            <a:ext cx="5082571" cy="1143000"/>
          </a:xfrm>
        </p:spPr>
        <p:txBody>
          <a:bodyPr>
            <a:normAutofit/>
          </a:bodyPr>
          <a:lstStyle/>
          <a:p>
            <a:r>
              <a:rPr lang="en-US" sz="2800" dirty="0" smtClean="0">
                <a:solidFill>
                  <a:srgbClr val="800000"/>
                </a:solidFill>
              </a:rPr>
              <a:t>Neodymium Boron Iron magnet grades</a:t>
            </a:r>
            <a:endParaRPr lang="en-US" sz="28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9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102</a:t>
            </a:fld>
            <a:endParaRPr lang="en-US" dirty="0"/>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99" y="154464"/>
            <a:ext cx="4850275" cy="6141971"/>
          </a:xfrm>
          <a:prstGeom prst="rect">
            <a:avLst/>
          </a:prstGeom>
        </p:spPr>
      </p:pic>
      <p:pic>
        <p:nvPicPr>
          <p:cNvPr id="6" name="Picture 5"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6600" y="1310975"/>
            <a:ext cx="2501900" cy="2120900"/>
          </a:xfrm>
          <a:prstGeom prst="rect">
            <a:avLst/>
          </a:prstGeom>
        </p:spPr>
      </p:pic>
      <p:pic>
        <p:nvPicPr>
          <p:cNvPr id="7" name="Picture 6" descr="Untitled.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6601" y="3451438"/>
            <a:ext cx="2508934" cy="2276791"/>
          </a:xfrm>
          <a:prstGeom prst="rect">
            <a:avLst/>
          </a:prstGeom>
        </p:spPr>
      </p:pic>
    </p:spTree>
    <p:extLst>
      <p:ext uri="{BB962C8B-B14F-4D97-AF65-F5344CB8AC3E}">
        <p14:creationId xmlns:p14="http://schemas.microsoft.com/office/powerpoint/2010/main" val="1523343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405"/>
            <a:ext cx="8229600" cy="1143000"/>
          </a:xfrm>
        </p:spPr>
        <p:txBody>
          <a:bodyPr>
            <a:normAutofit/>
          </a:bodyPr>
          <a:lstStyle/>
          <a:p>
            <a:r>
              <a:rPr lang="en-US" sz="3600" dirty="0" smtClean="0">
                <a:solidFill>
                  <a:srgbClr val="800000"/>
                </a:solidFill>
              </a:rPr>
              <a:t>Samarium Cobalt grades</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9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103</a:t>
            </a:fld>
            <a:endParaRPr lang="en-US"/>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248" y="774700"/>
            <a:ext cx="7616208" cy="5581650"/>
          </a:xfrm>
          <a:prstGeom prst="rect">
            <a:avLst/>
          </a:prstGeom>
        </p:spPr>
      </p:pic>
    </p:spTree>
    <p:extLst>
      <p:ext uri="{BB962C8B-B14F-4D97-AF65-F5344CB8AC3E}">
        <p14:creationId xmlns:p14="http://schemas.microsoft.com/office/powerpoint/2010/main" val="1523343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425"/>
            <a:ext cx="8229600" cy="1143000"/>
          </a:xfrm>
        </p:spPr>
        <p:txBody>
          <a:bodyPr>
            <a:normAutofit/>
          </a:bodyPr>
          <a:lstStyle/>
          <a:p>
            <a:r>
              <a:rPr lang="en-US" sz="2800" dirty="0" smtClean="0">
                <a:solidFill>
                  <a:srgbClr val="800000"/>
                </a:solidFill>
              </a:rPr>
              <a:t>Samarium Cobalt, B-H data vs. temperature</a:t>
            </a:r>
            <a:endParaRPr lang="en-US" sz="28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9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104</a:t>
            </a:fld>
            <a:endParaRPr lang="en-US"/>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652" y="682249"/>
            <a:ext cx="7620563" cy="5689324"/>
          </a:xfrm>
          <a:prstGeom prst="rect">
            <a:avLst/>
          </a:prstGeom>
        </p:spPr>
      </p:pic>
    </p:spTree>
    <p:extLst>
      <p:ext uri="{BB962C8B-B14F-4D97-AF65-F5344CB8AC3E}">
        <p14:creationId xmlns:p14="http://schemas.microsoft.com/office/powerpoint/2010/main" val="1523343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915"/>
            <a:ext cx="8229600" cy="1143000"/>
          </a:xfrm>
        </p:spPr>
        <p:txBody>
          <a:bodyPr>
            <a:normAutofit/>
          </a:bodyPr>
          <a:lstStyle/>
          <a:p>
            <a:r>
              <a:rPr lang="en-US" sz="2800" dirty="0" smtClean="0">
                <a:solidFill>
                  <a:srgbClr val="800000"/>
                </a:solidFill>
              </a:rPr>
              <a:t>Samarium Cobalt B-H data  </a:t>
            </a:r>
            <a:r>
              <a:rPr lang="en-US" sz="2400" dirty="0" smtClean="0">
                <a:solidFill>
                  <a:srgbClr val="800000"/>
                </a:solidFill>
              </a:rPr>
              <a:t>(</a:t>
            </a:r>
            <a:r>
              <a:rPr lang="en-US" sz="2400" dirty="0">
                <a:solidFill>
                  <a:srgbClr val="800000"/>
                </a:solidFill>
              </a:rPr>
              <a:t>550 </a:t>
            </a:r>
            <a:r>
              <a:rPr lang="en-US" sz="2400" dirty="0" err="1">
                <a:solidFill>
                  <a:srgbClr val="800000"/>
                </a:solidFill>
              </a:rPr>
              <a:t>deg</a:t>
            </a:r>
            <a:r>
              <a:rPr lang="en-US" sz="2400" dirty="0">
                <a:solidFill>
                  <a:srgbClr val="800000"/>
                </a:solidFill>
              </a:rPr>
              <a:t> C) </a:t>
            </a:r>
          </a:p>
        </p:txBody>
      </p:sp>
      <p:sp>
        <p:nvSpPr>
          <p:cNvPr id="4" name="Footer Placeholder 3"/>
          <p:cNvSpPr>
            <a:spLocks noGrp="1"/>
          </p:cNvSpPr>
          <p:nvPr>
            <p:ph type="ftr" sz="quarter" idx="11"/>
          </p:nvPr>
        </p:nvSpPr>
        <p:spPr/>
        <p:txBody>
          <a:bodyPr/>
          <a:lstStyle/>
          <a:p>
            <a:r>
              <a:rPr lang="en-US" dirty="0" smtClean="0"/>
              <a:t>Mod 9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105</a:t>
            </a:fld>
            <a:endParaRPr lang="en-US"/>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264" y="677098"/>
            <a:ext cx="7541927" cy="5707961"/>
          </a:xfrm>
          <a:prstGeom prst="rect">
            <a:avLst/>
          </a:prstGeom>
        </p:spPr>
      </p:pic>
    </p:spTree>
    <p:extLst>
      <p:ext uri="{BB962C8B-B14F-4D97-AF65-F5344CB8AC3E}">
        <p14:creationId xmlns:p14="http://schemas.microsoft.com/office/powerpoint/2010/main" val="15233432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150"/>
            <a:ext cx="8229600" cy="1143000"/>
          </a:xfrm>
        </p:spPr>
        <p:txBody>
          <a:bodyPr>
            <a:normAutofit/>
          </a:bodyPr>
          <a:lstStyle/>
          <a:p>
            <a:r>
              <a:rPr lang="en-US" sz="2800" dirty="0" smtClean="0">
                <a:solidFill>
                  <a:srgbClr val="800000"/>
                </a:solidFill>
              </a:rPr>
              <a:t>Load line of magnet with air-gap &amp; de-mag plot </a:t>
            </a:r>
            <a:endParaRPr lang="en-US" sz="28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9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106</a:t>
            </a:fld>
            <a:endParaRPr lang="en-US" dirty="0"/>
          </a:p>
        </p:txBody>
      </p:sp>
      <p:pic>
        <p:nvPicPr>
          <p:cNvPr id="8" name="Picture 7" descr="Untitled.tiff"/>
          <p:cNvPicPr>
            <a:picLocks noChangeAspect="1"/>
          </p:cNvPicPr>
          <p:nvPr/>
        </p:nvPicPr>
        <p:blipFill rotWithShape="1">
          <a:blip r:embed="rId3">
            <a:extLst>
              <a:ext uri="{28A0092B-C50C-407E-A947-70E740481C1C}">
                <a14:useLocalDpi xmlns:a14="http://schemas.microsoft.com/office/drawing/2010/main" val="0"/>
              </a:ext>
            </a:extLst>
          </a:blip>
          <a:srcRect l="4106" t="1695" r="-4106" b="-1695"/>
          <a:stretch/>
        </p:blipFill>
        <p:spPr>
          <a:xfrm>
            <a:off x="227686" y="877824"/>
            <a:ext cx="6724954" cy="5558748"/>
          </a:xfrm>
          <a:prstGeom prst="rect">
            <a:avLst/>
          </a:prstGeom>
        </p:spPr>
      </p:pic>
      <p:sp>
        <p:nvSpPr>
          <p:cNvPr id="3" name="TextBox 2"/>
          <p:cNvSpPr txBox="1"/>
          <p:nvPr/>
        </p:nvSpPr>
        <p:spPr>
          <a:xfrm>
            <a:off x="2721427" y="889919"/>
            <a:ext cx="1717524" cy="276999"/>
          </a:xfrm>
          <a:prstGeom prst="rect">
            <a:avLst/>
          </a:prstGeom>
          <a:noFill/>
        </p:spPr>
        <p:txBody>
          <a:bodyPr wrap="square" rtlCol="0">
            <a:spAutoFit/>
          </a:bodyPr>
          <a:lstStyle/>
          <a:p>
            <a:r>
              <a:rPr lang="en-US" sz="1200" dirty="0" err="1" smtClean="0"/>
              <a:t>NdFeB</a:t>
            </a:r>
            <a:r>
              <a:rPr lang="en-US" sz="1200" dirty="0" smtClean="0"/>
              <a:t> magnet data</a:t>
            </a:r>
            <a:endParaRPr lang="en-US" sz="1200" dirty="0"/>
          </a:p>
        </p:txBody>
      </p:sp>
      <p:cxnSp>
        <p:nvCxnSpPr>
          <p:cNvPr id="12" name="Straight Connector 11"/>
          <p:cNvCxnSpPr/>
          <p:nvPr/>
        </p:nvCxnSpPr>
        <p:spPr>
          <a:xfrm flipH="1" flipV="1">
            <a:off x="4850190" y="762000"/>
            <a:ext cx="786191" cy="4910667"/>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916714" y="786571"/>
            <a:ext cx="1511904" cy="307777"/>
          </a:xfrm>
          <a:prstGeom prst="rect">
            <a:avLst/>
          </a:prstGeom>
          <a:noFill/>
        </p:spPr>
        <p:txBody>
          <a:bodyPr wrap="square" rtlCol="0">
            <a:spAutoFit/>
          </a:bodyPr>
          <a:lstStyle/>
          <a:p>
            <a:r>
              <a:rPr lang="en-US" sz="1400" dirty="0" smtClean="0">
                <a:solidFill>
                  <a:srgbClr val="FF0000"/>
                </a:solidFill>
              </a:rPr>
              <a:t>Load line</a:t>
            </a:r>
            <a:endParaRPr lang="en-US" sz="1400" dirty="0">
              <a:solidFill>
                <a:srgbClr val="FF0000"/>
              </a:solidFill>
            </a:endParaRPr>
          </a:p>
        </p:txBody>
      </p:sp>
      <p:cxnSp>
        <p:nvCxnSpPr>
          <p:cNvPr id="25" name="Straight Connector 24"/>
          <p:cNvCxnSpPr/>
          <p:nvPr/>
        </p:nvCxnSpPr>
        <p:spPr>
          <a:xfrm>
            <a:off x="5080000" y="2266950"/>
            <a:ext cx="996950" cy="0"/>
          </a:xfrm>
          <a:prstGeom prst="line">
            <a:avLst/>
          </a:prstGeom>
        </p:spPr>
        <p:style>
          <a:lnRef idx="2">
            <a:schemeClr val="accent1"/>
          </a:lnRef>
          <a:fillRef idx="0">
            <a:schemeClr val="accent1"/>
          </a:fillRef>
          <a:effectRef idx="1">
            <a:schemeClr val="accent1"/>
          </a:effectRef>
          <a:fontRef idx="minor">
            <a:schemeClr val="tx1"/>
          </a:fontRef>
        </p:style>
      </p:cxnSp>
      <p:pic>
        <p:nvPicPr>
          <p:cNvPr id="27" name="Picture 26" descr="Untitled.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400" y="2095500"/>
            <a:ext cx="381000" cy="342900"/>
          </a:xfrm>
          <a:prstGeom prst="rect">
            <a:avLst/>
          </a:prstGeom>
        </p:spPr>
      </p:pic>
      <p:sp>
        <p:nvSpPr>
          <p:cNvPr id="28" name="TextBox 27"/>
          <p:cNvSpPr txBox="1"/>
          <p:nvPr/>
        </p:nvSpPr>
        <p:spPr>
          <a:xfrm>
            <a:off x="6045199" y="2076448"/>
            <a:ext cx="829733" cy="461665"/>
          </a:xfrm>
          <a:prstGeom prst="rect">
            <a:avLst/>
          </a:prstGeom>
          <a:noFill/>
        </p:spPr>
        <p:txBody>
          <a:bodyPr wrap="square" rtlCol="0">
            <a:spAutoFit/>
          </a:bodyPr>
          <a:lstStyle/>
          <a:p>
            <a:r>
              <a:rPr lang="en-US" sz="1000" dirty="0" smtClean="0">
                <a:solidFill>
                  <a:srgbClr val="FF0000"/>
                </a:solidFill>
              </a:rPr>
              <a:t>1.1 T = </a:t>
            </a:r>
            <a:r>
              <a:rPr lang="en-US" sz="1200" i="1" dirty="0" err="1" smtClean="0">
                <a:solidFill>
                  <a:srgbClr val="800000"/>
                </a:solidFill>
              </a:rPr>
              <a:t>B</a:t>
            </a:r>
            <a:r>
              <a:rPr lang="en-US" sz="1200" i="1" baseline="-25000" dirty="0" err="1" smtClean="0">
                <a:solidFill>
                  <a:srgbClr val="800000"/>
                </a:solidFill>
              </a:rPr>
              <a:t>g</a:t>
            </a:r>
            <a:endParaRPr lang="en-US" sz="1200" i="1" baseline="-25000" dirty="0">
              <a:solidFill>
                <a:srgbClr val="800000"/>
              </a:solidFill>
            </a:endParaRPr>
          </a:p>
          <a:p>
            <a:r>
              <a:rPr lang="en-US" sz="1000" i="1" dirty="0" smtClean="0">
                <a:solidFill>
                  <a:srgbClr val="800000"/>
                </a:solidFill>
              </a:rPr>
              <a:t>@</a:t>
            </a:r>
            <a:r>
              <a:rPr lang="en-US" sz="1200" i="1" dirty="0" smtClean="0">
                <a:solidFill>
                  <a:srgbClr val="800000"/>
                </a:solidFill>
              </a:rPr>
              <a:t> </a:t>
            </a:r>
            <a:endParaRPr lang="en-US" sz="1200" i="1" dirty="0">
              <a:solidFill>
                <a:srgbClr val="800000"/>
              </a:solidFill>
            </a:endParaRPr>
          </a:p>
        </p:txBody>
      </p:sp>
      <p:pic>
        <p:nvPicPr>
          <p:cNvPr id="29" name="Picture 28" descr="Untitled.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9663" y="2301044"/>
            <a:ext cx="373381" cy="207434"/>
          </a:xfrm>
          <a:prstGeom prst="rect">
            <a:avLst/>
          </a:prstGeom>
        </p:spPr>
      </p:pic>
      <p:cxnSp>
        <p:nvCxnSpPr>
          <p:cNvPr id="31" name="Straight Connector 30"/>
          <p:cNvCxnSpPr/>
          <p:nvPr/>
        </p:nvCxnSpPr>
        <p:spPr>
          <a:xfrm flipH="1" flipV="1">
            <a:off x="3124200" y="1166918"/>
            <a:ext cx="770467" cy="4505749"/>
          </a:xfrm>
          <a:prstGeom prst="line">
            <a:avLst/>
          </a:prstGeom>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683044" y="1121198"/>
            <a:ext cx="2460956" cy="4893648"/>
          </a:xfrm>
          <a:prstGeom prst="rect">
            <a:avLst/>
          </a:prstGeom>
          <a:noFill/>
        </p:spPr>
        <p:txBody>
          <a:bodyPr wrap="square" rtlCol="0">
            <a:spAutoFit/>
          </a:bodyPr>
          <a:lstStyle/>
          <a:p>
            <a:r>
              <a:rPr lang="en-US" dirty="0" smtClean="0"/>
              <a:t>Plot load line &amp; project to </a:t>
            </a:r>
            <a:r>
              <a:rPr lang="en-US" i="1" dirty="0" err="1" smtClean="0">
                <a:solidFill>
                  <a:srgbClr val="800000"/>
                </a:solidFill>
              </a:rPr>
              <a:t>B</a:t>
            </a:r>
            <a:r>
              <a:rPr lang="en-US" i="1" baseline="-25000" dirty="0" err="1" smtClean="0">
                <a:solidFill>
                  <a:srgbClr val="800000"/>
                </a:solidFill>
              </a:rPr>
              <a:t>m</a:t>
            </a:r>
            <a:r>
              <a:rPr lang="en-US" dirty="0" smtClean="0"/>
              <a:t> and read </a:t>
            </a:r>
            <a:r>
              <a:rPr lang="en-US" i="1" dirty="0" err="1" smtClean="0">
                <a:solidFill>
                  <a:srgbClr val="800000"/>
                </a:solidFill>
              </a:rPr>
              <a:t>B</a:t>
            </a:r>
            <a:r>
              <a:rPr lang="en-US" i="1" baseline="-25000" dirty="0" err="1" smtClean="0">
                <a:solidFill>
                  <a:srgbClr val="800000"/>
                </a:solidFill>
              </a:rPr>
              <a:t>g</a:t>
            </a:r>
            <a:endParaRPr lang="en-US" i="1" baseline="-25000" dirty="0" smtClean="0">
              <a:solidFill>
                <a:srgbClr val="800000"/>
              </a:solidFill>
            </a:endParaRPr>
          </a:p>
          <a:p>
            <a:endParaRPr lang="en-US" dirty="0"/>
          </a:p>
          <a:p>
            <a:r>
              <a:rPr lang="en-US" dirty="0" smtClean="0"/>
              <a:t>Move load line to intrinsic curve knee, Read (</a:t>
            </a:r>
            <a:r>
              <a:rPr lang="en-US" i="1" dirty="0" smtClean="0">
                <a:solidFill>
                  <a:srgbClr val="800000"/>
                </a:solidFill>
              </a:rPr>
              <a:t>– H) </a:t>
            </a:r>
            <a:r>
              <a:rPr lang="en-US" dirty="0" smtClean="0"/>
              <a:t>value @ </a:t>
            </a:r>
            <a:r>
              <a:rPr lang="en-US" sz="2400" dirty="0" smtClean="0">
                <a:solidFill>
                  <a:srgbClr val="FF0000"/>
                </a:solidFill>
              </a:rPr>
              <a:t>*</a:t>
            </a:r>
            <a:endParaRPr lang="en-US" dirty="0" smtClean="0"/>
          </a:p>
          <a:p>
            <a:r>
              <a:rPr lang="en-US" dirty="0"/>
              <a:t>a</a:t>
            </a:r>
            <a:r>
              <a:rPr lang="en-US" dirty="0" smtClean="0"/>
              <a:t>nd convert to peak de-mag phase amps.</a:t>
            </a:r>
          </a:p>
          <a:p>
            <a:endParaRPr lang="en-US" dirty="0"/>
          </a:p>
          <a:p>
            <a:r>
              <a:rPr lang="en-US" dirty="0" smtClean="0"/>
              <a:t>Read 7</a:t>
            </a:r>
            <a:r>
              <a:rPr lang="en-US" i="1" dirty="0" smtClean="0"/>
              <a:t> </a:t>
            </a:r>
            <a:r>
              <a:rPr lang="en-US" i="1" dirty="0" err="1"/>
              <a:t>k</a:t>
            </a:r>
            <a:r>
              <a:rPr lang="en-US" i="1" dirty="0" err="1" smtClean="0">
                <a:solidFill>
                  <a:srgbClr val="800000"/>
                </a:solidFill>
              </a:rPr>
              <a:t>O</a:t>
            </a:r>
            <a:r>
              <a:rPr lang="en-US" i="1" baseline="-25000" dirty="0" err="1" smtClean="0">
                <a:solidFill>
                  <a:srgbClr val="800000"/>
                </a:solidFill>
              </a:rPr>
              <a:t>e</a:t>
            </a:r>
            <a:r>
              <a:rPr lang="en-US" i="1" baseline="-25000" dirty="0" smtClean="0"/>
              <a:t> </a:t>
            </a:r>
            <a:r>
              <a:rPr lang="en-US" dirty="0" smtClean="0"/>
              <a:t>converts</a:t>
            </a:r>
          </a:p>
          <a:p>
            <a:r>
              <a:rPr lang="en-US" dirty="0" smtClean="0"/>
              <a:t>to 557,042 </a:t>
            </a:r>
            <a:r>
              <a:rPr lang="en-US" i="1" dirty="0" smtClean="0">
                <a:solidFill>
                  <a:srgbClr val="800000"/>
                </a:solidFill>
              </a:rPr>
              <a:t>NI/M </a:t>
            </a:r>
          </a:p>
          <a:p>
            <a:endParaRPr lang="en-US" i="1" dirty="0">
              <a:solidFill>
                <a:srgbClr val="800000"/>
              </a:solidFill>
            </a:endParaRPr>
          </a:p>
          <a:p>
            <a:r>
              <a:rPr lang="en-US" dirty="0" smtClean="0"/>
              <a:t>Divide by the magnet path length and the number of turns and the result is the min de-mag current</a:t>
            </a:r>
            <a:endParaRPr lang="en-US" dirty="0"/>
          </a:p>
        </p:txBody>
      </p:sp>
      <p:sp>
        <p:nvSpPr>
          <p:cNvPr id="33" name="TextBox 32"/>
          <p:cNvSpPr txBox="1"/>
          <p:nvPr/>
        </p:nvSpPr>
        <p:spPr>
          <a:xfrm>
            <a:off x="3759201" y="5596457"/>
            <a:ext cx="304440" cy="461665"/>
          </a:xfrm>
          <a:prstGeom prst="rect">
            <a:avLst/>
          </a:prstGeom>
          <a:noFill/>
        </p:spPr>
        <p:txBody>
          <a:bodyPr wrap="none" rtlCol="0">
            <a:spAutoFit/>
          </a:bodyPr>
          <a:lstStyle/>
          <a:p>
            <a:r>
              <a:rPr lang="en-US" sz="2400"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722708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710" y="84885"/>
            <a:ext cx="8229600" cy="556106"/>
          </a:xfrm>
        </p:spPr>
        <p:txBody>
          <a:bodyPr>
            <a:normAutofit/>
          </a:bodyPr>
          <a:lstStyle/>
          <a:p>
            <a:r>
              <a:rPr lang="en-US" sz="2800" dirty="0" smtClean="0">
                <a:solidFill>
                  <a:srgbClr val="800000"/>
                </a:solidFill>
              </a:rPr>
              <a:t>Normal &amp; Intrinsic B-H curves</a:t>
            </a:r>
            <a:endParaRPr lang="en-US" sz="28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9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107</a:t>
            </a:fld>
            <a:endParaRPr lang="en-US"/>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750" y="807174"/>
            <a:ext cx="5181600" cy="5507742"/>
          </a:xfrm>
          <a:prstGeom prst="rect">
            <a:avLst/>
          </a:prstGeom>
        </p:spPr>
      </p:pic>
      <p:sp>
        <p:nvSpPr>
          <p:cNvPr id="6" name="TextBox 5"/>
          <p:cNvSpPr txBox="1"/>
          <p:nvPr/>
        </p:nvSpPr>
        <p:spPr>
          <a:xfrm>
            <a:off x="378750" y="6386290"/>
            <a:ext cx="2427345" cy="369332"/>
          </a:xfrm>
          <a:prstGeom prst="rect">
            <a:avLst/>
          </a:prstGeom>
          <a:noFill/>
        </p:spPr>
        <p:txBody>
          <a:bodyPr wrap="square" rtlCol="0">
            <a:spAutoFit/>
          </a:bodyPr>
          <a:lstStyle/>
          <a:p>
            <a:r>
              <a:rPr lang="en-US" dirty="0" smtClean="0"/>
              <a:t>MMPA</a:t>
            </a:r>
            <a:endParaRPr lang="en-US" dirty="0"/>
          </a:p>
        </p:txBody>
      </p:sp>
      <p:sp>
        <p:nvSpPr>
          <p:cNvPr id="7" name="TextBox 6"/>
          <p:cNvSpPr txBox="1"/>
          <p:nvPr/>
        </p:nvSpPr>
        <p:spPr>
          <a:xfrm>
            <a:off x="5721048" y="701530"/>
            <a:ext cx="3168952" cy="5355313"/>
          </a:xfrm>
          <a:prstGeom prst="rect">
            <a:avLst/>
          </a:prstGeom>
          <a:noFill/>
        </p:spPr>
        <p:txBody>
          <a:bodyPr wrap="square" rtlCol="0">
            <a:spAutoFit/>
          </a:bodyPr>
          <a:lstStyle/>
          <a:p>
            <a:r>
              <a:rPr lang="en-US" dirty="0" smtClean="0"/>
              <a:t>Second quadrant is the de-magnetization curve</a:t>
            </a:r>
          </a:p>
          <a:p>
            <a:endParaRPr lang="en-US" dirty="0"/>
          </a:p>
          <a:p>
            <a:r>
              <a:rPr lang="en-US" dirty="0" smtClean="0"/>
              <a:t>The normal curve plot frequently does not show the “knee” of the curve as it appears in the third quadrant</a:t>
            </a:r>
          </a:p>
          <a:p>
            <a:endParaRPr lang="en-US" dirty="0"/>
          </a:p>
          <a:p>
            <a:r>
              <a:rPr lang="en-US" dirty="0" smtClean="0"/>
              <a:t>The Intrinsic plot of the same data moves the knee into the second quadrant where the load line can be placed right before the slop of the curve begins to change.</a:t>
            </a:r>
          </a:p>
          <a:p>
            <a:endParaRPr lang="en-US" dirty="0"/>
          </a:p>
          <a:p>
            <a:r>
              <a:rPr lang="en-US" dirty="0" smtClean="0"/>
              <a:t>For each </a:t>
            </a:r>
            <a:r>
              <a:rPr lang="en-US" i="1" dirty="0" smtClean="0"/>
              <a:t>–H</a:t>
            </a:r>
            <a:r>
              <a:rPr lang="en-US" dirty="0" smtClean="0"/>
              <a:t> value, positive value of –</a:t>
            </a:r>
            <a:r>
              <a:rPr lang="en-US" i="1" dirty="0" smtClean="0"/>
              <a:t>H</a:t>
            </a:r>
            <a:r>
              <a:rPr lang="en-US" dirty="0" smtClean="0"/>
              <a:t> is added to the corresponding </a:t>
            </a:r>
            <a:r>
              <a:rPr lang="en-US" i="1" dirty="0" smtClean="0"/>
              <a:t>B</a:t>
            </a:r>
            <a:r>
              <a:rPr lang="en-US" dirty="0" smtClean="0"/>
              <a:t> value for the intrinsic plot. </a:t>
            </a:r>
            <a:endParaRPr lang="en-US" dirty="0"/>
          </a:p>
        </p:txBody>
      </p:sp>
    </p:spTree>
    <p:extLst>
      <p:ext uri="{BB962C8B-B14F-4D97-AF65-F5344CB8AC3E}">
        <p14:creationId xmlns:p14="http://schemas.microsoft.com/office/powerpoint/2010/main" val="26304201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175"/>
            <a:ext cx="8229600" cy="708325"/>
          </a:xfrm>
        </p:spPr>
        <p:txBody>
          <a:bodyPr>
            <a:normAutofit/>
          </a:bodyPr>
          <a:lstStyle/>
          <a:p>
            <a:r>
              <a:rPr lang="en-US" sz="3200" dirty="0" smtClean="0">
                <a:solidFill>
                  <a:srgbClr val="800000"/>
                </a:solidFill>
              </a:rPr>
              <a:t>De-magnetization study</a:t>
            </a:r>
            <a:endParaRPr lang="en-US" sz="32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9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108</a:t>
            </a:fld>
            <a:endParaRPr lang="en-US"/>
          </a:p>
        </p:txBody>
      </p:sp>
      <p:pic>
        <p:nvPicPr>
          <p:cNvPr id="3" name="Picture 2" descr="B-H DEMAG copy.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96132"/>
            <a:ext cx="6731000" cy="5476068"/>
          </a:xfrm>
          <a:prstGeom prst="rect">
            <a:avLst/>
          </a:prstGeom>
        </p:spPr>
      </p:pic>
      <p:cxnSp>
        <p:nvCxnSpPr>
          <p:cNvPr id="7" name="Straight Connector 6"/>
          <p:cNvCxnSpPr/>
          <p:nvPr/>
        </p:nvCxnSpPr>
        <p:spPr>
          <a:xfrm flipH="1">
            <a:off x="3022600" y="1866900"/>
            <a:ext cx="12700" cy="1181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035300" y="1866900"/>
            <a:ext cx="838200" cy="1943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3429000" y="2260600"/>
            <a:ext cx="1104900" cy="558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3873500" y="3352800"/>
            <a:ext cx="0" cy="457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3873500" y="3479800"/>
            <a:ext cx="2044700" cy="12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3873500" y="3479800"/>
            <a:ext cx="14351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918200" y="3276600"/>
            <a:ext cx="965200" cy="369332"/>
          </a:xfrm>
          <a:prstGeom prst="rect">
            <a:avLst/>
          </a:prstGeom>
          <a:noFill/>
        </p:spPr>
        <p:txBody>
          <a:bodyPr wrap="square" rtlCol="0">
            <a:spAutoFit/>
          </a:bodyPr>
          <a:lstStyle/>
          <a:p>
            <a:r>
              <a:rPr lang="en-US" dirty="0" smtClean="0"/>
              <a:t>-H max</a:t>
            </a:r>
            <a:endParaRPr lang="en-US" dirty="0"/>
          </a:p>
        </p:txBody>
      </p:sp>
      <p:sp>
        <p:nvSpPr>
          <p:cNvPr id="21" name="TextBox 20"/>
          <p:cNvSpPr txBox="1"/>
          <p:nvPr/>
        </p:nvSpPr>
        <p:spPr>
          <a:xfrm>
            <a:off x="6553200" y="825500"/>
            <a:ext cx="2133600" cy="1200329"/>
          </a:xfrm>
          <a:prstGeom prst="rect">
            <a:avLst/>
          </a:prstGeom>
          <a:noFill/>
        </p:spPr>
        <p:txBody>
          <a:bodyPr wrap="square" rtlCol="0">
            <a:spAutoFit/>
          </a:bodyPr>
          <a:lstStyle/>
          <a:p>
            <a:r>
              <a:rPr lang="en-US" dirty="0" smtClean="0"/>
              <a:t>Pc </a:t>
            </a:r>
            <a:r>
              <a:rPr lang="en-US" i="1" dirty="0" smtClean="0">
                <a:solidFill>
                  <a:srgbClr val="800000"/>
                </a:solidFill>
              </a:rPr>
              <a:t>= L</a:t>
            </a:r>
            <a:r>
              <a:rPr lang="en-US" i="1" baseline="-25000" dirty="0" smtClean="0">
                <a:solidFill>
                  <a:srgbClr val="800000"/>
                </a:solidFill>
              </a:rPr>
              <a:t>m</a:t>
            </a:r>
            <a:r>
              <a:rPr lang="en-US" i="1" dirty="0" smtClean="0">
                <a:solidFill>
                  <a:srgbClr val="800000"/>
                </a:solidFill>
              </a:rPr>
              <a:t>/</a:t>
            </a:r>
            <a:r>
              <a:rPr lang="en-US" i="1" dirty="0" err="1" smtClean="0">
                <a:solidFill>
                  <a:srgbClr val="800000"/>
                </a:solidFill>
              </a:rPr>
              <a:t>L</a:t>
            </a:r>
            <a:r>
              <a:rPr lang="en-US" i="1" baseline="-25000" dirty="0" err="1" smtClean="0">
                <a:solidFill>
                  <a:srgbClr val="800000"/>
                </a:solidFill>
              </a:rPr>
              <a:t>g</a:t>
            </a:r>
            <a:r>
              <a:rPr lang="en-US" i="1" baseline="-25000" dirty="0" smtClean="0">
                <a:solidFill>
                  <a:srgbClr val="800000"/>
                </a:solidFill>
              </a:rPr>
              <a:t>  </a:t>
            </a:r>
          </a:p>
          <a:p>
            <a:r>
              <a:rPr lang="en-US" dirty="0" smtClean="0"/>
              <a:t>     = (Load line)</a:t>
            </a:r>
          </a:p>
          <a:p>
            <a:r>
              <a:rPr lang="en-US" dirty="0" smtClean="0">
                <a:solidFill>
                  <a:srgbClr val="800000"/>
                </a:solidFill>
              </a:rPr>
              <a:t>-H </a:t>
            </a:r>
            <a:r>
              <a:rPr lang="en-US" dirty="0" smtClean="0"/>
              <a:t>max for zero</a:t>
            </a:r>
          </a:p>
          <a:p>
            <a:r>
              <a:rPr lang="en-US" dirty="0"/>
              <a:t>d</a:t>
            </a:r>
            <a:r>
              <a:rPr lang="en-US" dirty="0" smtClean="0"/>
              <a:t>e-magnetization</a:t>
            </a:r>
            <a:endParaRPr lang="en-US" dirty="0"/>
          </a:p>
        </p:txBody>
      </p:sp>
    </p:spTree>
    <p:extLst>
      <p:ext uri="{BB962C8B-B14F-4D97-AF65-F5344CB8AC3E}">
        <p14:creationId xmlns:p14="http://schemas.microsoft.com/office/powerpoint/2010/main" val="3977551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295"/>
            <a:ext cx="8229600" cy="1143000"/>
          </a:xfrm>
        </p:spPr>
        <p:txBody>
          <a:bodyPr>
            <a:normAutofit/>
          </a:bodyPr>
          <a:lstStyle/>
          <a:p>
            <a:r>
              <a:rPr lang="en-US" sz="3600" dirty="0" smtClean="0">
                <a:solidFill>
                  <a:srgbClr val="800000"/>
                </a:solidFill>
              </a:rPr>
              <a:t>Two magnetic material classes</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9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82</a:t>
            </a:fld>
            <a:endParaRPr lang="en-US"/>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6330" y="1020620"/>
            <a:ext cx="5048830" cy="4955678"/>
          </a:xfrm>
          <a:prstGeom prst="rect">
            <a:avLst/>
          </a:prstGeom>
        </p:spPr>
      </p:pic>
      <p:sp>
        <p:nvSpPr>
          <p:cNvPr id="6" name="TextBox 5"/>
          <p:cNvSpPr txBox="1"/>
          <p:nvPr/>
        </p:nvSpPr>
        <p:spPr>
          <a:xfrm>
            <a:off x="1046880" y="891395"/>
            <a:ext cx="3840523" cy="2585323"/>
          </a:xfrm>
          <a:prstGeom prst="rect">
            <a:avLst/>
          </a:prstGeom>
          <a:noFill/>
        </p:spPr>
        <p:txBody>
          <a:bodyPr wrap="square" rtlCol="0">
            <a:spAutoFit/>
          </a:bodyPr>
          <a:lstStyle/>
          <a:p>
            <a:r>
              <a:rPr lang="en-US" dirty="0" smtClean="0"/>
              <a:t>Soft materials: Small hysteresis</a:t>
            </a:r>
          </a:p>
          <a:p>
            <a:r>
              <a:rPr lang="en-US" dirty="0" smtClean="0"/>
              <a:t>	Electrical steels</a:t>
            </a:r>
          </a:p>
          <a:p>
            <a:r>
              <a:rPr lang="en-US" dirty="0"/>
              <a:t>	</a:t>
            </a:r>
            <a:r>
              <a:rPr lang="en-US" dirty="0" smtClean="0"/>
              <a:t>Pure iron bar stock</a:t>
            </a:r>
          </a:p>
          <a:p>
            <a:r>
              <a:rPr lang="en-US" dirty="0"/>
              <a:t>	</a:t>
            </a:r>
            <a:r>
              <a:rPr lang="en-US" dirty="0" smtClean="0"/>
              <a:t>Sintered pure iron</a:t>
            </a:r>
          </a:p>
          <a:p>
            <a:endParaRPr lang="en-US" dirty="0"/>
          </a:p>
          <a:p>
            <a:r>
              <a:rPr lang="en-US" dirty="0"/>
              <a:t>Hard materials: Large hysteresis</a:t>
            </a:r>
          </a:p>
          <a:p>
            <a:r>
              <a:rPr lang="en-US" dirty="0"/>
              <a:t>	Permanent Magnets</a:t>
            </a:r>
          </a:p>
          <a:p>
            <a:endParaRPr lang="en-US" dirty="0" smtClean="0"/>
          </a:p>
          <a:p>
            <a:endParaRPr lang="en-US" dirty="0"/>
          </a:p>
        </p:txBody>
      </p:sp>
      <p:sp>
        <p:nvSpPr>
          <p:cNvPr id="7" name="TextBox 6"/>
          <p:cNvSpPr txBox="1"/>
          <p:nvPr/>
        </p:nvSpPr>
        <p:spPr>
          <a:xfrm>
            <a:off x="6951195" y="1564950"/>
            <a:ext cx="941189" cy="307777"/>
          </a:xfrm>
          <a:prstGeom prst="rect">
            <a:avLst/>
          </a:prstGeom>
          <a:noFill/>
        </p:spPr>
        <p:txBody>
          <a:bodyPr wrap="square" rtlCol="0">
            <a:spAutoFit/>
          </a:bodyPr>
          <a:lstStyle/>
          <a:p>
            <a:r>
              <a:rPr lang="en-US" sz="1400" b="1" dirty="0" smtClean="0">
                <a:solidFill>
                  <a:srgbClr val="FF6600"/>
                </a:solidFill>
              </a:rPr>
              <a:t>2.1 Tesla</a:t>
            </a:r>
            <a:endParaRPr lang="en-US" sz="1400" b="1" dirty="0">
              <a:solidFill>
                <a:srgbClr val="FF6600"/>
              </a:solidFill>
            </a:endParaRPr>
          </a:p>
        </p:txBody>
      </p:sp>
      <p:sp>
        <p:nvSpPr>
          <p:cNvPr id="8" name="TextBox 7"/>
          <p:cNvSpPr txBox="1"/>
          <p:nvPr/>
        </p:nvSpPr>
        <p:spPr>
          <a:xfrm>
            <a:off x="7960424" y="2823717"/>
            <a:ext cx="1138216" cy="307777"/>
          </a:xfrm>
          <a:prstGeom prst="rect">
            <a:avLst/>
          </a:prstGeom>
          <a:noFill/>
        </p:spPr>
        <p:txBody>
          <a:bodyPr wrap="square" rtlCol="0">
            <a:spAutoFit/>
          </a:bodyPr>
          <a:lstStyle/>
          <a:p>
            <a:r>
              <a:rPr lang="en-US" sz="1400" b="1" dirty="0" smtClean="0">
                <a:solidFill>
                  <a:schemeClr val="accent3">
                    <a:lumMod val="75000"/>
                  </a:schemeClr>
                </a:solidFill>
              </a:rPr>
              <a:t>1.4 Tesla</a:t>
            </a:r>
            <a:endParaRPr lang="en-US" sz="1400" b="1" dirty="0">
              <a:solidFill>
                <a:schemeClr val="accent3">
                  <a:lumMod val="75000"/>
                </a:schemeClr>
              </a:solidFill>
            </a:endParaRPr>
          </a:p>
        </p:txBody>
      </p:sp>
    </p:spTree>
    <p:extLst>
      <p:ext uri="{BB962C8B-B14F-4D97-AF65-F5344CB8AC3E}">
        <p14:creationId xmlns:p14="http://schemas.microsoft.com/office/powerpoint/2010/main" val="3032748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975"/>
            <a:ext cx="8229600" cy="1143000"/>
          </a:xfrm>
        </p:spPr>
        <p:txBody>
          <a:bodyPr>
            <a:normAutofit/>
          </a:bodyPr>
          <a:lstStyle/>
          <a:p>
            <a:r>
              <a:rPr lang="en-US" sz="3600" dirty="0" smtClean="0">
                <a:solidFill>
                  <a:srgbClr val="800000"/>
                </a:solidFill>
              </a:rPr>
              <a:t>TITLE</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9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109</a:t>
            </a:fld>
            <a:endParaRPr lang="en-US"/>
          </a:p>
        </p:txBody>
      </p:sp>
    </p:spTree>
    <p:extLst>
      <p:ext uri="{BB962C8B-B14F-4D97-AF65-F5344CB8AC3E}">
        <p14:creationId xmlns:p14="http://schemas.microsoft.com/office/powerpoint/2010/main" val="35510988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975"/>
            <a:ext cx="8229600" cy="1143000"/>
          </a:xfrm>
        </p:spPr>
        <p:txBody>
          <a:bodyPr>
            <a:normAutofit/>
          </a:bodyPr>
          <a:lstStyle/>
          <a:p>
            <a:r>
              <a:rPr lang="en-US" sz="3600" dirty="0" smtClean="0">
                <a:solidFill>
                  <a:srgbClr val="800000"/>
                </a:solidFill>
              </a:rPr>
              <a:t>TITLE</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9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110</a:t>
            </a:fld>
            <a:endParaRPr lang="en-US"/>
          </a:p>
        </p:txBody>
      </p:sp>
    </p:spTree>
    <p:extLst>
      <p:ext uri="{BB962C8B-B14F-4D97-AF65-F5344CB8AC3E}">
        <p14:creationId xmlns:p14="http://schemas.microsoft.com/office/powerpoint/2010/main" val="522723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00"/>
            <a:ext cx="8229600" cy="1143000"/>
          </a:xfrm>
        </p:spPr>
        <p:txBody>
          <a:bodyPr>
            <a:normAutofit/>
          </a:bodyPr>
          <a:lstStyle/>
          <a:p>
            <a:r>
              <a:rPr lang="en-US" sz="3600" dirty="0" smtClean="0">
                <a:solidFill>
                  <a:srgbClr val="800000"/>
                </a:solidFill>
              </a:rPr>
              <a:t>Electrical steels (soft iron)</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9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83</a:t>
            </a:fld>
            <a:endParaRPr lang="en-US" dirty="0"/>
          </a:p>
        </p:txBody>
      </p:sp>
      <p:sp>
        <p:nvSpPr>
          <p:cNvPr id="7" name="TextBox 6"/>
          <p:cNvSpPr txBox="1"/>
          <p:nvPr/>
        </p:nvSpPr>
        <p:spPr>
          <a:xfrm>
            <a:off x="700417" y="1221145"/>
            <a:ext cx="8072108" cy="4832092"/>
          </a:xfrm>
          <a:prstGeom prst="rect">
            <a:avLst/>
          </a:prstGeom>
          <a:noFill/>
        </p:spPr>
        <p:txBody>
          <a:bodyPr wrap="square" rtlCol="0">
            <a:spAutoFit/>
          </a:bodyPr>
          <a:lstStyle/>
          <a:p>
            <a:r>
              <a:rPr lang="en-US" sz="2200" dirty="0"/>
              <a:t>Rotor &amp; stator cores from sintered electrical steel grades</a:t>
            </a:r>
          </a:p>
          <a:p>
            <a:r>
              <a:rPr lang="en-US" sz="2200" dirty="0"/>
              <a:t>	Can be used for complicated core shapes</a:t>
            </a:r>
          </a:p>
          <a:p>
            <a:endParaRPr lang="en-US" sz="2200" dirty="0" smtClean="0"/>
          </a:p>
          <a:p>
            <a:r>
              <a:rPr lang="en-US" sz="2200" dirty="0" smtClean="0"/>
              <a:t>Rotor &amp; stator core laminations punched from electrical steel lamination grades with low cope loss &amp; surface insulation.</a:t>
            </a:r>
          </a:p>
          <a:p>
            <a:r>
              <a:rPr lang="en-US" sz="2200" dirty="0"/>
              <a:t>	</a:t>
            </a:r>
            <a:r>
              <a:rPr lang="en-US" sz="2200" dirty="0" smtClean="0"/>
              <a:t>Non-Oriented Silicon M-19 grades # 24, # 26 &amp; # 29 gages</a:t>
            </a:r>
          </a:p>
          <a:p>
            <a:r>
              <a:rPr lang="en-US" sz="2200" dirty="0"/>
              <a:t>	O</a:t>
            </a:r>
            <a:r>
              <a:rPr lang="en-US" sz="2200" dirty="0" smtClean="0"/>
              <a:t>riented M-3 grades (0.003” thick)</a:t>
            </a:r>
          </a:p>
          <a:p>
            <a:r>
              <a:rPr lang="en-US" sz="2200" dirty="0"/>
              <a:t>	</a:t>
            </a:r>
            <a:r>
              <a:rPr lang="en-US" sz="2200" dirty="0" smtClean="0"/>
              <a:t>  </a:t>
            </a:r>
            <a:endParaRPr lang="en-US" sz="2200" dirty="0"/>
          </a:p>
          <a:p>
            <a:r>
              <a:rPr lang="en-US" sz="2200" dirty="0" smtClean="0"/>
              <a:t>Stator core components from Amorphous materials (</a:t>
            </a:r>
            <a:r>
              <a:rPr lang="en-US" sz="2200" dirty="0" err="1" smtClean="0"/>
              <a:t>MetGlas</a:t>
            </a:r>
            <a:r>
              <a:rPr lang="en-US" sz="2200" dirty="0" smtClean="0"/>
              <a:t>)</a:t>
            </a:r>
          </a:p>
          <a:p>
            <a:r>
              <a:rPr lang="en-US" sz="2200" dirty="0"/>
              <a:t>	</a:t>
            </a:r>
            <a:r>
              <a:rPr lang="en-US" sz="2200" dirty="0" smtClean="0"/>
              <a:t>Lowest core losses with fabrication difficulties</a:t>
            </a:r>
          </a:p>
          <a:p>
            <a:r>
              <a:rPr lang="en-US" sz="2200" dirty="0"/>
              <a:t>	</a:t>
            </a:r>
            <a:r>
              <a:rPr lang="en-US" sz="2200" dirty="0" smtClean="0"/>
              <a:t>Medium to low flux densities (1.56 T max)</a:t>
            </a:r>
          </a:p>
          <a:p>
            <a:r>
              <a:rPr lang="en-US" sz="2200" dirty="0"/>
              <a:t>	</a:t>
            </a:r>
            <a:r>
              <a:rPr lang="en-US" sz="2200" dirty="0" smtClean="0"/>
              <a:t>Both </a:t>
            </a:r>
            <a:r>
              <a:rPr lang="en-US" sz="2200" i="1" dirty="0" smtClean="0"/>
              <a:t>Fe &amp; Co </a:t>
            </a:r>
            <a:r>
              <a:rPr lang="en-US" sz="2200" dirty="0" smtClean="0"/>
              <a:t>based alloys available</a:t>
            </a:r>
          </a:p>
          <a:p>
            <a:endParaRPr lang="en-US" sz="2200" dirty="0"/>
          </a:p>
          <a:p>
            <a:r>
              <a:rPr lang="en-US" sz="2200" dirty="0" smtClean="0"/>
              <a:t> </a:t>
            </a:r>
            <a:endParaRPr lang="en-US" sz="2200" dirty="0"/>
          </a:p>
        </p:txBody>
      </p:sp>
    </p:spTree>
    <p:extLst>
      <p:ext uri="{BB962C8B-B14F-4D97-AF65-F5344CB8AC3E}">
        <p14:creationId xmlns:p14="http://schemas.microsoft.com/office/powerpoint/2010/main" val="3648561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975"/>
            <a:ext cx="8229600" cy="1143000"/>
          </a:xfrm>
        </p:spPr>
        <p:txBody>
          <a:bodyPr>
            <a:normAutofit/>
          </a:bodyPr>
          <a:lstStyle/>
          <a:p>
            <a:r>
              <a:rPr lang="en-US" sz="3600" dirty="0" smtClean="0">
                <a:solidFill>
                  <a:srgbClr val="800000"/>
                </a:solidFill>
              </a:rPr>
              <a:t>TITLE</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9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84</a:t>
            </a:fld>
            <a:endParaRPr lang="en-US" dirty="0"/>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6820" y="283500"/>
            <a:ext cx="6303507" cy="6002415"/>
          </a:xfrm>
          <a:prstGeom prst="rect">
            <a:avLst/>
          </a:prstGeom>
        </p:spPr>
      </p:pic>
      <p:sp>
        <p:nvSpPr>
          <p:cNvPr id="6" name="TextBox 5"/>
          <p:cNvSpPr txBox="1"/>
          <p:nvPr/>
        </p:nvSpPr>
        <p:spPr>
          <a:xfrm>
            <a:off x="-13512" y="265006"/>
            <a:ext cx="2653474" cy="707886"/>
          </a:xfrm>
          <a:prstGeom prst="rect">
            <a:avLst/>
          </a:prstGeom>
          <a:noFill/>
        </p:spPr>
        <p:txBody>
          <a:bodyPr wrap="square" rtlCol="0">
            <a:spAutoFit/>
          </a:bodyPr>
          <a:lstStyle/>
          <a:p>
            <a:pPr algn="ctr"/>
            <a:r>
              <a:rPr lang="en-US" sz="2000" dirty="0" smtClean="0">
                <a:solidFill>
                  <a:srgbClr val="800000"/>
                </a:solidFill>
              </a:rPr>
              <a:t>Soft </a:t>
            </a:r>
            <a:r>
              <a:rPr lang="en-US" sz="2000" dirty="0">
                <a:solidFill>
                  <a:srgbClr val="800000"/>
                </a:solidFill>
              </a:rPr>
              <a:t>S</a:t>
            </a:r>
            <a:r>
              <a:rPr lang="en-US" sz="2000" dirty="0" smtClean="0">
                <a:solidFill>
                  <a:srgbClr val="800000"/>
                </a:solidFill>
              </a:rPr>
              <a:t>intered </a:t>
            </a:r>
            <a:r>
              <a:rPr lang="en-US" sz="2000" dirty="0">
                <a:solidFill>
                  <a:srgbClr val="800000"/>
                </a:solidFill>
              </a:rPr>
              <a:t>M</a:t>
            </a:r>
            <a:r>
              <a:rPr lang="en-US" sz="2000" dirty="0" smtClean="0">
                <a:solidFill>
                  <a:srgbClr val="800000"/>
                </a:solidFill>
              </a:rPr>
              <a:t>agnetic </a:t>
            </a:r>
            <a:r>
              <a:rPr lang="en-US" sz="2000" dirty="0">
                <a:solidFill>
                  <a:srgbClr val="800000"/>
                </a:solidFill>
              </a:rPr>
              <a:t>M</a:t>
            </a:r>
            <a:r>
              <a:rPr lang="en-US" sz="2000" dirty="0" smtClean="0">
                <a:solidFill>
                  <a:srgbClr val="800000"/>
                </a:solidFill>
              </a:rPr>
              <a:t>aterials</a:t>
            </a:r>
            <a:endParaRPr lang="en-US" sz="2000" dirty="0">
              <a:solidFill>
                <a:srgbClr val="800000"/>
              </a:solidFill>
            </a:endParaRPr>
          </a:p>
        </p:txBody>
      </p:sp>
      <p:pic>
        <p:nvPicPr>
          <p:cNvPr id="7" name="Picture 6"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810" y="5500009"/>
            <a:ext cx="2047857" cy="740546"/>
          </a:xfrm>
          <a:prstGeom prst="rect">
            <a:avLst/>
          </a:prstGeom>
        </p:spPr>
      </p:pic>
      <p:pic>
        <p:nvPicPr>
          <p:cNvPr id="9" name="Picture 8" descr="Untitled.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287" y="1128055"/>
            <a:ext cx="2276828" cy="2302701"/>
          </a:xfrm>
          <a:prstGeom prst="rect">
            <a:avLst/>
          </a:prstGeom>
        </p:spPr>
      </p:pic>
      <p:pic>
        <p:nvPicPr>
          <p:cNvPr id="11" name="Picture 2" descr="c:\windows\TEMP\\msotw9_temp0.jpg"/>
          <p:cNvPicPr>
            <a:picLocks noChangeAspect="1" noChangeArrowheads="1"/>
          </p:cNvPicPr>
          <p:nvPr/>
        </p:nvPicPr>
        <p:blipFill>
          <a:blip r:embed="rId5">
            <a:extLst>
              <a:ext uri="{28A0092B-C50C-407E-A947-70E740481C1C}">
                <a14:useLocalDpi xmlns:a14="http://schemas.microsoft.com/office/drawing/2010/main" val="0"/>
              </a:ext>
            </a:extLst>
          </a:blip>
          <a:srcRect l="3801" t="2373" r="3801"/>
          <a:stretch>
            <a:fillRect/>
          </a:stretch>
        </p:blipFill>
        <p:spPr bwMode="auto">
          <a:xfrm>
            <a:off x="206286" y="3374215"/>
            <a:ext cx="2433675" cy="190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2748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67"/>
            <a:ext cx="8229600" cy="659046"/>
          </a:xfrm>
        </p:spPr>
        <p:txBody>
          <a:bodyPr>
            <a:normAutofit fontScale="90000"/>
          </a:bodyPr>
          <a:lstStyle/>
          <a:p>
            <a:r>
              <a:rPr lang="en-US" sz="3600" dirty="0" smtClean="0">
                <a:solidFill>
                  <a:srgbClr val="800000"/>
                </a:solidFill>
              </a:rPr>
              <a:t>Powdered soft iron magnetic components</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9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85</a:t>
            </a:fld>
            <a:endParaRPr lang="en-US"/>
          </a:p>
        </p:txBody>
      </p:sp>
      <p:pic>
        <p:nvPicPr>
          <p:cNvPr id="3" name="Picture 2" descr="HOEGANI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283619"/>
            <a:ext cx="1168400" cy="342900"/>
          </a:xfrm>
          <a:prstGeom prst="rect">
            <a:avLst/>
          </a:prstGeom>
        </p:spPr>
      </p:pic>
      <p:pic>
        <p:nvPicPr>
          <p:cNvPr id="6" name="Picture 5" descr="SOMALOY.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7528" y="738413"/>
            <a:ext cx="2704650" cy="2513068"/>
          </a:xfrm>
          <a:prstGeom prst="rect">
            <a:avLst/>
          </a:prstGeom>
        </p:spPr>
      </p:pic>
      <p:sp>
        <p:nvSpPr>
          <p:cNvPr id="7" name="Rectangle 6"/>
          <p:cNvSpPr/>
          <p:nvPr/>
        </p:nvSpPr>
        <p:spPr>
          <a:xfrm>
            <a:off x="6405540" y="3443464"/>
            <a:ext cx="2738459" cy="2031325"/>
          </a:xfrm>
          <a:prstGeom prst="rect">
            <a:avLst/>
          </a:prstGeom>
        </p:spPr>
        <p:txBody>
          <a:bodyPr wrap="square">
            <a:spAutoFit/>
          </a:bodyPr>
          <a:lstStyle/>
          <a:p>
            <a:r>
              <a:rPr lang="en-US" dirty="0" smtClean="0"/>
              <a:t>SOLALOY iron coated magnetic powders with</a:t>
            </a:r>
          </a:p>
          <a:p>
            <a:r>
              <a:rPr lang="en-US" dirty="0" smtClean="0"/>
              <a:t>an insulating layer and  compacted into complex shapes used for electric motor stator &amp; rotor </a:t>
            </a:r>
          </a:p>
          <a:p>
            <a:r>
              <a:rPr lang="en-US" dirty="0"/>
              <a:t>c</a:t>
            </a:r>
            <a:r>
              <a:rPr lang="en-US" dirty="0" smtClean="0"/>
              <a:t>omponents .  </a:t>
            </a:r>
          </a:p>
        </p:txBody>
      </p:sp>
      <p:pic>
        <p:nvPicPr>
          <p:cNvPr id="8" name="Picture 7" descr="Untitled.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49" y="812253"/>
            <a:ext cx="6247891" cy="5050736"/>
          </a:xfrm>
          <a:prstGeom prst="rect">
            <a:avLst/>
          </a:prstGeom>
        </p:spPr>
      </p:pic>
    </p:spTree>
    <p:extLst>
      <p:ext uri="{BB962C8B-B14F-4D97-AF65-F5344CB8AC3E}">
        <p14:creationId xmlns:p14="http://schemas.microsoft.com/office/powerpoint/2010/main" val="3032748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915"/>
            <a:ext cx="8229600" cy="1143000"/>
          </a:xfrm>
        </p:spPr>
        <p:txBody>
          <a:bodyPr>
            <a:normAutofit/>
          </a:bodyPr>
          <a:lstStyle/>
          <a:p>
            <a:r>
              <a:rPr lang="en-US" sz="3600" dirty="0" smtClean="0">
                <a:solidFill>
                  <a:srgbClr val="800000"/>
                </a:solidFill>
              </a:rPr>
              <a:t>ASTM vs. EN/IEC gages &amp; core losses</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9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86</a:t>
            </a:fld>
            <a:endParaRPr lang="en-US"/>
          </a:p>
        </p:txBody>
      </p:sp>
      <p:pic>
        <p:nvPicPr>
          <p:cNvPr id="6" name="Picture 5" descr="Untitled.tiff"/>
          <p:cNvPicPr>
            <a:picLocks noChangeAspect="1"/>
          </p:cNvPicPr>
          <p:nvPr/>
        </p:nvPicPr>
        <p:blipFill rotWithShape="1">
          <a:blip r:embed="rId2">
            <a:extLst>
              <a:ext uri="{28A0092B-C50C-407E-A947-70E740481C1C}">
                <a14:useLocalDpi xmlns:a14="http://schemas.microsoft.com/office/drawing/2010/main" val="0"/>
              </a:ext>
            </a:extLst>
          </a:blip>
          <a:srcRect t="7260" b="-7260"/>
          <a:stretch/>
        </p:blipFill>
        <p:spPr>
          <a:xfrm>
            <a:off x="1840556" y="839780"/>
            <a:ext cx="5472212" cy="5965784"/>
          </a:xfrm>
          <a:prstGeom prst="rect">
            <a:avLst/>
          </a:prstGeom>
        </p:spPr>
      </p:pic>
    </p:spTree>
    <p:extLst>
      <p:ext uri="{BB962C8B-B14F-4D97-AF65-F5344CB8AC3E}">
        <p14:creationId xmlns:p14="http://schemas.microsoft.com/office/powerpoint/2010/main" val="3032748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55"/>
            <a:ext cx="8229600" cy="1143000"/>
          </a:xfrm>
        </p:spPr>
        <p:txBody>
          <a:bodyPr>
            <a:normAutofit fontScale="90000"/>
          </a:bodyPr>
          <a:lstStyle/>
          <a:p>
            <a:r>
              <a:rPr lang="en-US" sz="3600" dirty="0" smtClean="0">
                <a:solidFill>
                  <a:srgbClr val="800000"/>
                </a:solidFill>
              </a:rPr>
              <a:t>Electrical steel grades for laminated cores</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9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87</a:t>
            </a:fld>
            <a:endParaRPr lang="en-US"/>
          </a:p>
        </p:txBody>
      </p:sp>
      <p:pic>
        <p:nvPicPr>
          <p:cNvPr id="7" name="Picture 1" descr="Screen shot 2010-01-15 at 7.59.07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609601"/>
            <a:ext cx="8075612" cy="5746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2748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975"/>
            <a:ext cx="8229600" cy="1143000"/>
          </a:xfrm>
        </p:spPr>
        <p:txBody>
          <a:bodyPr>
            <a:normAutofit fontScale="90000"/>
          </a:bodyPr>
          <a:lstStyle/>
          <a:p>
            <a:r>
              <a:rPr lang="en-US" sz="3600" dirty="0" smtClean="0">
                <a:solidFill>
                  <a:srgbClr val="800000"/>
                </a:solidFill>
              </a:rPr>
              <a:t>Misleading B-H plots for electrical steels</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9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88</a:t>
            </a:fld>
            <a:endParaRPr lang="en-US"/>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00" y="877380"/>
            <a:ext cx="8013700" cy="5448300"/>
          </a:xfrm>
          <a:prstGeom prst="rect">
            <a:avLst/>
          </a:prstGeom>
        </p:spPr>
      </p:pic>
    </p:spTree>
    <p:extLst>
      <p:ext uri="{BB962C8B-B14F-4D97-AF65-F5344CB8AC3E}">
        <p14:creationId xmlns:p14="http://schemas.microsoft.com/office/powerpoint/2010/main" val="2002332032"/>
      </p:ext>
    </p:extLst>
  </p:cSld>
  <p:clrMapOvr>
    <a:masterClrMapping/>
  </p:clrMapOvr>
</p:sld>
</file>

<file path=ppt/theme/theme1.xml><?xml version="1.0" encoding="utf-8"?>
<a:theme xmlns:a="http://schemas.openxmlformats.org/drawingml/2006/main" name="LECTUR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LECTURE.thmx</Template>
  <TotalTime>9421</TotalTime>
  <Words>839</Words>
  <Application>Microsoft Office PowerPoint</Application>
  <PresentationFormat>On-screen Show (4:3)</PresentationFormat>
  <Paragraphs>218</Paragraphs>
  <Slides>31</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LECTURE</vt:lpstr>
      <vt:lpstr>Equation</vt:lpstr>
      <vt:lpstr>Electric Machine Design Course </vt:lpstr>
      <vt:lpstr> Active magnetic materials  used in electrical machines</vt:lpstr>
      <vt:lpstr>Two magnetic material classes</vt:lpstr>
      <vt:lpstr>Electrical steels (soft iron)</vt:lpstr>
      <vt:lpstr>TITLE</vt:lpstr>
      <vt:lpstr>Powdered soft iron magnetic components</vt:lpstr>
      <vt:lpstr>ASTM vs. EN/IEC gages &amp; core losses</vt:lpstr>
      <vt:lpstr>Electrical steel grades for laminated cores</vt:lpstr>
      <vt:lpstr>Misleading B-H plots for electrical steels</vt:lpstr>
      <vt:lpstr>Low loss electric steels for medium  to high frequency  machines </vt:lpstr>
      <vt:lpstr>Lamination coatings to insulate against  eddy current losses  </vt:lpstr>
      <vt:lpstr>TITLE</vt:lpstr>
      <vt:lpstr>Losses in electrical steels  </vt:lpstr>
      <vt:lpstr> </vt:lpstr>
      <vt:lpstr>Calculation of Eddy Current Loss (Watts)   by analytical means or FEA  </vt:lpstr>
      <vt:lpstr>Separation of Hysteresis &amp; Eddy Current Losses</vt:lpstr>
      <vt:lpstr>Radial or parallel orientation &amp; magnetization</vt:lpstr>
      <vt:lpstr>PowerPoint Presentation</vt:lpstr>
      <vt:lpstr>Permanent magnet grades</vt:lpstr>
      <vt:lpstr>High flux ceramic magnet (TDK FB12B)</vt:lpstr>
      <vt:lpstr>Permanent Magnet Summary</vt:lpstr>
      <vt:lpstr>Low cost magnet material comparison</vt:lpstr>
      <vt:lpstr>Neodymium Boron Iron magnet grades</vt:lpstr>
      <vt:lpstr>Samarium Cobalt grades</vt:lpstr>
      <vt:lpstr>Samarium Cobalt, B-H data vs. temperature</vt:lpstr>
      <vt:lpstr>Samarium Cobalt B-H data  (550 deg C) </vt:lpstr>
      <vt:lpstr>Load line of magnet with air-gap &amp; de-mag plot </vt:lpstr>
      <vt:lpstr>Normal &amp; Intrinsic B-H curves</vt:lpstr>
      <vt:lpstr>De-magnetization study</vt:lpstr>
      <vt:lpstr>TITLE</vt:lpstr>
      <vt:lpstr>TITLE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Machine Design Course</dc:title>
  <dc:creator>james hendershot</dc:creator>
  <cp:lastModifiedBy>Charlie</cp:lastModifiedBy>
  <cp:revision>86</cp:revision>
  <dcterms:created xsi:type="dcterms:W3CDTF">2012-06-02T18:11:50Z</dcterms:created>
  <dcterms:modified xsi:type="dcterms:W3CDTF">2012-12-07T07:50:27Z</dcterms:modified>
</cp:coreProperties>
</file>