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7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6" r:id="rId5"/>
    <p:sldId id="260" r:id="rId6"/>
    <p:sldId id="263" r:id="rId7"/>
    <p:sldId id="272" r:id="rId8"/>
    <p:sldId id="268" r:id="rId9"/>
    <p:sldId id="267" r:id="rId10"/>
    <p:sldId id="271" r:id="rId11"/>
    <p:sldId id="270" r:id="rId12"/>
    <p:sldId id="269" r:id="rId13"/>
    <p:sldId id="262" r:id="rId14"/>
    <p:sldId id="274" r:id="rId15"/>
    <p:sldId id="26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4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8B91A-9A1C-484E-8FB9-344B2532D511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665FE-7ECC-544C-B909-718631012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94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F5C0A-479C-A44D-947D-F63F0D31794F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69A92-7008-AD48-92EC-050E7200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89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9A92-7008-AD48-92EC-050E72001C23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0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9A92-7008-AD48-92EC-050E72001C23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0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5320-F348-0B42-B8D3-2485C2B8E123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7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D62C-7BB0-9248-BB43-F61BF7B79006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7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3725-9485-3040-A202-569DA5F865CC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7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CA8D-9CD6-F542-AF63-E9F41E16FF2A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7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B4A0-F9DE-244F-846D-79E1C533D19F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7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61CB-E1C8-4744-8E30-481D9133933C}" type="datetime1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7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EB56-7959-B24E-BA68-4020611B976A}" type="datetime1">
              <a:rPr lang="en-US" smtClean="0"/>
              <a:t>9/2/2012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7 Copyright: JR Hendershot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4BBD-33A5-C641-B950-347668CD16FA}" type="datetime1">
              <a:rPr lang="en-US" smtClean="0"/>
              <a:t>9/2/2012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7 Copyright: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4177-C643-8240-92A7-7963C5E25DA2}" type="datetime1">
              <a:rPr lang="en-US" smtClean="0"/>
              <a:t>9/2/2012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7 Copyright: JR Hendershot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A19C-1074-FE43-95C7-78FB38E1EC62}" type="datetime1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7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1EDC-319E-A542-93DA-E80E0906996A}" type="datetime1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7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1C6FE-AE78-5042-9BDD-7536D0AA4521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Mod 7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370" y="1249484"/>
            <a:ext cx="7886733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  <a:cs typeface="Arial"/>
              </a:rPr>
              <a:t>Electric Machine Design Course</a:t>
            </a:r>
            <a:br>
              <a:rPr lang="en-US" sz="3600" b="1" dirty="0">
                <a:solidFill>
                  <a:srgbClr val="800000"/>
                </a:solidFill>
                <a:cs typeface="Arial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370" y="3292077"/>
            <a:ext cx="7477032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Electric Machine Performance Discussion </a:t>
            </a:r>
          </a:p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Lecture </a:t>
            </a:r>
            <a:r>
              <a:rPr lang="en-US" dirty="0">
                <a:solidFill>
                  <a:srgbClr val="800000"/>
                </a:solidFill>
                <a:cs typeface="Arial"/>
              </a:rPr>
              <a:t># 8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5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The magnetic flux in the motor circuit 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8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79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4200" y="1206500"/>
            <a:ext cx="80645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PM machines:</a:t>
            </a:r>
          </a:p>
          <a:p>
            <a:r>
              <a:rPr lang="en-US" sz="2000" dirty="0" smtClean="0"/>
              <a:t>Since the flux source is from the rotor magnets which consists of the magnet material property choice&amp;  the ratio of the magnet thickness to the air gap  (Permeance coefficient)  the open circuit gap flux that links the stator conductors is set and easily calculated. (except for leakage)</a:t>
            </a:r>
          </a:p>
          <a:p>
            <a:endParaRPr lang="en-US" sz="2000" dirty="0"/>
          </a:p>
          <a:p>
            <a:r>
              <a:rPr lang="en-US" sz="2000" dirty="0" smtClean="0"/>
              <a:t>AC Induction the flux is determined by the number of turns and the magnetizing current.</a:t>
            </a:r>
          </a:p>
          <a:p>
            <a:endParaRPr lang="en-US" sz="2000" dirty="0"/>
          </a:p>
          <a:p>
            <a:r>
              <a:rPr lang="en-US" sz="2000" dirty="0" smtClean="0"/>
              <a:t>For both types of reluctance or salient pole </a:t>
            </a:r>
            <a:r>
              <a:rPr lang="en-US" sz="2000" dirty="0"/>
              <a:t>m</a:t>
            </a:r>
            <a:r>
              <a:rPr lang="en-US" sz="2000" dirty="0" smtClean="0"/>
              <a:t>achines (SRs &amp; RSMs),</a:t>
            </a:r>
          </a:p>
          <a:p>
            <a:r>
              <a:rPr lang="en-US" sz="2000" dirty="0" smtClean="0"/>
              <a:t>the circuit aligned flux is determined by the  stator conductors and the applied current or the </a:t>
            </a:r>
            <a:r>
              <a:rPr lang="en-US" sz="2000" i="1" dirty="0" smtClean="0">
                <a:solidFill>
                  <a:srgbClr val="800000"/>
                </a:solidFill>
              </a:rPr>
              <a:t>(NI) </a:t>
            </a:r>
            <a:r>
              <a:rPr lang="en-US" sz="2000" dirty="0" smtClean="0"/>
              <a:t>required to achieve a desired flux level in the circuit which determines the torque. (</a:t>
            </a:r>
            <a:r>
              <a:rPr lang="en-US" sz="2000" smtClean="0"/>
              <a:t>more later)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82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8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80</a:t>
            </a:fld>
            <a:endParaRPr lang="en-US"/>
          </a:p>
        </p:txBody>
      </p:sp>
      <p:pic>
        <p:nvPicPr>
          <p:cNvPr id="6" name="Picture 5" descr="PERM YOKE tiff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3523" b="13028"/>
          <a:stretch/>
        </p:blipFill>
        <p:spPr>
          <a:xfrm>
            <a:off x="246251" y="1248306"/>
            <a:ext cx="4431696" cy="444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 flipV="1">
            <a:off x="578556" y="1382889"/>
            <a:ext cx="620888" cy="479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457222" y="1382889"/>
            <a:ext cx="832556" cy="479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78556" y="1382889"/>
            <a:ext cx="28786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838222" y="3753556"/>
            <a:ext cx="451556" cy="3245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3124200" y="3767667"/>
            <a:ext cx="431800" cy="3245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24200" y="3753556"/>
            <a:ext cx="7140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3124200" y="4430889"/>
            <a:ext cx="431800" cy="338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124200" y="3753556"/>
            <a:ext cx="0" cy="6773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243667" y="4430889"/>
            <a:ext cx="8805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578556" y="4967111"/>
            <a:ext cx="620888" cy="578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8556" y="1382889"/>
            <a:ext cx="0" cy="35842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578556" y="3753556"/>
            <a:ext cx="620888" cy="5503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683000" y="1382889"/>
            <a:ext cx="8607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402667" y="1862667"/>
            <a:ext cx="6773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289778" y="1382889"/>
            <a:ext cx="663222" cy="4797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661014" y="1368780"/>
            <a:ext cx="36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9224" y="57836"/>
            <a:ext cx="8240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800000"/>
                </a:solidFill>
              </a:rPr>
              <a:t>Simple open circuit flux density </a:t>
            </a:r>
            <a:r>
              <a:rPr lang="en-US" sz="2800" dirty="0" smtClean="0">
                <a:solidFill>
                  <a:srgbClr val="800000"/>
                </a:solidFill>
              </a:rPr>
              <a:t>calculations in </a:t>
            </a:r>
          </a:p>
          <a:p>
            <a:pPr algn="ctr"/>
            <a:r>
              <a:rPr lang="en-US" sz="2800" dirty="0" smtClean="0">
                <a:solidFill>
                  <a:srgbClr val="800000"/>
                </a:solidFill>
              </a:rPr>
              <a:t>core cross sections from permanent magnet flux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3124200" y="3062111"/>
            <a:ext cx="431800" cy="3668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24200" y="2667000"/>
            <a:ext cx="0" cy="3951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78556" y="2755900"/>
            <a:ext cx="620888" cy="469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62500" y="1905000"/>
            <a:ext cx="4038600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Magnet flux, </a:t>
            </a:r>
            <a:r>
              <a:rPr lang="en-US" sz="2400" i="1" dirty="0" err="1" smtClean="0">
                <a:solidFill>
                  <a:srgbClr val="800000"/>
                </a:solidFill>
              </a:rPr>
              <a:t>Φ</a:t>
            </a:r>
            <a:r>
              <a:rPr lang="en-US" sz="2400" i="1" baseline="-25000" dirty="0" err="1" smtClean="0">
                <a:solidFill>
                  <a:srgbClr val="800000"/>
                </a:solidFill>
              </a:rPr>
              <a:t>m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= </a:t>
            </a:r>
            <a:r>
              <a:rPr lang="en-US" sz="2400" i="1" dirty="0" err="1" smtClean="0">
                <a:solidFill>
                  <a:srgbClr val="800000"/>
                </a:solidFill>
              </a:rPr>
              <a:t>B</a:t>
            </a:r>
            <a:r>
              <a:rPr lang="en-US" sz="2400" i="1" baseline="-25000" dirty="0" err="1" smtClean="0">
                <a:solidFill>
                  <a:srgbClr val="800000"/>
                </a:solidFill>
              </a:rPr>
              <a:t>m</a:t>
            </a:r>
            <a:r>
              <a:rPr lang="en-US" sz="2400" i="1" dirty="0" smtClean="0">
                <a:solidFill>
                  <a:srgbClr val="800000"/>
                </a:solidFill>
              </a:rPr>
              <a:t> A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m</a:t>
            </a:r>
          </a:p>
          <a:p>
            <a:endParaRPr lang="en-US" sz="2400" i="1" baseline="-25000" dirty="0">
              <a:solidFill>
                <a:srgbClr val="800000"/>
              </a:solidFill>
            </a:endParaRPr>
          </a:p>
          <a:p>
            <a:r>
              <a:rPr lang="en-US" sz="2400" baseline="-25000" dirty="0" smtClean="0">
                <a:solidFill>
                  <a:srgbClr val="800000"/>
                </a:solidFill>
              </a:rPr>
              <a:t>				</a:t>
            </a:r>
            <a:r>
              <a:rPr lang="en-US" sz="2400" dirty="0" smtClean="0">
                <a:solidFill>
                  <a:srgbClr val="800000"/>
                </a:solidFill>
              </a:rPr>
              <a:t> = </a:t>
            </a:r>
            <a:r>
              <a:rPr lang="en-US" sz="2400" i="1" dirty="0" err="1" smtClean="0">
                <a:solidFill>
                  <a:srgbClr val="800000"/>
                </a:solidFill>
              </a:rPr>
              <a:t>B</a:t>
            </a:r>
            <a:r>
              <a:rPr lang="en-US" sz="2400" i="1" baseline="-25000" dirty="0" err="1" smtClean="0">
                <a:solidFill>
                  <a:srgbClr val="800000"/>
                </a:solidFill>
              </a:rPr>
              <a:t>m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 </a:t>
            </a:r>
            <a:r>
              <a:rPr lang="en-US" sz="2400" i="1" dirty="0" smtClean="0">
                <a:solidFill>
                  <a:srgbClr val="800000"/>
                </a:solidFill>
              </a:rPr>
              <a:t>X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1</a:t>
            </a:r>
            <a:r>
              <a:rPr lang="en-US" sz="2400" i="1" dirty="0" smtClean="0">
                <a:solidFill>
                  <a:srgbClr val="800000"/>
                </a:solidFill>
              </a:rPr>
              <a:t>W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</a:p>
          <a:p>
            <a:endParaRPr lang="en-US" sz="2400" dirty="0">
              <a:solidFill>
                <a:srgbClr val="800000"/>
              </a:solidFill>
            </a:endParaRPr>
          </a:p>
          <a:p>
            <a:r>
              <a:rPr lang="en-US" sz="2000" dirty="0" smtClean="0"/>
              <a:t>Flux density in any other core cross section</a:t>
            </a:r>
            <a:r>
              <a:rPr lang="en-US" sz="2400" dirty="0" smtClean="0"/>
              <a:t> = </a:t>
            </a:r>
            <a:r>
              <a:rPr lang="en-US" sz="2400" i="1" dirty="0" err="1" smtClean="0">
                <a:solidFill>
                  <a:srgbClr val="800000"/>
                </a:solidFill>
              </a:rPr>
              <a:t>Φ</a:t>
            </a:r>
            <a:r>
              <a:rPr lang="en-US" sz="2400" i="1" baseline="-25000" dirty="0" err="1" smtClean="0">
                <a:solidFill>
                  <a:srgbClr val="800000"/>
                </a:solidFill>
              </a:rPr>
              <a:t>m</a:t>
            </a:r>
            <a:r>
              <a:rPr lang="en-US" sz="2400" i="1" dirty="0" smtClean="0">
                <a:solidFill>
                  <a:srgbClr val="800000"/>
                </a:solidFill>
              </a:rPr>
              <a:t> / A</a:t>
            </a:r>
          </a:p>
          <a:p>
            <a:endParaRPr lang="en-US" sz="2400" i="1" dirty="0" smtClean="0">
              <a:solidFill>
                <a:srgbClr val="800000"/>
              </a:solidFill>
            </a:endParaRPr>
          </a:p>
          <a:p>
            <a:r>
              <a:rPr lang="en-US" sz="2400" i="1" dirty="0" err="1" smtClean="0">
                <a:solidFill>
                  <a:srgbClr val="800000"/>
                </a:solidFill>
              </a:rPr>
              <a:t>B</a:t>
            </a:r>
            <a:r>
              <a:rPr lang="en-US" sz="2400" i="1" baseline="-25000" dirty="0" err="1" smtClean="0">
                <a:solidFill>
                  <a:srgbClr val="800000"/>
                </a:solidFill>
              </a:rPr>
              <a:t>g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= </a:t>
            </a:r>
            <a:r>
              <a:rPr lang="en-US" sz="2400" i="1" dirty="0" err="1">
                <a:solidFill>
                  <a:srgbClr val="800000"/>
                </a:solidFill>
              </a:rPr>
              <a:t>Φ</a:t>
            </a:r>
            <a:r>
              <a:rPr lang="en-US" sz="2400" i="1" baseline="-25000" dirty="0" err="1">
                <a:solidFill>
                  <a:srgbClr val="800000"/>
                </a:solidFill>
              </a:rPr>
              <a:t>m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sz="2400" i="1" dirty="0">
                <a:solidFill>
                  <a:srgbClr val="800000"/>
                </a:solidFill>
              </a:rPr>
              <a:t>/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i="1" dirty="0" err="1" smtClean="0">
                <a:solidFill>
                  <a:srgbClr val="800000"/>
                </a:solidFill>
              </a:rPr>
              <a:t>dw</a:t>
            </a:r>
            <a:r>
              <a:rPr lang="en-US" sz="2400" i="1" dirty="0" smtClean="0">
                <a:solidFill>
                  <a:srgbClr val="800000"/>
                </a:solidFill>
              </a:rPr>
              <a:t>   </a:t>
            </a:r>
            <a:r>
              <a:rPr lang="en-US" sz="2000" dirty="0" smtClean="0">
                <a:solidFill>
                  <a:srgbClr val="000000"/>
                </a:solidFill>
              </a:rPr>
              <a:t>Gap flux density</a:t>
            </a:r>
          </a:p>
          <a:p>
            <a:endParaRPr lang="en-US" sz="2000" i="1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Same process applies to stator and rotor sections that carry flux</a:t>
            </a:r>
          </a:p>
          <a:p>
            <a:endParaRPr lang="en-US" sz="2000" dirty="0">
              <a:solidFill>
                <a:srgbClr val="80000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31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02229"/>
            <a:ext cx="4851400" cy="701211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Simple air gap flux calculation with </a:t>
            </a:r>
            <a:br>
              <a:rPr lang="en-US" sz="2400" dirty="0" smtClean="0">
                <a:solidFill>
                  <a:srgbClr val="800000"/>
                </a:solidFill>
              </a:rPr>
            </a:br>
            <a:r>
              <a:rPr lang="en-US" sz="2400" dirty="0" smtClean="0">
                <a:solidFill>
                  <a:srgbClr val="800000"/>
                </a:solidFill>
              </a:rPr>
              <a:t>permanent magnet in circuit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81</a:t>
            </a:fld>
            <a:endParaRPr lang="en-US" dirty="0"/>
          </a:p>
        </p:txBody>
      </p:sp>
      <p:pic>
        <p:nvPicPr>
          <p:cNvPr id="6" name="Picture 5" descr="PERM YOKE tiff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3523" b="13028"/>
          <a:stretch/>
        </p:blipFill>
        <p:spPr>
          <a:xfrm>
            <a:off x="260362" y="1230489"/>
            <a:ext cx="4431696" cy="444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 flipV="1">
            <a:off x="578556" y="1382889"/>
            <a:ext cx="620888" cy="479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457222" y="1382889"/>
            <a:ext cx="832556" cy="479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78556" y="1382889"/>
            <a:ext cx="28786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838222" y="3753556"/>
            <a:ext cx="451556" cy="3245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3124200" y="3753556"/>
            <a:ext cx="431800" cy="3245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24200" y="3753556"/>
            <a:ext cx="7140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3124200" y="4430889"/>
            <a:ext cx="431800" cy="338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124200" y="3753556"/>
            <a:ext cx="0" cy="6773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243667" y="4430889"/>
            <a:ext cx="8805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3124200" y="3160889"/>
            <a:ext cx="431800" cy="25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124200" y="2667000"/>
            <a:ext cx="0" cy="4938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578556" y="4967111"/>
            <a:ext cx="620888" cy="578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8556" y="1382889"/>
            <a:ext cx="0" cy="35842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578556" y="2667000"/>
            <a:ext cx="620888" cy="4938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578556" y="3753556"/>
            <a:ext cx="620888" cy="5503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683000" y="1382889"/>
            <a:ext cx="8607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402667" y="1862667"/>
            <a:ext cx="6773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289778" y="1382889"/>
            <a:ext cx="663222" cy="4797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661014" y="1368780"/>
            <a:ext cx="36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59074" y="3186816"/>
            <a:ext cx="3636249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simple example describes</a:t>
            </a:r>
          </a:p>
          <a:p>
            <a:r>
              <a:rPr lang="en-US" dirty="0" smtClean="0"/>
              <a:t>the </a:t>
            </a:r>
            <a:r>
              <a:rPr lang="en-US" dirty="0"/>
              <a:t>load line </a:t>
            </a:r>
            <a:r>
              <a:rPr lang="en-US" dirty="0" smtClean="0"/>
              <a:t>by </a:t>
            </a:r>
            <a:r>
              <a:rPr lang="en-US" dirty="0"/>
              <a:t>the rotor magnet thickness &amp; the magnetic air-gap </a:t>
            </a:r>
            <a:r>
              <a:rPr lang="en-US" dirty="0" smtClean="0"/>
              <a:t>thickness between </a:t>
            </a:r>
            <a:r>
              <a:rPr lang="en-US" dirty="0"/>
              <a:t>the rotor and stator. </a:t>
            </a:r>
          </a:p>
          <a:p>
            <a:endParaRPr lang="en-US" dirty="0" smtClean="0"/>
          </a:p>
          <a:p>
            <a:r>
              <a:rPr lang="en-US" dirty="0" smtClean="0"/>
              <a:t>Load </a:t>
            </a:r>
            <a:r>
              <a:rPr lang="en-US" dirty="0"/>
              <a:t>line slope as plotted on the magnet B-H curve </a:t>
            </a:r>
            <a:r>
              <a:rPr lang="en-US" dirty="0" smtClean="0"/>
              <a:t>or </a:t>
            </a:r>
            <a:r>
              <a:rPr lang="en-US" dirty="0"/>
              <a:t>the magnet </a:t>
            </a:r>
          </a:p>
          <a:p>
            <a:r>
              <a:rPr lang="en-US" dirty="0"/>
              <a:t>lg.</a:t>
            </a:r>
            <a:r>
              <a:rPr lang="en-US" i="1" dirty="0">
                <a:solidFill>
                  <a:srgbClr val="800000"/>
                </a:solidFill>
              </a:rPr>
              <a:t> (X</a:t>
            </a:r>
            <a:r>
              <a:rPr lang="en-US" i="1" baseline="-25000" dirty="0">
                <a:solidFill>
                  <a:srgbClr val="800000"/>
                </a:solidFill>
              </a:rPr>
              <a:t>2</a:t>
            </a:r>
            <a:r>
              <a:rPr lang="en-US" i="1" dirty="0">
                <a:solidFill>
                  <a:srgbClr val="800000"/>
                </a:solidFill>
              </a:rPr>
              <a:t>) </a:t>
            </a:r>
            <a:r>
              <a:rPr lang="en-US" dirty="0"/>
              <a:t>divided by the air-gap length </a:t>
            </a:r>
            <a:r>
              <a:rPr lang="en-US" i="1" dirty="0">
                <a:solidFill>
                  <a:srgbClr val="800000"/>
                </a:solidFill>
              </a:rPr>
              <a:t>(g)</a:t>
            </a:r>
            <a:r>
              <a:rPr lang="en-US" i="1" dirty="0" smtClean="0">
                <a:solidFill>
                  <a:srgbClr val="800000"/>
                </a:solidFill>
              </a:rPr>
              <a:t>. Br </a:t>
            </a:r>
            <a:r>
              <a:rPr lang="en-US" dirty="0" smtClean="0"/>
              <a:t>in gap is projected.</a:t>
            </a:r>
            <a:endParaRPr lang="en-US" dirty="0"/>
          </a:p>
        </p:txBody>
      </p:sp>
      <p:pic>
        <p:nvPicPr>
          <p:cNvPr id="8" name="Picture 7" descr="Untitled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4229" r="7989" b="3782"/>
          <a:stretch/>
        </p:blipFill>
        <p:spPr>
          <a:xfrm>
            <a:off x="5161165" y="399569"/>
            <a:ext cx="3653251" cy="276132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7658100" y="1498600"/>
            <a:ext cx="64770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05800" y="1243189"/>
            <a:ext cx="81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800000"/>
                </a:solidFill>
              </a:rPr>
              <a:t>B</a:t>
            </a:r>
            <a:r>
              <a:rPr lang="en-US" sz="2400" i="1" baseline="-25000" dirty="0" err="1" smtClean="0">
                <a:solidFill>
                  <a:srgbClr val="800000"/>
                </a:solidFill>
              </a:rPr>
              <a:t>g</a:t>
            </a:r>
            <a:endParaRPr lang="en-US" sz="2400" i="1" baseline="-25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8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82</a:t>
            </a:fld>
            <a:endParaRPr lang="en-US"/>
          </a:p>
        </p:txBody>
      </p:sp>
      <p:pic>
        <p:nvPicPr>
          <p:cNvPr id="2" name="Picture 1" descr="MAX BxH cop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1" y="937574"/>
            <a:ext cx="7188199" cy="5338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730" y="183237"/>
            <a:ext cx="871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Max energy product (MGO) or max gap flux density</a:t>
            </a:r>
            <a:endParaRPr lang="en-US" sz="2800" dirty="0">
              <a:solidFill>
                <a:srgbClr val="8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088467" y="3327400"/>
            <a:ext cx="1016000" cy="16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59500" y="3064933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0.83 T gap flux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4755" y="889000"/>
            <a:ext cx="28620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Much is discussed about MGO or energy product</a:t>
            </a:r>
          </a:p>
          <a:p>
            <a:r>
              <a:rPr lang="en-US" dirty="0" smtClean="0"/>
              <a:t>Old magnet texts taught to design magnet to </a:t>
            </a:r>
            <a:r>
              <a:rPr lang="en-US" dirty="0"/>
              <a:t>o</a:t>
            </a:r>
            <a:r>
              <a:rPr lang="en-US" dirty="0" smtClean="0"/>
              <a:t>perate at peak energy product.</a:t>
            </a:r>
          </a:p>
          <a:p>
            <a:endParaRPr lang="en-US" dirty="0"/>
          </a:p>
          <a:p>
            <a:r>
              <a:rPr lang="en-US" dirty="0" smtClean="0"/>
              <a:t>This is not applicable to modern magnets for</a:t>
            </a:r>
          </a:p>
          <a:p>
            <a:r>
              <a:rPr lang="en-US" dirty="0" smtClean="0"/>
              <a:t>use in motors:</a:t>
            </a:r>
          </a:p>
          <a:p>
            <a:endParaRPr lang="en-US" dirty="0"/>
          </a:p>
          <a:p>
            <a:r>
              <a:rPr lang="en-US" dirty="0" smtClean="0"/>
              <a:t>To do so would not yield sufficient rotor flux</a:t>
            </a:r>
          </a:p>
          <a:p>
            <a:r>
              <a:rPr lang="en-US" dirty="0" smtClean="0"/>
              <a:t>(0.64 T vs 0.83 T)</a:t>
            </a:r>
            <a:endParaRPr lang="en-US" dirty="0"/>
          </a:p>
        </p:txBody>
      </p:sp>
      <p:pic>
        <p:nvPicPr>
          <p:cNvPr id="25" name="Picture 24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602798"/>
            <a:ext cx="990600" cy="28043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159500" y="3513898"/>
            <a:ext cx="22108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0.64 </a:t>
            </a:r>
            <a:r>
              <a:rPr lang="en-US" sz="2400" dirty="0">
                <a:solidFill>
                  <a:srgbClr val="000000"/>
                </a:solidFill>
              </a:rPr>
              <a:t>T gap </a:t>
            </a:r>
            <a:r>
              <a:rPr lang="en-US" sz="2400" dirty="0" smtClean="0">
                <a:solidFill>
                  <a:srgbClr val="000000"/>
                </a:solidFill>
              </a:rPr>
              <a:t>flux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t max MGO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Machines without magnets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600" dirty="0" smtClean="0">
                <a:solidFill>
                  <a:srgbClr val="800000"/>
                </a:solidFill>
              </a:rPr>
              <a:t>IMs &amp; RSMs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600" dirty="0">
                <a:solidFill>
                  <a:srgbClr val="800000"/>
                </a:solidFill>
              </a:rPr>
              <a:t/>
            </a:r>
            <a:br>
              <a:rPr lang="en-US" sz="3600" dirty="0">
                <a:solidFill>
                  <a:srgbClr val="800000"/>
                </a:solidFill>
              </a:rPr>
            </a:b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8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83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765300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Without rotor magnets the desired flux for linkage must be estimated.</a:t>
            </a:r>
          </a:p>
          <a:p>
            <a:endParaRPr lang="en-US" sz="2000" dirty="0"/>
          </a:p>
          <a:p>
            <a:r>
              <a:rPr lang="en-US" sz="2000" dirty="0" smtClean="0"/>
              <a:t>Assume circuit flux based upon reasonable air gap flux densities</a:t>
            </a:r>
          </a:p>
          <a:p>
            <a:r>
              <a:rPr lang="en-US" sz="2000" dirty="0" smtClean="0"/>
              <a:t>	IMs typically use gap flux, 0.65 to 0.85 Tesla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RSMs are more useful at 0.7 to 0.9 Tesla in gap. (average)</a:t>
            </a:r>
          </a:p>
          <a:p>
            <a:endParaRPr lang="en-US" sz="2000" dirty="0"/>
          </a:p>
          <a:p>
            <a:r>
              <a:rPr lang="en-US" sz="2000" dirty="0" smtClean="0"/>
              <a:t>The magnetizing current times the phase turns </a:t>
            </a:r>
            <a:r>
              <a:rPr lang="en-US" sz="2000" i="1" dirty="0" smtClean="0">
                <a:solidFill>
                  <a:srgbClr val="800000"/>
                </a:solidFill>
              </a:rPr>
              <a:t>(NI) </a:t>
            </a:r>
            <a:r>
              <a:rPr lang="en-US" sz="2000" dirty="0" smtClean="0"/>
              <a:t>is determined to achieve air gap flux density.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Most of the (</a:t>
            </a:r>
            <a:r>
              <a:rPr lang="en-US" sz="2000" i="1" dirty="0" smtClean="0">
                <a:solidFill>
                  <a:srgbClr val="800000"/>
                </a:solidFill>
              </a:rPr>
              <a:t>NI)</a:t>
            </a:r>
            <a:r>
              <a:rPr lang="en-US" sz="2000" dirty="0" smtClean="0"/>
              <a:t> required for for the air gap permeance</a:t>
            </a:r>
          </a:p>
          <a:p>
            <a:r>
              <a:rPr lang="en-US" sz="2000" dirty="0"/>
              <a:t>	(</a:t>
            </a:r>
            <a:r>
              <a:rPr lang="en-US" sz="2000" i="1" dirty="0">
                <a:solidFill>
                  <a:srgbClr val="800000"/>
                </a:solidFill>
              </a:rPr>
              <a:t>NI)</a:t>
            </a:r>
            <a:r>
              <a:rPr lang="en-US" sz="2000" dirty="0"/>
              <a:t> </a:t>
            </a:r>
            <a:r>
              <a:rPr lang="en-US" sz="2000" dirty="0" smtClean="0"/>
              <a:t>for soft iron circuit depends upon length of path.</a:t>
            </a:r>
          </a:p>
          <a:p>
            <a:endParaRPr lang="en-US" sz="2000" dirty="0"/>
          </a:p>
          <a:p>
            <a:r>
              <a:rPr lang="en-US" sz="2000" dirty="0" smtClean="0"/>
              <a:t>SRMs do not require direct estimate of magnetizing current.</a:t>
            </a:r>
          </a:p>
          <a:p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687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16"/>
            <a:ext cx="8229600" cy="103108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Reluctance Synchronous torque from rotor salient pole attraction to stator electro-magnetic poles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8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84</a:t>
            </a:fld>
            <a:endParaRPr lang="en-US"/>
          </a:p>
        </p:txBody>
      </p:sp>
      <p:pic>
        <p:nvPicPr>
          <p:cNvPr id="6" name="Picture 5" descr="RS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130300"/>
            <a:ext cx="6591300" cy="5194300"/>
          </a:xfrm>
          <a:prstGeom prst="rect">
            <a:avLst/>
          </a:prstGeom>
        </p:spPr>
      </p:pic>
      <p:pic>
        <p:nvPicPr>
          <p:cNvPr id="8" name="Picture 7" descr="INFOLYTIC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82" y="5435600"/>
            <a:ext cx="969818" cy="88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3695700"/>
            <a:ext cx="1790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(4) Salient rotor poles created by magnetic flux barriers </a:t>
            </a:r>
          </a:p>
          <a:p>
            <a:pPr algn="ctr"/>
            <a:r>
              <a:rPr lang="en-US" dirty="0" smtClean="0"/>
              <a:t>&amp; flux carriers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019300" y="4495800"/>
            <a:ext cx="179070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019300" y="2971800"/>
            <a:ext cx="1790700" cy="1968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8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8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29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Electro-magnetic laws that describe the principles of energy conversion in motors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71</a:t>
            </a:fld>
            <a:endParaRPr lang="en-US"/>
          </a:p>
        </p:txBody>
      </p:sp>
      <p:pic>
        <p:nvPicPr>
          <p:cNvPr id="6" name="Picture 5" descr="MOTOR LAWS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8" r="25961"/>
          <a:stretch/>
        </p:blipFill>
        <p:spPr>
          <a:xfrm>
            <a:off x="3552863" y="1744561"/>
            <a:ext cx="4315968" cy="4462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7137" y="2049188"/>
            <a:ext cx="319911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Faraday’s Law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Ampere’s Law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err="1" smtClean="0"/>
              <a:t>Mat’l</a:t>
            </a:r>
            <a:r>
              <a:rPr lang="en-US" sz="2400" dirty="0" smtClean="0"/>
              <a:t> property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Gauss’s Law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4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161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Simple explanation of how motors convert </a:t>
            </a: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 smtClean="0">
                <a:solidFill>
                  <a:srgbClr val="800000"/>
                </a:solidFill>
              </a:rPr>
              <a:t>electrical</a:t>
            </a:r>
            <a:r>
              <a:rPr lang="en-US" sz="3600" dirty="0" smtClean="0">
                <a:solidFill>
                  <a:srgbClr val="800000"/>
                </a:solidFill>
              </a:rPr>
              <a:t> power </a:t>
            </a:r>
            <a:r>
              <a:rPr lang="en-US" sz="3600" dirty="0" smtClean="0">
                <a:solidFill>
                  <a:srgbClr val="800000"/>
                </a:solidFill>
              </a:rPr>
              <a:t>into mechanical power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72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7223" y="1354666"/>
            <a:ext cx="76708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electric motors require two active magnetic components:</a:t>
            </a:r>
          </a:p>
          <a:p>
            <a:endParaRPr lang="en-US" dirty="0"/>
          </a:p>
          <a:p>
            <a:r>
              <a:rPr lang="en-US" dirty="0" smtClean="0"/>
              <a:t>	Stator (“stationary &amp; is fixed to the ground through mechanical   </a:t>
            </a:r>
          </a:p>
          <a:p>
            <a:r>
              <a:rPr lang="en-US" dirty="0" smtClean="0"/>
              <a:t>       attachments such as frames and mounting feet or flanges)</a:t>
            </a:r>
          </a:p>
          <a:p>
            <a:r>
              <a:rPr lang="en-US" dirty="0"/>
              <a:t>	</a:t>
            </a:r>
            <a:r>
              <a:rPr lang="en-US" dirty="0" smtClean="0"/>
              <a:t>	Receives electric power from a source,( </a:t>
            </a:r>
            <a:r>
              <a:rPr lang="en-US" dirty="0"/>
              <a:t>b</a:t>
            </a:r>
            <a:r>
              <a:rPr lang="en-US" dirty="0" smtClean="0"/>
              <a:t>attery or grid)</a:t>
            </a:r>
          </a:p>
          <a:p>
            <a:r>
              <a:rPr lang="en-US" i="1" dirty="0" smtClean="0">
                <a:solidFill>
                  <a:schemeClr val="accent2"/>
                </a:solidFill>
              </a:rPr>
              <a:t>	Electro-magnetic energy converted to torque in center of air-</a:t>
            </a:r>
            <a:r>
              <a:rPr lang="en-US" i="1" dirty="0" smtClean="0">
                <a:solidFill>
                  <a:srgbClr val="C0504D"/>
                </a:solidFill>
              </a:rPr>
              <a:t>gap</a:t>
            </a:r>
          </a:p>
          <a:p>
            <a:r>
              <a:rPr lang="en-US" dirty="0"/>
              <a:t>	</a:t>
            </a:r>
            <a:r>
              <a:rPr lang="en-US" dirty="0" smtClean="0"/>
              <a:t>	Rotor  (mounted in bearing system to facilitate rotation)</a:t>
            </a:r>
          </a:p>
          <a:p>
            <a:endParaRPr lang="en-US" dirty="0"/>
          </a:p>
          <a:p>
            <a:r>
              <a:rPr lang="en-US" dirty="0" smtClean="0"/>
              <a:t>Non-salient pole machines:</a:t>
            </a:r>
          </a:p>
          <a:p>
            <a:r>
              <a:rPr lang="en-US" dirty="0"/>
              <a:t>	</a:t>
            </a:r>
            <a:r>
              <a:rPr lang="en-US" dirty="0" smtClean="0"/>
              <a:t> Each active magnetic component contains a rotating magnetic field</a:t>
            </a:r>
          </a:p>
          <a:p>
            <a:r>
              <a:rPr lang="en-US" dirty="0"/>
              <a:t>	</a:t>
            </a:r>
            <a:r>
              <a:rPr lang="en-US" dirty="0" smtClean="0"/>
              <a:t>	Flux linkage from field in stator causes shaft  torque &amp; rotation</a:t>
            </a:r>
          </a:p>
          <a:p>
            <a:r>
              <a:rPr lang="en-US" dirty="0"/>
              <a:t>	</a:t>
            </a:r>
            <a:r>
              <a:rPr lang="en-US" dirty="0" smtClean="0"/>
              <a:t>	 of field in rotor.</a:t>
            </a:r>
          </a:p>
          <a:p>
            <a:endParaRPr lang="en-US" dirty="0"/>
          </a:p>
          <a:p>
            <a:r>
              <a:rPr lang="en-US" dirty="0" smtClean="0"/>
              <a:t>Salient pole machines:</a:t>
            </a:r>
          </a:p>
          <a:p>
            <a:r>
              <a:rPr lang="en-US" dirty="0"/>
              <a:t>	</a:t>
            </a:r>
            <a:r>
              <a:rPr lang="en-US" dirty="0" smtClean="0"/>
              <a:t>Only stator contains an active rotating magnetic field</a:t>
            </a:r>
          </a:p>
          <a:p>
            <a:r>
              <a:rPr lang="en-US" dirty="0"/>
              <a:t>	</a:t>
            </a:r>
            <a:r>
              <a:rPr lang="en-US" dirty="0" smtClean="0"/>
              <a:t>Rotor provides magnetic poles attracted by stator field</a:t>
            </a:r>
          </a:p>
          <a:p>
            <a:r>
              <a:rPr lang="en-US" dirty="0" smtClean="0"/>
              <a:t>	causing shaft torque &amp; rotation.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Flux linkage between rotor and stator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73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2300" y="1117600"/>
            <a:ext cx="80264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PMSM machines use permanent magnets to magnetize the motor circuit.</a:t>
            </a:r>
          </a:p>
          <a:p>
            <a:endParaRPr lang="en-US" sz="2400" dirty="0"/>
          </a:p>
          <a:p>
            <a:r>
              <a:rPr lang="en-US" sz="2400" dirty="0" smtClean="0"/>
              <a:t>WFSMs through slip rings use an external power source to provide the magnetizing field in the rotor</a:t>
            </a:r>
          </a:p>
          <a:p>
            <a:endParaRPr lang="en-US" sz="2400" dirty="0"/>
          </a:p>
          <a:p>
            <a:r>
              <a:rPr lang="en-US" sz="2400" dirty="0" smtClean="0"/>
              <a:t>IM machines must be provided with magnetizing flux from part of the stator phase current </a:t>
            </a:r>
          </a:p>
          <a:p>
            <a:endParaRPr lang="en-US" sz="2400" dirty="0"/>
          </a:p>
          <a:p>
            <a:r>
              <a:rPr lang="en-US" sz="2400" dirty="0" smtClean="0"/>
              <a:t>Salient pole machines like SRs &amp; RSMs the magnetized  flux is produced by 100% of the stator current.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50016"/>
            <a:ext cx="8547100" cy="701211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Attraction-Repulsion in air gap between rotor &amp; stator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8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74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238379"/>
            <a:ext cx="3898900" cy="459092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 flipV="1">
            <a:off x="2133600" y="711200"/>
            <a:ext cx="12700" cy="3035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120900" y="3911600"/>
            <a:ext cx="12700" cy="2209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00200" y="762327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  GAP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" y="5308600"/>
            <a:ext cx="353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ROTOR				STATOR</a:t>
            </a:r>
            <a:endParaRPr lang="en-US" dirty="0"/>
          </a:p>
        </p:txBody>
      </p:sp>
      <p:pic>
        <p:nvPicPr>
          <p:cNvPr id="19" name="Picture 18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59" y="1129268"/>
            <a:ext cx="4921837" cy="4687332"/>
          </a:xfrm>
          <a:prstGeom prst="rect">
            <a:avLst/>
          </a:prstGeom>
        </p:spPr>
      </p:pic>
      <p:pic>
        <p:nvPicPr>
          <p:cNvPr id="21" name="Picture 20" descr="AIR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498600"/>
            <a:ext cx="241300" cy="2159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727700" y="3670627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84807"/>
                </a:solidFill>
              </a:rPr>
              <a:t>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71317" y="2634734"/>
            <a:ext cx="351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2883" y="2680216"/>
            <a:ext cx="37041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84054" y="3707368"/>
            <a:ext cx="338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10100" y="685095"/>
            <a:ext cx="427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en-US" sz="2400" baseline="-25000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dirty="0" smtClean="0"/>
              <a:t> attracted by </a:t>
            </a:r>
            <a:r>
              <a:rPr lang="en-US" sz="2400" dirty="0" err="1" smtClean="0">
                <a:solidFill>
                  <a:srgbClr val="0000FF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causing CC Rotation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602398" y="5816600"/>
            <a:ext cx="4213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r</a:t>
            </a:r>
            <a:r>
              <a:rPr lang="en-US" dirty="0" smtClean="0"/>
              <a:t> repelled </a:t>
            </a:r>
            <a:r>
              <a:rPr lang="en-US" dirty="0"/>
              <a:t>by</a:t>
            </a:r>
            <a:r>
              <a:rPr lang="en-US" sz="2400" dirty="0"/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r</a:t>
            </a:r>
            <a:r>
              <a:rPr lang="en-US" sz="2400" dirty="0" smtClean="0"/>
              <a:t> </a:t>
            </a:r>
            <a:r>
              <a:rPr lang="en-US" dirty="0"/>
              <a:t>causing CC Rotation</a:t>
            </a:r>
          </a:p>
        </p:txBody>
      </p:sp>
      <p:cxnSp>
        <p:nvCxnSpPr>
          <p:cNvPr id="7" name="Straight Arrow Connector 6"/>
          <p:cNvCxnSpPr>
            <a:endCxn id="25" idx="1"/>
          </p:cNvCxnSpPr>
          <p:nvPr/>
        </p:nvCxnSpPr>
        <p:spPr>
          <a:xfrm flipH="1">
            <a:off x="7571317" y="1028700"/>
            <a:ext cx="1244431" cy="1790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747000" y="3670627"/>
            <a:ext cx="990600" cy="2450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084"/>
            <a:ext cx="8229600" cy="113268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Continued rotor torque produced by north-south </a:t>
            </a:r>
            <a:br>
              <a:rPr lang="en-US" sz="2400" dirty="0" smtClean="0">
                <a:solidFill>
                  <a:srgbClr val="800000"/>
                </a:solidFill>
              </a:rPr>
            </a:br>
            <a:r>
              <a:rPr lang="en-US" sz="2400" dirty="0" smtClean="0">
                <a:solidFill>
                  <a:srgbClr val="800000"/>
                </a:solidFill>
              </a:rPr>
              <a:t>magnetic attraction-repulsion causing tangential</a:t>
            </a:r>
            <a:br>
              <a:rPr lang="en-US" sz="2400" dirty="0" smtClean="0">
                <a:solidFill>
                  <a:srgbClr val="800000"/>
                </a:solidFill>
              </a:rPr>
            </a:br>
            <a:r>
              <a:rPr lang="en-US" sz="2400" dirty="0" smtClean="0">
                <a:solidFill>
                  <a:srgbClr val="800000"/>
                </a:solidFill>
              </a:rPr>
              <a:t> force in </a:t>
            </a:r>
            <a:r>
              <a:rPr lang="en-US" sz="2400" dirty="0">
                <a:solidFill>
                  <a:srgbClr val="800000"/>
                </a:solidFill>
              </a:rPr>
              <a:t>air </a:t>
            </a:r>
            <a:r>
              <a:rPr lang="en-US" sz="2400" dirty="0" smtClean="0">
                <a:solidFill>
                  <a:srgbClr val="800000"/>
                </a:solidFill>
              </a:rPr>
              <a:t>gap </a:t>
            </a:r>
            <a:r>
              <a:rPr lang="en-US" sz="2400" dirty="0">
                <a:solidFill>
                  <a:srgbClr val="800000"/>
                </a:solidFill>
              </a:rPr>
              <a:t>between rotor &amp; stator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8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75</a:t>
            </a:fld>
            <a:endParaRPr lang="en-US"/>
          </a:p>
        </p:txBody>
      </p:sp>
      <p:pic>
        <p:nvPicPr>
          <p:cNvPr id="3" name="Picture 2" descr="Untitled 2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r="-1967"/>
          <a:stretch/>
        </p:blipFill>
        <p:spPr>
          <a:xfrm>
            <a:off x="14224" y="1536700"/>
            <a:ext cx="4479148" cy="4546600"/>
          </a:xfrm>
          <a:prstGeom prst="rect">
            <a:avLst/>
          </a:prstGeom>
        </p:spPr>
      </p:pic>
      <p:pic>
        <p:nvPicPr>
          <p:cNvPr id="6" name="Picture 5" descr="AI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" y="1892300"/>
            <a:ext cx="127747" cy="114300"/>
          </a:xfrm>
          <a:prstGeom prst="rect">
            <a:avLst/>
          </a:prstGeom>
        </p:spPr>
      </p:pic>
      <p:pic>
        <p:nvPicPr>
          <p:cNvPr id="10" name="Picture 9" descr="Untitled 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73" y="1597699"/>
            <a:ext cx="4613546" cy="4485601"/>
          </a:xfrm>
          <a:prstGeom prst="rect">
            <a:avLst/>
          </a:prstGeom>
        </p:spPr>
      </p:pic>
      <p:pic>
        <p:nvPicPr>
          <p:cNvPr id="11" name="Picture 10" descr="AI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72" y="1866900"/>
            <a:ext cx="241300" cy="215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18185" y="3008868"/>
            <a:ext cx="338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49600" y="4031734"/>
            <a:ext cx="338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2785" y="3046968"/>
            <a:ext cx="338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95418" y="4019034"/>
            <a:ext cx="338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3300" y="2495202"/>
            <a:ext cx="35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84807"/>
                </a:solidFill>
              </a:rPr>
              <a:t>N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73300" y="4527034"/>
            <a:ext cx="351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84807"/>
                </a:solidFill>
              </a:rPr>
              <a:t>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60117" y="2550636"/>
            <a:ext cx="351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84807"/>
                </a:solidFill>
              </a:rPr>
              <a:t>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72817" y="4559300"/>
            <a:ext cx="351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84807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AC Induction flux linkage more complex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8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76</a:t>
            </a:fld>
            <a:endParaRPr lang="en-US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172769"/>
            <a:ext cx="5816600" cy="4932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2100" y="1473200"/>
            <a:ext cx="250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details of IM performance at fixed VAC &amp; frequency:</a:t>
            </a:r>
          </a:p>
          <a:p>
            <a:endParaRPr lang="en-US" dirty="0"/>
          </a:p>
          <a:p>
            <a:r>
              <a:rPr lang="en-US" dirty="0" smtClean="0"/>
              <a:t>Without slip zero torque which means zero flux linkage?</a:t>
            </a:r>
          </a:p>
          <a:p>
            <a:endParaRPr lang="en-US" dirty="0"/>
          </a:p>
          <a:p>
            <a:r>
              <a:rPr lang="en-US" dirty="0" smtClean="0"/>
              <a:t>Therefore zero current in rotor cage bars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0" y="175416"/>
            <a:ext cx="5511800" cy="70121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AC Induction motor-generator N &amp; S pole</a:t>
            </a:r>
            <a:r>
              <a:rPr lang="en-US" sz="2000" dirty="0">
                <a:solidFill>
                  <a:srgbClr val="800000"/>
                </a:solidFill>
              </a:rPr>
              <a:t>s</a:t>
            </a:r>
            <a:r>
              <a:rPr lang="en-US" sz="2000" dirty="0" smtClean="0">
                <a:solidFill>
                  <a:srgbClr val="800000"/>
                </a:solidFill>
              </a:rPr>
              <a:t> attraction &amp; repulsion between rotor &amp; stator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8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77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79800" y="3536761"/>
            <a:ext cx="32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 descr="Untitled AC 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95" y="1085661"/>
            <a:ext cx="5321300" cy="5240693"/>
          </a:xfrm>
          <a:prstGeom prst="rect">
            <a:avLst/>
          </a:prstGeom>
        </p:spPr>
      </p:pic>
      <p:pic>
        <p:nvPicPr>
          <p:cNvPr id="8" name="Picture 7" descr="North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3"/>
          <a:stretch/>
        </p:blipFill>
        <p:spPr>
          <a:xfrm>
            <a:off x="6970395" y="4327318"/>
            <a:ext cx="243205" cy="239495"/>
          </a:xfrm>
          <a:prstGeom prst="rect">
            <a:avLst/>
          </a:prstGeom>
        </p:spPr>
      </p:pic>
      <p:pic>
        <p:nvPicPr>
          <p:cNvPr id="9" name="Picture 8" descr="North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3"/>
          <a:stretch/>
        </p:blipFill>
        <p:spPr>
          <a:xfrm>
            <a:off x="4519295" y="4314618"/>
            <a:ext cx="268605" cy="2645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38750" y="4376776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57166" y="3581400"/>
            <a:ext cx="338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9800" y="3555622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4317" y="2736334"/>
            <a:ext cx="351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4317" y="4384278"/>
            <a:ext cx="1107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8500" y="2870200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91885" y="2850634"/>
            <a:ext cx="3728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23485" y="4882634"/>
            <a:ext cx="3728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1495" y="1003300"/>
            <a:ext cx="120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98652" y="3600966"/>
            <a:ext cx="89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CCR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22"/>
            <a:ext cx="3695700" cy="37654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1195" y="3866634"/>
            <a:ext cx="240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(2) Pole IM (CCW)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52495" y="5778500"/>
            <a:ext cx="2199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(6) Pole IM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516"/>
            <a:ext cx="8229600" cy="86598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Switched Reluctance  magnetic </a:t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attraction of rotor to stator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8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78</a:t>
            </a:fld>
            <a:endParaRPr lang="en-US"/>
          </a:p>
        </p:txBody>
      </p:sp>
      <p:pic>
        <p:nvPicPr>
          <p:cNvPr id="3" name="Picture 2" descr="S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1117600"/>
            <a:ext cx="5168900" cy="5154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" y="1752600"/>
            <a:ext cx="355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Rotor attraction to magnetized Phase A stator poles results in tangential force @ air gap radius</a:t>
            </a:r>
          </a:p>
          <a:p>
            <a:endParaRPr lang="en-US" dirty="0"/>
          </a:p>
          <a:p>
            <a:r>
              <a:rPr lang="en-US" dirty="0" smtClean="0"/>
              <a:t>Magnetizing Phase B &amp; then Phase C  causes CCW rotation</a:t>
            </a:r>
          </a:p>
          <a:p>
            <a:r>
              <a:rPr lang="en-US" dirty="0"/>
              <a:t>f</a:t>
            </a:r>
            <a:r>
              <a:rPr lang="en-US" dirty="0" smtClean="0"/>
              <a:t>rom resulting shaft torque.  </a:t>
            </a:r>
            <a:endParaRPr lang="en-US" dirty="0"/>
          </a:p>
        </p:txBody>
      </p:sp>
      <p:pic>
        <p:nvPicPr>
          <p:cNvPr id="8" name="Picture 7" descr="INFOLYTIC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2" y="3396192"/>
            <a:ext cx="728518" cy="667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425" y="4324350"/>
            <a:ext cx="2771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Same pole attraction principles apply to the torque for RSMs as well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LECTURE.thmx</Template>
  <TotalTime>3473</TotalTime>
  <Words>760</Words>
  <Application>Microsoft Office PowerPoint</Application>
  <PresentationFormat>On-screen Show (4:3)</PresentationFormat>
  <Paragraphs>183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LECTURE</vt:lpstr>
      <vt:lpstr>Electric Machine Design Course </vt:lpstr>
      <vt:lpstr>Electro-magnetic laws that describe the principles of energy conversion in motors</vt:lpstr>
      <vt:lpstr>Simple explanation of how motors convert  electrical power into mechanical power</vt:lpstr>
      <vt:lpstr>Flux linkage between rotor and stator</vt:lpstr>
      <vt:lpstr>Attraction-Repulsion in air gap between rotor &amp; stator</vt:lpstr>
      <vt:lpstr>Continued rotor torque produced by north-south  magnetic attraction-repulsion causing tangential  force in air gap between rotor &amp; stator</vt:lpstr>
      <vt:lpstr>AC Induction flux linkage more complex</vt:lpstr>
      <vt:lpstr>AC Induction motor-generator N &amp; S poles attraction &amp; repulsion between rotor &amp; stator</vt:lpstr>
      <vt:lpstr>Switched Reluctance  magnetic  attraction of rotor to stator</vt:lpstr>
      <vt:lpstr>The magnetic flux in the motor circuit </vt:lpstr>
      <vt:lpstr>PowerPoint Presentation</vt:lpstr>
      <vt:lpstr>Simple air gap flux calculation with  permanent magnet in circuit</vt:lpstr>
      <vt:lpstr>PowerPoint Presentation</vt:lpstr>
      <vt:lpstr>Machines without magnets IMs &amp; RSMs  </vt:lpstr>
      <vt:lpstr>Reluctance Synchronous torque from rotor salient pole attraction to stator electro-magnetic poles</vt:lpstr>
      <vt:lpstr>Title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Machine Design Course</dc:title>
  <dc:creator>james hendershot</dc:creator>
  <cp:lastModifiedBy>Charlie</cp:lastModifiedBy>
  <cp:revision>81</cp:revision>
  <dcterms:created xsi:type="dcterms:W3CDTF">2012-06-02T18:11:50Z</dcterms:created>
  <dcterms:modified xsi:type="dcterms:W3CDTF">2012-09-02T04:46:31Z</dcterms:modified>
</cp:coreProperties>
</file>