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0" saveSubsetFonts="1" autoCompressPictures="0">
  <p:sldMasterIdLst>
    <p:sldMasterId id="2147483660" r:id="rId1"/>
  </p:sldMasterIdLst>
  <p:notesMasterIdLst>
    <p:notesMasterId r:id="rId26"/>
  </p:notesMasterIdLst>
  <p:handoutMasterIdLst>
    <p:handoutMasterId r:id="rId27"/>
  </p:handoutMasterIdLst>
  <p:sldIdLst>
    <p:sldId id="256" r:id="rId2"/>
    <p:sldId id="257" r:id="rId3"/>
    <p:sldId id="259" r:id="rId4"/>
    <p:sldId id="258" r:id="rId5"/>
    <p:sldId id="261" r:id="rId6"/>
    <p:sldId id="260" r:id="rId7"/>
    <p:sldId id="263" r:id="rId8"/>
    <p:sldId id="262" r:id="rId9"/>
    <p:sldId id="264" r:id="rId10"/>
    <p:sldId id="265" r:id="rId11"/>
    <p:sldId id="266" r:id="rId12"/>
    <p:sldId id="269" r:id="rId13"/>
    <p:sldId id="268" r:id="rId14"/>
    <p:sldId id="267" r:id="rId15"/>
    <p:sldId id="270" r:id="rId16"/>
    <p:sldId id="274" r:id="rId17"/>
    <p:sldId id="271" r:id="rId18"/>
    <p:sldId id="275" r:id="rId19"/>
    <p:sldId id="277" r:id="rId20"/>
    <p:sldId id="276" r:id="rId21"/>
    <p:sldId id="278" r:id="rId22"/>
    <p:sldId id="279" r:id="rId23"/>
    <p:sldId id="272"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906" y="-108"/>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CD73F-21AA-FF44-9CF9-07AE3251A7E1}" type="datetimeFigureOut">
              <a:rPr lang="en-US" smtClean="0"/>
              <a:t>9/2/2012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7D8442-3899-434A-89DA-85DC6A783B18}" type="slidenum">
              <a:rPr lang="en-US" smtClean="0"/>
              <a:t>‹#›</a:t>
            </a:fld>
            <a:endParaRPr lang="en-US" dirty="0"/>
          </a:p>
        </p:txBody>
      </p:sp>
    </p:spTree>
    <p:extLst>
      <p:ext uri="{BB962C8B-B14F-4D97-AF65-F5344CB8AC3E}">
        <p14:creationId xmlns:p14="http://schemas.microsoft.com/office/powerpoint/2010/main" val="818262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BBE70-0268-4640-A415-975B1D0BC6AA}" type="datetimeFigureOut">
              <a:rPr lang="en-US" smtClean="0"/>
              <a:t>9/2/2012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1B559-0A13-B545-B287-AEB61F46F022}" type="slidenum">
              <a:rPr lang="en-US" smtClean="0"/>
              <a:t>‹#›</a:t>
            </a:fld>
            <a:endParaRPr lang="en-US" dirty="0"/>
          </a:p>
        </p:txBody>
      </p:sp>
    </p:spTree>
    <p:extLst>
      <p:ext uri="{BB962C8B-B14F-4D97-AF65-F5344CB8AC3E}">
        <p14:creationId xmlns:p14="http://schemas.microsoft.com/office/powerpoint/2010/main" val="10034591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1B559-0A13-B545-B287-AEB61F46F022}" type="slidenum">
              <a:rPr lang="en-US" smtClean="0"/>
              <a:t>60</a:t>
            </a:fld>
            <a:endParaRPr lang="en-US" dirty="0"/>
          </a:p>
        </p:txBody>
      </p:sp>
    </p:spTree>
    <p:extLst>
      <p:ext uri="{BB962C8B-B14F-4D97-AF65-F5344CB8AC3E}">
        <p14:creationId xmlns:p14="http://schemas.microsoft.com/office/powerpoint/2010/main" val="348927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1B559-0A13-B545-B287-AEB61F46F022}" type="slidenum">
              <a:rPr lang="en-US" smtClean="0"/>
              <a:t>65</a:t>
            </a:fld>
            <a:endParaRPr lang="en-US"/>
          </a:p>
        </p:txBody>
      </p:sp>
    </p:spTree>
    <p:extLst>
      <p:ext uri="{BB962C8B-B14F-4D97-AF65-F5344CB8AC3E}">
        <p14:creationId xmlns:p14="http://schemas.microsoft.com/office/powerpoint/2010/main" val="175521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1542A2-0883-7941-95A9-66FC8A28F6AC}" type="datetime1">
              <a:rPr lang="en-US" smtClean="0"/>
              <a:t>9/2/2012</a:t>
            </a:fld>
            <a:endParaRPr lang="en-US" dirty="0"/>
          </a:p>
        </p:txBody>
      </p:sp>
      <p:sp>
        <p:nvSpPr>
          <p:cNvPr id="5" name="Footer Placeholder 4"/>
          <p:cNvSpPr>
            <a:spLocks noGrp="1"/>
          </p:cNvSpPr>
          <p:nvPr>
            <p:ph type="ftr" sz="quarter" idx="11"/>
          </p:nvPr>
        </p:nvSpPr>
        <p:spPr/>
        <p:txBody>
          <a:bodyPr/>
          <a:lstStyle/>
          <a:p>
            <a:r>
              <a:rPr lang="en-US" dirty="0" smtClean="0"/>
              <a:t>Mod 6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09FFD-00C2-A44D-A335-305B4E3E5ED0}" type="datetime1">
              <a:rPr lang="en-US" smtClean="0"/>
              <a:t>9/2/2012</a:t>
            </a:fld>
            <a:endParaRPr lang="en-US" dirty="0"/>
          </a:p>
        </p:txBody>
      </p:sp>
      <p:sp>
        <p:nvSpPr>
          <p:cNvPr id="5" name="Footer Placeholder 4"/>
          <p:cNvSpPr>
            <a:spLocks noGrp="1"/>
          </p:cNvSpPr>
          <p:nvPr>
            <p:ph type="ftr" sz="quarter" idx="11"/>
          </p:nvPr>
        </p:nvSpPr>
        <p:spPr/>
        <p:txBody>
          <a:bodyPr/>
          <a:lstStyle/>
          <a:p>
            <a:r>
              <a:rPr lang="en-US" dirty="0" smtClean="0"/>
              <a:t>Mod 6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1D75BC-3BB5-5E43-9883-09A2C47100E3}" type="datetime1">
              <a:rPr lang="en-US" smtClean="0"/>
              <a:t>9/2/2012</a:t>
            </a:fld>
            <a:endParaRPr lang="en-US" dirty="0"/>
          </a:p>
        </p:txBody>
      </p:sp>
      <p:sp>
        <p:nvSpPr>
          <p:cNvPr id="5" name="Footer Placeholder 4"/>
          <p:cNvSpPr>
            <a:spLocks noGrp="1"/>
          </p:cNvSpPr>
          <p:nvPr>
            <p:ph type="ftr" sz="quarter" idx="11"/>
          </p:nvPr>
        </p:nvSpPr>
        <p:spPr/>
        <p:txBody>
          <a:bodyPr/>
          <a:lstStyle/>
          <a:p>
            <a:r>
              <a:rPr lang="en-US" dirty="0" smtClean="0"/>
              <a:t>Mod 6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811E1-01EC-C148-AA6D-261934CE9246}" type="datetime1">
              <a:rPr lang="en-US" smtClean="0"/>
              <a:t>9/2/2012</a:t>
            </a:fld>
            <a:endParaRPr lang="en-US" dirty="0"/>
          </a:p>
        </p:txBody>
      </p:sp>
      <p:sp>
        <p:nvSpPr>
          <p:cNvPr id="5" name="Footer Placeholder 4"/>
          <p:cNvSpPr>
            <a:spLocks noGrp="1"/>
          </p:cNvSpPr>
          <p:nvPr>
            <p:ph type="ftr" sz="quarter" idx="11"/>
          </p:nvPr>
        </p:nvSpPr>
        <p:spPr/>
        <p:txBody>
          <a:bodyPr/>
          <a:lstStyle/>
          <a:p>
            <a:r>
              <a:rPr lang="en-US" dirty="0" smtClean="0"/>
              <a:t>Mod 6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80D67-8E0C-6344-9717-2D1CF6FFB51D}" type="datetime1">
              <a:rPr lang="en-US" smtClean="0"/>
              <a:t>9/2/2012</a:t>
            </a:fld>
            <a:endParaRPr lang="en-US" dirty="0"/>
          </a:p>
        </p:txBody>
      </p:sp>
      <p:sp>
        <p:nvSpPr>
          <p:cNvPr id="5" name="Footer Placeholder 4"/>
          <p:cNvSpPr>
            <a:spLocks noGrp="1"/>
          </p:cNvSpPr>
          <p:nvPr>
            <p:ph type="ftr" sz="quarter" idx="11"/>
          </p:nvPr>
        </p:nvSpPr>
        <p:spPr/>
        <p:txBody>
          <a:bodyPr/>
          <a:lstStyle/>
          <a:p>
            <a:r>
              <a:rPr lang="en-US" dirty="0" smtClean="0"/>
              <a:t>Mod 6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F4D81-A6A0-D744-9D86-789A64D41FDB}" type="datetime1">
              <a:rPr lang="en-US" smtClean="0"/>
              <a:t>9/2/2012</a:t>
            </a:fld>
            <a:endParaRPr lang="en-US" dirty="0"/>
          </a:p>
        </p:txBody>
      </p:sp>
      <p:sp>
        <p:nvSpPr>
          <p:cNvPr id="6" name="Footer Placeholder 5"/>
          <p:cNvSpPr>
            <a:spLocks noGrp="1"/>
          </p:cNvSpPr>
          <p:nvPr>
            <p:ph type="ftr" sz="quarter" idx="11"/>
          </p:nvPr>
        </p:nvSpPr>
        <p:spPr/>
        <p:txBody>
          <a:bodyPr/>
          <a:lstStyle/>
          <a:p>
            <a:r>
              <a:rPr lang="en-US" dirty="0" smtClean="0"/>
              <a:t>Mod 6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87B07-8E06-204E-AF98-C97010FFA646}" type="datetime1">
              <a:rPr lang="en-US" smtClean="0"/>
              <a:t>9/2/2012</a:t>
            </a:fld>
            <a:endParaRPr lang="en-US" dirty="0"/>
          </a:p>
        </p:txBody>
      </p:sp>
      <p:sp>
        <p:nvSpPr>
          <p:cNvPr id="8" name="Footer Placeholder 7"/>
          <p:cNvSpPr>
            <a:spLocks noGrp="1"/>
          </p:cNvSpPr>
          <p:nvPr>
            <p:ph type="ftr" sz="quarter" idx="11"/>
          </p:nvPr>
        </p:nvSpPr>
        <p:spPr/>
        <p:txBody>
          <a:bodyPr/>
          <a:lstStyle/>
          <a:p>
            <a:r>
              <a:rPr lang="en-US" dirty="0" smtClean="0"/>
              <a:t>Mod 6 Copyright: JR Hendershot 2012</a:t>
            </a:r>
            <a:endParaRPr lang="en-US" dirty="0"/>
          </a:p>
        </p:txBody>
      </p:sp>
      <p:sp>
        <p:nvSpPr>
          <p:cNvPr id="9" name="Slide Number Placeholder 8"/>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B7D6EF-1234-7343-92DC-6A2039D46DF5}" type="datetime1">
              <a:rPr lang="en-US" smtClean="0"/>
              <a:t>9/2/2012</a:t>
            </a:fld>
            <a:endParaRPr lang="en-US" dirty="0"/>
          </a:p>
        </p:txBody>
      </p:sp>
      <p:sp>
        <p:nvSpPr>
          <p:cNvPr id="4" name="Footer Placeholder 3"/>
          <p:cNvSpPr>
            <a:spLocks noGrp="1"/>
          </p:cNvSpPr>
          <p:nvPr>
            <p:ph type="ftr" sz="quarter" idx="11"/>
          </p:nvPr>
        </p:nvSpPr>
        <p:spPr/>
        <p:txBody>
          <a:bodyPr/>
          <a:lstStyle/>
          <a:p>
            <a:r>
              <a:rPr lang="en-US" dirty="0" smtClean="0"/>
              <a:t>Mod 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B1D88-E16A-A940-9ADD-81338D5418A0}" type="datetime1">
              <a:rPr lang="en-US" smtClean="0"/>
              <a:t>9/2/2012</a:t>
            </a:fld>
            <a:endParaRPr lang="en-US" dirty="0"/>
          </a:p>
        </p:txBody>
      </p:sp>
      <p:sp>
        <p:nvSpPr>
          <p:cNvPr id="3" name="Footer Placeholder 2"/>
          <p:cNvSpPr>
            <a:spLocks noGrp="1"/>
          </p:cNvSpPr>
          <p:nvPr>
            <p:ph type="ftr" sz="quarter" idx="11"/>
          </p:nvPr>
        </p:nvSpPr>
        <p:spPr/>
        <p:txBody>
          <a:bodyPr/>
          <a:lstStyle/>
          <a:p>
            <a:r>
              <a:rPr lang="en-US" dirty="0" smtClean="0"/>
              <a:t>Mod 6 Copyright: JR Hendershot 2012</a:t>
            </a:r>
            <a:endParaRPr lang="en-US" dirty="0"/>
          </a:p>
        </p:txBody>
      </p:sp>
      <p:sp>
        <p:nvSpPr>
          <p:cNvPr id="4" name="Slide Number Placeholder 3"/>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142D1-054E-C04C-9692-4F9C1AB2CBAC}" type="datetime1">
              <a:rPr lang="en-US" smtClean="0"/>
              <a:t>9/2/2012</a:t>
            </a:fld>
            <a:endParaRPr lang="en-US" dirty="0"/>
          </a:p>
        </p:txBody>
      </p:sp>
      <p:sp>
        <p:nvSpPr>
          <p:cNvPr id="6" name="Footer Placeholder 5"/>
          <p:cNvSpPr>
            <a:spLocks noGrp="1"/>
          </p:cNvSpPr>
          <p:nvPr>
            <p:ph type="ftr" sz="quarter" idx="11"/>
          </p:nvPr>
        </p:nvSpPr>
        <p:spPr/>
        <p:txBody>
          <a:bodyPr/>
          <a:lstStyle/>
          <a:p>
            <a:r>
              <a:rPr lang="en-US" dirty="0" smtClean="0"/>
              <a:t>Mod 6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360CC-CFF5-EB44-AE61-B2134E9A7190}" type="datetime1">
              <a:rPr lang="en-US" smtClean="0"/>
              <a:t>9/2/2012</a:t>
            </a:fld>
            <a:endParaRPr lang="en-US" dirty="0"/>
          </a:p>
        </p:txBody>
      </p:sp>
      <p:sp>
        <p:nvSpPr>
          <p:cNvPr id="6" name="Footer Placeholder 5"/>
          <p:cNvSpPr>
            <a:spLocks noGrp="1"/>
          </p:cNvSpPr>
          <p:nvPr>
            <p:ph type="ftr" sz="quarter" idx="11"/>
          </p:nvPr>
        </p:nvSpPr>
        <p:spPr/>
        <p:txBody>
          <a:bodyPr/>
          <a:lstStyle/>
          <a:p>
            <a:r>
              <a:rPr lang="en-US" dirty="0" smtClean="0"/>
              <a:t>Mod 6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B8F27-5136-AE4B-940A-1A61F77938A3}" type="datetime1">
              <a:rPr lang="en-US" smtClean="0"/>
              <a:t>9/2/2012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Mod 6 Copyright: JR Hendershot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B9E2A-62C9-E64C-B4B8-CE2194CCEB4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370" y="1057772"/>
            <a:ext cx="7886733" cy="1470025"/>
          </a:xfrm>
        </p:spPr>
        <p:txBody>
          <a:bodyPr>
            <a:normAutofit/>
          </a:bodyPr>
          <a:lstStyle/>
          <a:p>
            <a:r>
              <a:rPr lang="en-US" sz="3600" b="1" dirty="0">
                <a:solidFill>
                  <a:srgbClr val="800000"/>
                </a:solidFill>
                <a:cs typeface="Arial"/>
              </a:rPr>
              <a:t>Electric Machine Design Course</a:t>
            </a:r>
            <a:br>
              <a:rPr lang="en-US" sz="3600" b="1" dirty="0">
                <a:solidFill>
                  <a:srgbClr val="800000"/>
                </a:solidFill>
                <a:cs typeface="Arial"/>
              </a:rPr>
            </a:br>
            <a:endParaRPr lang="en-US" sz="3600" dirty="0"/>
          </a:p>
        </p:txBody>
      </p:sp>
      <p:sp>
        <p:nvSpPr>
          <p:cNvPr id="3" name="Subtitle 2"/>
          <p:cNvSpPr>
            <a:spLocks noGrp="1"/>
          </p:cNvSpPr>
          <p:nvPr>
            <p:ph type="subTitle" idx="1"/>
          </p:nvPr>
        </p:nvSpPr>
        <p:spPr>
          <a:xfrm>
            <a:off x="740780" y="3148293"/>
            <a:ext cx="7946020" cy="1752600"/>
          </a:xfrm>
        </p:spPr>
        <p:txBody>
          <a:bodyPr>
            <a:normAutofit fontScale="77500" lnSpcReduction="20000"/>
          </a:bodyPr>
          <a:lstStyle/>
          <a:p>
            <a:r>
              <a:rPr lang="en-US" sz="3300" dirty="0" smtClean="0">
                <a:solidFill>
                  <a:srgbClr val="800000"/>
                </a:solidFill>
                <a:cs typeface="Arial"/>
              </a:rPr>
              <a:t>Analytical design method  vs. FEA analysis method</a:t>
            </a:r>
          </a:p>
          <a:p>
            <a:r>
              <a:rPr lang="en-US" sz="3300" dirty="0" smtClean="0">
                <a:solidFill>
                  <a:srgbClr val="800000"/>
                </a:solidFill>
                <a:cs typeface="Arial"/>
              </a:rPr>
              <a:t>Lecture </a:t>
            </a:r>
            <a:r>
              <a:rPr lang="en-US" sz="3300" dirty="0">
                <a:solidFill>
                  <a:srgbClr val="800000"/>
                </a:solidFill>
                <a:cs typeface="Arial"/>
              </a:rPr>
              <a:t># </a:t>
            </a:r>
            <a:r>
              <a:rPr lang="en-US" sz="3300" dirty="0" smtClean="0">
                <a:solidFill>
                  <a:srgbClr val="800000"/>
                </a:solidFill>
                <a:cs typeface="Arial"/>
              </a:rPr>
              <a:t>7</a:t>
            </a:r>
            <a:endParaRPr lang="en-US" sz="3300" dirty="0">
              <a:solidFill>
                <a:srgbClr val="800000"/>
              </a:solidFill>
              <a:cs typeface="Arial"/>
            </a:endParaRPr>
          </a:p>
          <a:p>
            <a:endParaRPr lang="en-US" dirty="0"/>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60</a:t>
            </a:fld>
            <a:endParaRPr lang="en-US" dirty="0"/>
          </a:p>
        </p:txBody>
      </p:sp>
    </p:spTree>
    <p:extLst>
      <p:ext uri="{BB962C8B-B14F-4D97-AF65-F5344CB8AC3E}">
        <p14:creationId xmlns:p14="http://schemas.microsoft.com/office/powerpoint/2010/main" val="161205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48" y="231461"/>
            <a:ext cx="8229600" cy="701211"/>
          </a:xfrm>
        </p:spPr>
        <p:txBody>
          <a:bodyPr>
            <a:normAutofit/>
          </a:bodyPr>
          <a:lstStyle/>
          <a:p>
            <a:r>
              <a:rPr lang="en-US" sz="3600" dirty="0" smtClean="0">
                <a:solidFill>
                  <a:srgbClr val="800000"/>
                </a:solidFill>
              </a:rPr>
              <a:t>Unusual copper loss calculations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69</a:t>
            </a:fld>
            <a:endParaRPr lang="en-US"/>
          </a:p>
        </p:txBody>
      </p:sp>
      <p:sp>
        <p:nvSpPr>
          <p:cNvPr id="3" name="TextBox 2"/>
          <p:cNvSpPr txBox="1"/>
          <p:nvPr/>
        </p:nvSpPr>
        <p:spPr>
          <a:xfrm>
            <a:off x="559299" y="1036927"/>
            <a:ext cx="8442106" cy="5016758"/>
          </a:xfrm>
          <a:prstGeom prst="rect">
            <a:avLst/>
          </a:prstGeom>
          <a:noFill/>
        </p:spPr>
        <p:txBody>
          <a:bodyPr wrap="square" rtlCol="0">
            <a:spAutoFit/>
          </a:bodyPr>
          <a:lstStyle/>
          <a:p>
            <a:r>
              <a:rPr lang="en-US" sz="2000" dirty="0" smtClean="0"/>
              <a:t>Current densities in phase coils are usually easily handled by electric machine </a:t>
            </a:r>
            <a:r>
              <a:rPr lang="en-US" sz="2000" i="1" dirty="0" smtClean="0"/>
              <a:t>analytics. </a:t>
            </a:r>
          </a:p>
          <a:p>
            <a:endParaRPr lang="en-US" sz="2000" dirty="0" smtClean="0"/>
          </a:p>
          <a:p>
            <a:r>
              <a:rPr lang="en-US" sz="2000" dirty="0" smtClean="0"/>
              <a:t>FEA methods are necessary when the current density is not uniform.</a:t>
            </a:r>
          </a:p>
          <a:p>
            <a:r>
              <a:rPr lang="en-US" sz="2000" dirty="0"/>
              <a:t>	</a:t>
            </a:r>
            <a:r>
              <a:rPr lang="en-US" sz="2000" dirty="0" smtClean="0"/>
              <a:t>Equal sharing of parallel strands or paralle</a:t>
            </a:r>
            <a:r>
              <a:rPr lang="en-US" sz="2000" dirty="0"/>
              <a:t>l</a:t>
            </a:r>
            <a:r>
              <a:rPr lang="en-US" sz="2000" dirty="0" smtClean="0"/>
              <a:t> circuits.</a:t>
            </a:r>
          </a:p>
          <a:p>
            <a:r>
              <a:rPr lang="en-US" sz="2000" dirty="0"/>
              <a:t>	</a:t>
            </a:r>
            <a:r>
              <a:rPr lang="en-US" sz="2000" dirty="0" smtClean="0"/>
              <a:t>High frequency causes of current concentrations in certain 	conductors or on certain portions of individual conductors.</a:t>
            </a:r>
          </a:p>
          <a:p>
            <a:r>
              <a:rPr lang="en-US" sz="2000" dirty="0"/>
              <a:t>	</a:t>
            </a:r>
            <a:r>
              <a:rPr lang="en-US" sz="2000" dirty="0" smtClean="0"/>
              <a:t>	Proximity effects &amp; </a:t>
            </a:r>
            <a:r>
              <a:rPr lang="en-US" sz="2000" dirty="0" err="1" smtClean="0"/>
              <a:t>Litz</a:t>
            </a:r>
            <a:r>
              <a:rPr lang="en-US" sz="2000" dirty="0" smtClean="0"/>
              <a:t> wire requirements</a:t>
            </a:r>
          </a:p>
          <a:p>
            <a:endParaRPr lang="en-US" sz="2000" dirty="0"/>
          </a:p>
          <a:p>
            <a:r>
              <a:rPr lang="en-US" sz="2000" dirty="0" smtClean="0"/>
              <a:t>FEA methods are necessary top predict eddy current losses in phase conductors </a:t>
            </a:r>
          </a:p>
          <a:p>
            <a:endParaRPr lang="en-US" sz="2000" dirty="0"/>
          </a:p>
          <a:p>
            <a:r>
              <a:rPr lang="en-US" sz="2000" dirty="0" smtClean="0"/>
              <a:t>FEA analysis can be used to study circulating currents </a:t>
            </a:r>
          </a:p>
          <a:p>
            <a:endParaRPr lang="en-US" sz="2000" dirty="0"/>
          </a:p>
          <a:p>
            <a:r>
              <a:rPr lang="en-US" sz="2000" dirty="0" smtClean="0"/>
              <a:t>FEA analysis can be utilized to study the effects of fault situations </a:t>
            </a:r>
          </a:p>
          <a:p>
            <a:r>
              <a:rPr lang="en-US" sz="2000" dirty="0"/>
              <a:t>	</a:t>
            </a:r>
            <a:r>
              <a:rPr lang="en-US" sz="2000" dirty="0" smtClean="0"/>
              <a:t>IM rotor bar faults &amp; shorts in stator phase coils</a:t>
            </a:r>
            <a:endParaRPr lang="en-US" sz="20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555"/>
            <a:ext cx="8229600" cy="701211"/>
          </a:xfrm>
        </p:spPr>
        <p:txBody>
          <a:bodyPr>
            <a:normAutofit/>
          </a:bodyPr>
          <a:lstStyle/>
          <a:p>
            <a:r>
              <a:rPr lang="en-US" sz="3600" dirty="0" smtClean="0">
                <a:solidFill>
                  <a:srgbClr val="800000"/>
                </a:solidFill>
              </a:rPr>
              <a:t>Rotor loss analysis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70</a:t>
            </a:fld>
            <a:endParaRPr lang="en-US"/>
          </a:p>
        </p:txBody>
      </p:sp>
      <p:sp>
        <p:nvSpPr>
          <p:cNvPr id="6" name="TextBox 5"/>
          <p:cNvSpPr txBox="1"/>
          <p:nvPr/>
        </p:nvSpPr>
        <p:spPr>
          <a:xfrm>
            <a:off x="792344" y="978674"/>
            <a:ext cx="7795267" cy="5016758"/>
          </a:xfrm>
          <a:prstGeom prst="rect">
            <a:avLst/>
          </a:prstGeom>
          <a:noFill/>
        </p:spPr>
        <p:txBody>
          <a:bodyPr wrap="square" rtlCol="0">
            <a:spAutoFit/>
          </a:bodyPr>
          <a:lstStyle/>
          <a:p>
            <a:r>
              <a:rPr lang="en-US" sz="2000" dirty="0" smtClean="0"/>
              <a:t>IM  (AC Induction) aluminum, copper or wound rotors.</a:t>
            </a:r>
          </a:p>
          <a:p>
            <a:r>
              <a:rPr lang="en-US" sz="2000" dirty="0"/>
              <a:t>	</a:t>
            </a:r>
            <a:r>
              <a:rPr lang="en-US" sz="2000" dirty="0" smtClean="0"/>
              <a:t>Cage analysis for proximity effects and transient currents.</a:t>
            </a:r>
          </a:p>
          <a:p>
            <a:r>
              <a:rPr lang="en-US" sz="2000" dirty="0"/>
              <a:t>	</a:t>
            </a:r>
            <a:r>
              <a:rPr lang="en-US" sz="2000" dirty="0" smtClean="0"/>
              <a:t>Rotor leakage reactance studies. </a:t>
            </a:r>
          </a:p>
          <a:p>
            <a:r>
              <a:rPr lang="en-US" sz="2000" dirty="0"/>
              <a:t>	</a:t>
            </a:r>
            <a:r>
              <a:rPr lang="en-US" sz="2000" dirty="0" smtClean="0"/>
              <a:t>Rotor tooth flux saturation at peak torques.</a:t>
            </a:r>
          </a:p>
          <a:p>
            <a:endParaRPr lang="en-US" sz="2000" dirty="0"/>
          </a:p>
          <a:p>
            <a:r>
              <a:rPr lang="en-US" sz="2000" dirty="0" smtClean="0"/>
              <a:t>RSM (Reluctance Synchronous) rotor design.</a:t>
            </a:r>
          </a:p>
          <a:p>
            <a:r>
              <a:rPr lang="en-US" sz="2000" dirty="0" smtClean="0"/>
              <a:t>	D axis and Q axis inductance measurements vs. current.</a:t>
            </a:r>
          </a:p>
          <a:p>
            <a:r>
              <a:rPr lang="en-US" sz="2000" dirty="0"/>
              <a:t>	</a:t>
            </a:r>
            <a:r>
              <a:rPr lang="en-US" sz="2000" dirty="0" smtClean="0"/>
              <a:t>Flux barriers </a:t>
            </a:r>
            <a:r>
              <a:rPr lang="en-US" sz="2000" dirty="0" smtClean="0"/>
              <a:t>vs. </a:t>
            </a:r>
            <a:r>
              <a:rPr lang="en-US" sz="2000" dirty="0" smtClean="0"/>
              <a:t>flux carriers determine the power factor,</a:t>
            </a:r>
          </a:p>
          <a:p>
            <a:r>
              <a:rPr lang="en-US" sz="2000" dirty="0" smtClean="0"/>
              <a:t>	so the design is critical and FEA is absolute necessity.</a:t>
            </a:r>
          </a:p>
          <a:p>
            <a:endParaRPr lang="en-US" sz="2000" dirty="0"/>
          </a:p>
          <a:p>
            <a:r>
              <a:rPr lang="en-US" sz="2000" dirty="0" smtClean="0"/>
              <a:t>PMSM (All variations of PM brushless machines) for rotor design</a:t>
            </a:r>
          </a:p>
          <a:p>
            <a:r>
              <a:rPr lang="en-US" sz="2000" dirty="0"/>
              <a:t>	</a:t>
            </a:r>
            <a:r>
              <a:rPr lang="en-US" sz="2000" dirty="0" smtClean="0"/>
              <a:t>De-magnetizing currents as function of temperature</a:t>
            </a:r>
          </a:p>
          <a:p>
            <a:r>
              <a:rPr lang="en-US" sz="2000" dirty="0"/>
              <a:t>	</a:t>
            </a:r>
            <a:r>
              <a:rPr lang="en-US" sz="2000" dirty="0" smtClean="0"/>
              <a:t>PM rotor losses from eddy currents</a:t>
            </a:r>
          </a:p>
          <a:p>
            <a:r>
              <a:rPr lang="en-US" sz="2000" dirty="0"/>
              <a:t>	</a:t>
            </a:r>
            <a:r>
              <a:rPr lang="en-US" sz="2000" dirty="0" smtClean="0"/>
              <a:t>	Core back iron</a:t>
            </a:r>
          </a:p>
          <a:p>
            <a:r>
              <a:rPr lang="en-US" sz="2000" dirty="0"/>
              <a:t>	</a:t>
            </a:r>
            <a:r>
              <a:rPr lang="en-US" sz="2000" dirty="0" smtClean="0"/>
              <a:t>	Retention sleeves</a:t>
            </a:r>
          </a:p>
          <a:p>
            <a:r>
              <a:rPr lang="en-US" sz="2000" dirty="0"/>
              <a:t>	</a:t>
            </a:r>
            <a:r>
              <a:rPr lang="en-US" sz="2000" dirty="0" smtClean="0"/>
              <a:t>	Magnets themselves</a:t>
            </a:r>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914"/>
            <a:ext cx="8229600" cy="701211"/>
          </a:xfrm>
        </p:spPr>
        <p:txBody>
          <a:bodyPr>
            <a:normAutofit/>
          </a:bodyPr>
          <a:lstStyle/>
          <a:p>
            <a:r>
              <a:rPr lang="en-US" sz="3600" dirty="0" smtClean="0">
                <a:solidFill>
                  <a:srgbClr val="800000"/>
                </a:solidFill>
              </a:rPr>
              <a:t>Inductance calculations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71</a:t>
            </a:fld>
            <a:endParaRPr lang="en-US" dirty="0"/>
          </a:p>
        </p:txBody>
      </p:sp>
      <p:sp>
        <p:nvSpPr>
          <p:cNvPr id="3" name="TextBox 2"/>
          <p:cNvSpPr txBox="1"/>
          <p:nvPr/>
        </p:nvSpPr>
        <p:spPr>
          <a:xfrm>
            <a:off x="946447" y="1509695"/>
            <a:ext cx="7583560" cy="3170099"/>
          </a:xfrm>
          <a:prstGeom prst="rect">
            <a:avLst/>
          </a:prstGeom>
          <a:noFill/>
        </p:spPr>
        <p:txBody>
          <a:bodyPr wrap="square" rtlCol="0">
            <a:spAutoFit/>
          </a:bodyPr>
          <a:lstStyle/>
          <a:p>
            <a:r>
              <a:rPr lang="en-US" sz="2000" dirty="0" smtClean="0"/>
              <a:t>Direct axis and quadrature axis inductance calculations can be estimated using classical electric machine analytics.  </a:t>
            </a:r>
          </a:p>
          <a:p>
            <a:endParaRPr lang="en-US" sz="2000" dirty="0"/>
          </a:p>
          <a:p>
            <a:r>
              <a:rPr lang="en-US" sz="2000" dirty="0" smtClean="0"/>
              <a:t>Circuit saturation resulting for phase currents reduce the accuracy and complicates their control circuit design without actual measurements .</a:t>
            </a:r>
          </a:p>
          <a:p>
            <a:endParaRPr lang="en-US" sz="2000" dirty="0" smtClean="0"/>
          </a:p>
          <a:p>
            <a:r>
              <a:rPr lang="en-US" sz="2000" dirty="0" smtClean="0"/>
              <a:t>The use of FEA analysis allow the prediction of these important inductance calculations for both IPM PMSM machines as well as AC IM, SR and RSM machines. </a:t>
            </a:r>
            <a:endParaRPr lang="en-US" sz="20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fontScale="90000"/>
          </a:bodyPr>
          <a:lstStyle/>
          <a:p>
            <a:r>
              <a:rPr lang="en-US" sz="3600" dirty="0" smtClean="0">
                <a:solidFill>
                  <a:srgbClr val="800000"/>
                </a:solidFill>
              </a:rPr>
              <a:t>Thermal predictions of electric machines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72</a:t>
            </a:fld>
            <a:endParaRPr lang="en-US"/>
          </a:p>
        </p:txBody>
      </p:sp>
      <p:sp>
        <p:nvSpPr>
          <p:cNvPr id="3" name="TextBox 2"/>
          <p:cNvSpPr txBox="1"/>
          <p:nvPr/>
        </p:nvSpPr>
        <p:spPr>
          <a:xfrm>
            <a:off x="846643" y="1331849"/>
            <a:ext cx="7568160" cy="4524316"/>
          </a:xfrm>
          <a:prstGeom prst="rect">
            <a:avLst/>
          </a:prstGeom>
          <a:noFill/>
        </p:spPr>
        <p:txBody>
          <a:bodyPr wrap="square" rtlCol="0">
            <a:spAutoFit/>
          </a:bodyPr>
          <a:lstStyle/>
          <a:p>
            <a:r>
              <a:rPr lang="en-US" dirty="0" smtClean="0"/>
              <a:t>Until about one decade ago very little was available in the literature much less any technical books on the thermal analysis of electrical machines. (The technology of this topic was kept secret by suppliers)</a:t>
            </a:r>
          </a:p>
          <a:p>
            <a:endParaRPr lang="en-US" dirty="0"/>
          </a:p>
          <a:p>
            <a:r>
              <a:rPr lang="en-US" dirty="0" smtClean="0"/>
              <a:t>Fortunately for us all Dave Staton of the UK has changed this for all time. He has published may articles on this topic and also offers an analytical thermal solver product that utilizes a lumped parameter model with motor templates.  This product filled a significant thermal analysis gap.</a:t>
            </a:r>
          </a:p>
          <a:p>
            <a:endParaRPr lang="en-US" dirty="0"/>
          </a:p>
          <a:p>
            <a:r>
              <a:rPr lang="en-US" dirty="0" smtClean="0"/>
              <a:t>Recently </a:t>
            </a:r>
            <a:r>
              <a:rPr lang="en-US" dirty="0" err="1" smtClean="0"/>
              <a:t>Infolytica</a:t>
            </a:r>
            <a:r>
              <a:rPr lang="en-US" dirty="0" smtClean="0"/>
              <a:t> has introduced a 3D FEA thermal simulation tool for IM, SR, RSM and PMSM electric machines.</a:t>
            </a:r>
          </a:p>
          <a:p>
            <a:endParaRPr lang="en-US" dirty="0"/>
          </a:p>
          <a:p>
            <a:r>
              <a:rPr lang="en-US" dirty="0" smtClean="0"/>
              <a:t>The lumped parameter method offers somewhat faster solution times but the 3D FEA thermal solver offers the potential of more accuracy </a:t>
            </a:r>
          </a:p>
          <a:p>
            <a:endParaRPr lang="en-US" dirty="0"/>
          </a:p>
          <a:p>
            <a:endParaRPr lang="en-US"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584"/>
            <a:ext cx="8229600" cy="701211"/>
          </a:xfrm>
        </p:spPr>
        <p:txBody>
          <a:bodyPr>
            <a:normAutofit fontScale="90000"/>
          </a:bodyPr>
          <a:lstStyle/>
          <a:p>
            <a:r>
              <a:rPr lang="en-US" sz="3600" dirty="0" smtClean="0">
                <a:solidFill>
                  <a:srgbClr val="800000"/>
                </a:solidFill>
              </a:rPr>
              <a:t>Motor &amp; drive system behavior modeling</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73</a:t>
            </a:fld>
            <a:endParaRPr lang="en-US"/>
          </a:p>
        </p:txBody>
      </p:sp>
      <p:sp>
        <p:nvSpPr>
          <p:cNvPr id="3" name="TextBox 2"/>
          <p:cNvSpPr txBox="1"/>
          <p:nvPr/>
        </p:nvSpPr>
        <p:spPr>
          <a:xfrm>
            <a:off x="986548" y="1567630"/>
            <a:ext cx="7608897" cy="2862322"/>
          </a:xfrm>
          <a:prstGeom prst="rect">
            <a:avLst/>
          </a:prstGeom>
          <a:noFill/>
        </p:spPr>
        <p:txBody>
          <a:bodyPr wrap="square" rtlCol="0">
            <a:spAutoFit/>
          </a:bodyPr>
          <a:lstStyle/>
          <a:p>
            <a:r>
              <a:rPr lang="en-US" sz="2000" dirty="0" smtClean="0"/>
              <a:t>Using FEA field simulations linked to control simulation tools such as MATLAB/Simulink, </a:t>
            </a:r>
            <a:r>
              <a:rPr lang="en-US" sz="2000" dirty="0" err="1" smtClean="0"/>
              <a:t>PSpice</a:t>
            </a:r>
            <a:r>
              <a:rPr lang="en-US" sz="2000" dirty="0" smtClean="0"/>
              <a:t> &amp; PSIM and real-time simulation tools like OPAL-RT &amp; D-Space, complex control circuits can be developed to predict motor behavior for different applications.</a:t>
            </a:r>
          </a:p>
          <a:p>
            <a:endParaRPr lang="en-US" sz="2000" dirty="0"/>
          </a:p>
          <a:p>
            <a:r>
              <a:rPr lang="en-US" sz="2000" dirty="0" smtClean="0"/>
              <a:t>Without proactive FEA links of the actual motor field simulation details to the above mentioned control simulation tools, high performance machines would be very difficult to design using traditional analytical methods (if not impossible).    </a:t>
            </a:r>
            <a:endParaRPr lang="en-US" sz="20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2800" dirty="0" smtClean="0">
                <a:solidFill>
                  <a:srgbClr val="800000"/>
                </a:solidFill>
              </a:rPr>
              <a:t>FEA Pre-Processor used for cross section layout</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74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12" y="1023937"/>
            <a:ext cx="7115175" cy="4810125"/>
          </a:xfrm>
          <a:prstGeom prst="rect">
            <a:avLst/>
          </a:prstGeom>
        </p:spPr>
      </p:pic>
      <p:pic>
        <p:nvPicPr>
          <p:cNvPr id="6" name="Picture 5" descr="LO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12" y="4932887"/>
            <a:ext cx="554694" cy="503805"/>
          </a:xfrm>
          <a:prstGeom prst="rect">
            <a:avLst/>
          </a:prstGeom>
        </p:spPr>
      </p:pic>
    </p:spTree>
    <p:extLst>
      <p:ext uri="{BB962C8B-B14F-4D97-AF65-F5344CB8AC3E}">
        <p14:creationId xmlns:p14="http://schemas.microsoft.com/office/powerpoint/2010/main" val="1234159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IM Current distribution @ no-load </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75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95" y="1328364"/>
            <a:ext cx="8398555" cy="4401103"/>
          </a:xfrm>
          <a:prstGeom prst="rect">
            <a:avLst/>
          </a:prstGeom>
        </p:spPr>
      </p:pic>
      <p:pic>
        <p:nvPicPr>
          <p:cNvPr id="6" name="Picture 5" descr="LO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523" y="4601600"/>
            <a:ext cx="658866" cy="598420"/>
          </a:xfrm>
          <a:prstGeom prst="rect">
            <a:avLst/>
          </a:prstGeom>
        </p:spPr>
      </p:pic>
    </p:spTree>
    <p:extLst>
      <p:ext uri="{BB962C8B-B14F-4D97-AF65-F5344CB8AC3E}">
        <p14:creationId xmlns:p14="http://schemas.microsoft.com/office/powerpoint/2010/main" val="2101530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76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47" y="724016"/>
            <a:ext cx="7779047" cy="5410566"/>
          </a:xfrm>
          <a:prstGeom prst="rect">
            <a:avLst/>
          </a:prstGeom>
        </p:spPr>
      </p:pic>
      <p:pic>
        <p:nvPicPr>
          <p:cNvPr id="6" name="Picture 5" descr="LO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95" y="5615623"/>
            <a:ext cx="612567" cy="556368"/>
          </a:xfrm>
          <a:prstGeom prst="rect">
            <a:avLst/>
          </a:prstGeom>
        </p:spPr>
      </p:pic>
    </p:spTree>
    <p:extLst>
      <p:ext uri="{BB962C8B-B14F-4D97-AF65-F5344CB8AC3E}">
        <p14:creationId xmlns:p14="http://schemas.microsoft.com/office/powerpoint/2010/main" val="932531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IM Peak torque FEA flux distribution</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77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49" y="1469985"/>
            <a:ext cx="8126758" cy="4155311"/>
          </a:xfrm>
          <a:prstGeom prst="rect">
            <a:avLst/>
          </a:prstGeom>
        </p:spPr>
      </p:pic>
      <p:pic>
        <p:nvPicPr>
          <p:cNvPr id="6" name="Picture 5" descr="LO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741" y="4524363"/>
            <a:ext cx="574951" cy="522203"/>
          </a:xfrm>
          <a:prstGeom prst="rect">
            <a:avLst/>
          </a:prstGeom>
        </p:spPr>
      </p:pic>
    </p:spTree>
    <p:extLst>
      <p:ext uri="{BB962C8B-B14F-4D97-AF65-F5344CB8AC3E}">
        <p14:creationId xmlns:p14="http://schemas.microsoft.com/office/powerpoint/2010/main" val="2450723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fontScale="90000"/>
          </a:bodyPr>
          <a:lstStyle/>
          <a:p>
            <a:r>
              <a:rPr lang="en-US" sz="3600" dirty="0" smtClean="0">
                <a:solidFill>
                  <a:srgbClr val="800000"/>
                </a:solidFill>
              </a:rPr>
              <a:t>Flux distribution Toyota Prius  peak Torque</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78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89" y="1544838"/>
            <a:ext cx="7737230" cy="4242504"/>
          </a:xfrm>
          <a:prstGeom prst="rect">
            <a:avLst/>
          </a:prstGeom>
        </p:spPr>
      </p:pic>
      <p:pic>
        <p:nvPicPr>
          <p:cNvPr id="6" name="Picture 5" descr="LO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777" y="4403652"/>
            <a:ext cx="773038" cy="702117"/>
          </a:xfrm>
          <a:prstGeom prst="rect">
            <a:avLst/>
          </a:prstGeom>
        </p:spPr>
      </p:pic>
    </p:spTree>
    <p:extLst>
      <p:ext uri="{BB962C8B-B14F-4D97-AF65-F5344CB8AC3E}">
        <p14:creationId xmlns:p14="http://schemas.microsoft.com/office/powerpoint/2010/main" val="166185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
            <a:ext cx="8229600" cy="701211"/>
          </a:xfrm>
        </p:spPr>
        <p:txBody>
          <a:bodyPr>
            <a:normAutofit/>
          </a:bodyPr>
          <a:lstStyle/>
          <a:p>
            <a:r>
              <a:rPr lang="en-US" sz="3600" dirty="0" smtClean="0">
                <a:solidFill>
                  <a:srgbClr val="800000"/>
                </a:solidFill>
              </a:rPr>
              <a:t>Classical electrical machine design</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61</a:t>
            </a:fld>
            <a:endParaRPr lang="en-US" dirty="0"/>
          </a:p>
        </p:txBody>
      </p:sp>
      <p:sp>
        <p:nvSpPr>
          <p:cNvPr id="3" name="TextBox 2"/>
          <p:cNvSpPr txBox="1"/>
          <p:nvPr/>
        </p:nvSpPr>
        <p:spPr>
          <a:xfrm>
            <a:off x="802690" y="778793"/>
            <a:ext cx="7776289" cy="5632312"/>
          </a:xfrm>
          <a:prstGeom prst="rect">
            <a:avLst/>
          </a:prstGeom>
          <a:noFill/>
        </p:spPr>
        <p:txBody>
          <a:bodyPr wrap="square" rtlCol="0">
            <a:spAutoFit/>
          </a:bodyPr>
          <a:lstStyle/>
          <a:p>
            <a:r>
              <a:rPr lang="en-US" dirty="0" smtClean="0"/>
              <a:t>Analytical machine design formulas developed over the years have been used electric machine design.</a:t>
            </a:r>
          </a:p>
          <a:p>
            <a:endParaRPr lang="en-US" dirty="0"/>
          </a:p>
          <a:p>
            <a:r>
              <a:rPr lang="en-US" dirty="0" smtClean="0"/>
              <a:t>The success of this design method has been validated and improved by calibration adjustments from actual machine testing.</a:t>
            </a:r>
          </a:p>
          <a:p>
            <a:endParaRPr lang="en-US" dirty="0"/>
          </a:p>
          <a:p>
            <a:r>
              <a:rPr lang="en-US" dirty="0" smtClean="0"/>
              <a:t>Certain parameters causing accuracy difficulties have been addressed by famous engineers who developed approximation solution methods based upon test results.  </a:t>
            </a:r>
          </a:p>
          <a:p>
            <a:endParaRPr lang="en-US" dirty="0" smtClean="0"/>
          </a:p>
          <a:p>
            <a:r>
              <a:rPr lang="en-US" dirty="0" smtClean="0"/>
              <a:t>Examples:	Equivalent Circuit (Alger &amp; Speed methods)</a:t>
            </a:r>
          </a:p>
          <a:p>
            <a:r>
              <a:rPr lang="en-US" dirty="0" smtClean="0"/>
              <a:t>(Plus others)</a:t>
            </a:r>
            <a:r>
              <a:rPr lang="en-US" dirty="0"/>
              <a:t>	</a:t>
            </a:r>
            <a:r>
              <a:rPr lang="en-US" dirty="0" smtClean="0"/>
              <a:t>End winding leakage reactance (Alger, Richter &amp; </a:t>
            </a:r>
            <a:r>
              <a:rPr lang="en-US" dirty="0" err="1" smtClean="0"/>
              <a:t>Postnikov</a:t>
            </a:r>
            <a:r>
              <a:rPr lang="en-US" dirty="0" smtClean="0"/>
              <a:t>)</a:t>
            </a:r>
          </a:p>
          <a:p>
            <a:r>
              <a:rPr lang="en-US" dirty="0" smtClean="0"/>
              <a:t>			Leakage reactance saturation  (Norman)</a:t>
            </a:r>
          </a:p>
          <a:p>
            <a:r>
              <a:rPr lang="en-US" dirty="0"/>
              <a:t>	</a:t>
            </a:r>
            <a:r>
              <a:rPr lang="en-US" dirty="0" smtClean="0"/>
              <a:t>		Deep Bar effects (</a:t>
            </a:r>
            <a:r>
              <a:rPr lang="en-US" dirty="0" err="1" smtClean="0"/>
              <a:t>Boldea</a:t>
            </a:r>
            <a:r>
              <a:rPr lang="en-US" dirty="0" smtClean="0"/>
              <a:t>)</a:t>
            </a:r>
          </a:p>
          <a:p>
            <a:endParaRPr lang="en-US" dirty="0"/>
          </a:p>
          <a:p>
            <a:r>
              <a:rPr lang="en-US" dirty="0" smtClean="0"/>
              <a:t>Magnet circuit flux densities assumed to be uniform in each cross section</a:t>
            </a:r>
          </a:p>
          <a:p>
            <a:r>
              <a:rPr lang="en-US" dirty="0"/>
              <a:t>u</a:t>
            </a:r>
            <a:r>
              <a:rPr lang="en-US" dirty="0" smtClean="0"/>
              <a:t>sing classical analytical methods. Does not account for path length.</a:t>
            </a:r>
          </a:p>
          <a:p>
            <a:endParaRPr lang="en-US" dirty="0"/>
          </a:p>
          <a:p>
            <a:r>
              <a:rPr lang="en-US" dirty="0" smtClean="0"/>
              <a:t>Using classical analytical equations requires leakage flux or armature reactance flux linkage reduction values be estimated or measured.  </a:t>
            </a:r>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Torque </a:t>
            </a:r>
            <a:r>
              <a:rPr lang="en-US" sz="3600" dirty="0" err="1" smtClean="0">
                <a:solidFill>
                  <a:srgbClr val="800000"/>
                </a:solidFill>
              </a:rPr>
              <a:t>vs</a:t>
            </a:r>
            <a:r>
              <a:rPr lang="en-US" sz="3600" dirty="0" smtClean="0">
                <a:solidFill>
                  <a:srgbClr val="800000"/>
                </a:solidFill>
              </a:rPr>
              <a:t> speed plot PMSM</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79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52" y="1100163"/>
            <a:ext cx="7738418" cy="4675603"/>
          </a:xfrm>
          <a:prstGeom prst="rect">
            <a:avLst/>
          </a:prstGeom>
        </p:spPr>
      </p:pic>
    </p:spTree>
    <p:extLst>
      <p:ext uri="{BB962C8B-B14F-4D97-AF65-F5344CB8AC3E}">
        <p14:creationId xmlns:p14="http://schemas.microsoft.com/office/powerpoint/2010/main" val="2294519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85"/>
            <a:ext cx="8229600" cy="701211"/>
          </a:xfrm>
        </p:spPr>
        <p:txBody>
          <a:bodyPr>
            <a:normAutofit/>
          </a:bodyPr>
          <a:lstStyle/>
          <a:p>
            <a:r>
              <a:rPr lang="en-US" sz="3600" dirty="0" smtClean="0">
                <a:solidFill>
                  <a:srgbClr val="800000"/>
                </a:solidFill>
              </a:rPr>
              <a:t>Back EMF with &amp; without rotor skew</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94" y="784406"/>
            <a:ext cx="8186827" cy="54890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54" y="784406"/>
            <a:ext cx="8302565" cy="1588405"/>
          </a:xfrm>
          <a:prstGeom prst="rect">
            <a:avLst/>
          </a:prstGeom>
        </p:spPr>
      </p:pic>
      <p:sp>
        <p:nvSpPr>
          <p:cNvPr id="7" name="TextBox 6"/>
          <p:cNvSpPr txBox="1"/>
          <p:nvPr/>
        </p:nvSpPr>
        <p:spPr>
          <a:xfrm>
            <a:off x="2060294" y="1354238"/>
            <a:ext cx="5937812" cy="369332"/>
          </a:xfrm>
          <a:prstGeom prst="rect">
            <a:avLst/>
          </a:prstGeom>
          <a:noFill/>
        </p:spPr>
        <p:txBody>
          <a:bodyPr wrap="square" rtlCol="0">
            <a:spAutoFit/>
          </a:bodyPr>
          <a:lstStyle/>
          <a:p>
            <a:r>
              <a:rPr lang="en-US" dirty="0" smtClean="0"/>
              <a:t>(8) Pole SPM brushless PMSM batch file FEA solution</a:t>
            </a:r>
            <a:endParaRPr lang="en-US" dirty="0"/>
          </a:p>
        </p:txBody>
      </p:sp>
      <p:pic>
        <p:nvPicPr>
          <p:cNvPr id="8" name="Picture 7" descr="LOG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71" y="5863977"/>
            <a:ext cx="386519" cy="351059"/>
          </a:xfrm>
          <a:prstGeom prst="rect">
            <a:avLst/>
          </a:prstGeom>
        </p:spPr>
      </p:pic>
    </p:spTree>
    <p:extLst>
      <p:ext uri="{BB962C8B-B14F-4D97-AF65-F5344CB8AC3E}">
        <p14:creationId xmlns:p14="http://schemas.microsoft.com/office/powerpoint/2010/main" val="3683525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222"/>
            <a:ext cx="8686800" cy="701211"/>
          </a:xfrm>
        </p:spPr>
        <p:txBody>
          <a:bodyPr>
            <a:normAutofit fontScale="90000"/>
          </a:bodyPr>
          <a:lstStyle/>
          <a:p>
            <a:r>
              <a:rPr lang="en-US" sz="3100" dirty="0" smtClean="0">
                <a:solidFill>
                  <a:srgbClr val="800000"/>
                </a:solidFill>
              </a:rPr>
              <a:t>FEA pre-process</a:t>
            </a:r>
            <a:r>
              <a:rPr lang="en-US" sz="3600" dirty="0" smtClean="0">
                <a:solidFill>
                  <a:srgbClr val="800000"/>
                </a:solidFill>
              </a:rPr>
              <a:t>or used for selecting balanced phase windings as function of slots &amp; poles </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5" y="1415588"/>
            <a:ext cx="6191250" cy="4962525"/>
          </a:xfrm>
          <a:prstGeom prst="rect">
            <a:avLst/>
          </a:prstGeom>
        </p:spPr>
      </p:pic>
      <p:pic>
        <p:nvPicPr>
          <p:cNvPr id="9" name="Picture 8" descr="LO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60" y="6024591"/>
            <a:ext cx="773038" cy="702117"/>
          </a:xfrm>
          <a:prstGeom prst="rect">
            <a:avLst/>
          </a:prstGeom>
        </p:spPr>
      </p:pic>
    </p:spTree>
    <p:extLst>
      <p:ext uri="{BB962C8B-B14F-4D97-AF65-F5344CB8AC3E}">
        <p14:creationId xmlns:p14="http://schemas.microsoft.com/office/powerpoint/2010/main" val="3163332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394"/>
            <a:ext cx="8229600" cy="701211"/>
          </a:xfrm>
        </p:spPr>
        <p:txBody>
          <a:bodyPr>
            <a:normAutofit fontScale="90000"/>
          </a:bodyPr>
          <a:lstStyle/>
          <a:p>
            <a:r>
              <a:rPr lang="en-US" sz="3600" dirty="0" smtClean="0">
                <a:solidFill>
                  <a:srgbClr val="800000"/>
                </a:solidFill>
              </a:rPr>
              <a:t>Winding layouts using FEA pre-processor</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146" y="979352"/>
            <a:ext cx="4363681" cy="4067210"/>
          </a:xfrm>
          <a:prstGeom prst="rect">
            <a:avLst/>
          </a:prstGeom>
        </p:spPr>
      </p:pic>
      <p:pic>
        <p:nvPicPr>
          <p:cNvPr id="6" name="Picture 5" descr="LO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60" y="6024591"/>
            <a:ext cx="773038" cy="70211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996111"/>
            <a:ext cx="4211041" cy="4050451"/>
          </a:xfrm>
          <a:prstGeom prst="rect">
            <a:avLst/>
          </a:prstGeom>
        </p:spPr>
      </p:pic>
    </p:spTree>
    <p:extLst>
      <p:ext uri="{BB962C8B-B14F-4D97-AF65-F5344CB8AC3E}">
        <p14:creationId xmlns:p14="http://schemas.microsoft.com/office/powerpoint/2010/main" val="235504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a:solidFill>
                  <a:srgbClr val="800000"/>
                </a:solidFill>
              </a:rPr>
              <a:t>Title</a:t>
            </a: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83</a:t>
            </a:fld>
            <a:endParaRPr lang="en-US"/>
          </a:p>
        </p:txBody>
      </p:sp>
    </p:spTree>
    <p:extLst>
      <p:ext uri="{BB962C8B-B14F-4D97-AF65-F5344CB8AC3E}">
        <p14:creationId xmlns:p14="http://schemas.microsoft.com/office/powerpoint/2010/main" val="1142387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09" y="197106"/>
            <a:ext cx="9603680" cy="701211"/>
          </a:xfrm>
        </p:spPr>
        <p:txBody>
          <a:bodyPr>
            <a:normAutofit/>
          </a:bodyPr>
          <a:lstStyle/>
          <a:p>
            <a:r>
              <a:rPr lang="en-US" sz="3000" dirty="0" smtClean="0">
                <a:solidFill>
                  <a:srgbClr val="800000"/>
                </a:solidFill>
              </a:rPr>
              <a:t>Analytical calculations using classic field equations</a:t>
            </a:r>
            <a:endParaRPr lang="en-US" sz="30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62</a:t>
            </a:fld>
            <a:endParaRPr lang="en-US"/>
          </a:p>
        </p:txBody>
      </p:sp>
      <p:sp>
        <p:nvSpPr>
          <p:cNvPr id="3" name="Rectangle 2"/>
          <p:cNvSpPr/>
          <p:nvPr/>
        </p:nvSpPr>
        <p:spPr>
          <a:xfrm>
            <a:off x="595269" y="1135421"/>
            <a:ext cx="8307316" cy="4801315"/>
          </a:xfrm>
          <a:prstGeom prst="rect">
            <a:avLst/>
          </a:prstGeom>
        </p:spPr>
        <p:txBody>
          <a:bodyPr wrap="square">
            <a:spAutoFit/>
          </a:bodyPr>
          <a:lstStyle/>
          <a:p>
            <a:r>
              <a:rPr lang="en-US" dirty="0"/>
              <a:t>Analytical methods using classic magnetic field equations for calculating the magnetic flux </a:t>
            </a:r>
            <a:r>
              <a:rPr lang="en-US" dirty="0" smtClean="0"/>
              <a:t>magnitude and distribution within the magnetic circuit  </a:t>
            </a:r>
            <a:r>
              <a:rPr lang="en-US" dirty="0"/>
              <a:t>can </a:t>
            </a:r>
            <a:r>
              <a:rPr lang="en-US" dirty="0" smtClean="0"/>
              <a:t>only</a:t>
            </a:r>
          </a:p>
          <a:p>
            <a:r>
              <a:rPr lang="en-US" dirty="0" smtClean="0"/>
              <a:t>be estimated. Leakage and the effects in changes in material permeability due to flux densities can not be accounted for using classic field equations.</a:t>
            </a:r>
          </a:p>
          <a:p>
            <a:endParaRPr lang="en-US" dirty="0"/>
          </a:p>
          <a:p>
            <a:r>
              <a:rPr lang="en-US" dirty="0" smtClean="0"/>
              <a:t>However these design methods are very useful because they are fast and re-iterative solutions can be rapid.  This process is used for initial designs and sizing of machines. Over the years charts of typical data for average current densities &amp; average circuit flux densities are available to speed up this process.</a:t>
            </a:r>
          </a:p>
          <a:p>
            <a:r>
              <a:rPr lang="en-US" dirty="0" smtClean="0"/>
              <a:t>Expert designers have developed and validated special solution methods as mentioned earlier. </a:t>
            </a:r>
          </a:p>
          <a:p>
            <a:endParaRPr lang="en-US" dirty="0"/>
          </a:p>
          <a:p>
            <a:r>
              <a:rPr lang="en-US" dirty="0" smtClean="0"/>
              <a:t>These classic field equations are also used with all FEA  solvers for post processing the field distribution results to accurately predict current densities, inductances, torque output, losses, efficiencies as well as thermal conditions.</a:t>
            </a:r>
          </a:p>
          <a:p>
            <a:endParaRPr lang="en-US" dirty="0"/>
          </a:p>
          <a:p>
            <a:r>
              <a:rPr lang="en-US" dirty="0" smtClean="0"/>
              <a:t>Using these FEA results, the magnetic circuit can be refined.   </a:t>
            </a:r>
            <a:endParaRPr lang="en-US"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91"/>
            <a:ext cx="8229600" cy="701211"/>
          </a:xfrm>
        </p:spPr>
        <p:txBody>
          <a:bodyPr>
            <a:normAutofit/>
          </a:bodyPr>
          <a:lstStyle/>
          <a:p>
            <a:r>
              <a:rPr lang="en-US" sz="3600" dirty="0" smtClean="0">
                <a:solidFill>
                  <a:srgbClr val="800000"/>
                </a:solidFill>
              </a:rPr>
              <a:t>Using FEA simulations methods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63</a:t>
            </a:fld>
            <a:endParaRPr lang="en-US" dirty="0"/>
          </a:p>
        </p:txBody>
      </p:sp>
      <p:sp>
        <p:nvSpPr>
          <p:cNvPr id="3" name="TextBox 2"/>
          <p:cNvSpPr txBox="1"/>
          <p:nvPr/>
        </p:nvSpPr>
        <p:spPr>
          <a:xfrm>
            <a:off x="638640" y="730951"/>
            <a:ext cx="8061768" cy="5601534"/>
          </a:xfrm>
          <a:prstGeom prst="rect">
            <a:avLst/>
          </a:prstGeom>
          <a:noFill/>
        </p:spPr>
        <p:txBody>
          <a:bodyPr wrap="square" rtlCol="0">
            <a:spAutoFit/>
          </a:bodyPr>
          <a:lstStyle/>
          <a:p>
            <a:r>
              <a:rPr lang="en-US" dirty="0"/>
              <a:t>Finite element analysis </a:t>
            </a:r>
            <a:r>
              <a:rPr lang="en-US" dirty="0" smtClean="0"/>
              <a:t>of magnetic circuits greatly </a:t>
            </a:r>
            <a:r>
              <a:rPr lang="en-US" dirty="0"/>
              <a:t>e</a:t>
            </a:r>
            <a:r>
              <a:rPr lang="en-US" dirty="0" smtClean="0"/>
              <a:t>nhances the study of the flux distribution by dividing </a:t>
            </a:r>
            <a:r>
              <a:rPr lang="en-US" dirty="0"/>
              <a:t>the </a:t>
            </a:r>
            <a:r>
              <a:rPr lang="en-US" dirty="0" smtClean="0"/>
              <a:t>circuit up into smaller pieces including the </a:t>
            </a:r>
            <a:r>
              <a:rPr lang="en-US" dirty="0"/>
              <a:t>surrounding air </a:t>
            </a:r>
            <a:r>
              <a:rPr lang="en-US" dirty="0" smtClean="0"/>
              <a:t>into </a:t>
            </a:r>
            <a:r>
              <a:rPr lang="en-US" dirty="0"/>
              <a:t>very </a:t>
            </a:r>
            <a:r>
              <a:rPr lang="en-US" dirty="0" smtClean="0"/>
              <a:t>small bits such as triangles for 2D analysis and pyramids for 3D analysis. The </a:t>
            </a:r>
            <a:r>
              <a:rPr lang="en-US" dirty="0"/>
              <a:t>magnetic field equations </a:t>
            </a:r>
            <a:r>
              <a:rPr lang="en-US" dirty="0" smtClean="0"/>
              <a:t>are solved for each of these bits (called </a:t>
            </a:r>
            <a:r>
              <a:rPr lang="en-US" i="1" dirty="0" smtClean="0"/>
              <a:t>mesh</a:t>
            </a:r>
            <a:r>
              <a:rPr lang="en-US" dirty="0" smtClean="0"/>
              <a:t>) of the motor and iterated until the level </a:t>
            </a:r>
            <a:r>
              <a:rPr lang="en-US" dirty="0"/>
              <a:t>of change from iteration to iteration has become </a:t>
            </a:r>
            <a:r>
              <a:rPr lang="en-US" dirty="0" smtClean="0"/>
              <a:t>very small.  All the correct material properties of the materials in the mesh must be used in the field equation solutions to achieve accurate results.</a:t>
            </a:r>
            <a:endParaRPr lang="en-US" dirty="0"/>
          </a:p>
          <a:p>
            <a:endParaRPr lang="en-US" dirty="0" smtClean="0"/>
          </a:p>
          <a:p>
            <a:r>
              <a:rPr lang="en-US" dirty="0" smtClean="0"/>
              <a:t>By solving the field equations for each bit rather than the major circuit components such as the yokes, the teeth, the magnets, the coils,  (and  usually ignoring the fame and shaft parts), the open circuit air gap flux distribution can be accurately studied including the flux leakage details as</a:t>
            </a:r>
          </a:p>
          <a:p>
            <a:r>
              <a:rPr lang="en-US" dirty="0" smtClean="0"/>
              <a:t>a function of phase current</a:t>
            </a:r>
            <a:r>
              <a:rPr lang="en-US" dirty="0"/>
              <a:t> </a:t>
            </a:r>
            <a:r>
              <a:rPr lang="en-US" dirty="0" smtClean="0"/>
              <a:t>(for both motoring &amp; generating).</a:t>
            </a:r>
          </a:p>
          <a:p>
            <a:endParaRPr lang="en-US" dirty="0" smtClean="0"/>
          </a:p>
          <a:p>
            <a:r>
              <a:rPr lang="en-US" dirty="0" smtClean="0"/>
              <a:t>Summary:  According to Prof. Duane </a:t>
            </a:r>
            <a:r>
              <a:rPr lang="en-US" dirty="0" err="1" smtClean="0"/>
              <a:t>Hanselman</a:t>
            </a:r>
            <a:r>
              <a:rPr lang="en-US" dirty="0" smtClean="0"/>
              <a:t>, “ </a:t>
            </a:r>
            <a:r>
              <a:rPr lang="en-US" i="1" dirty="0" smtClean="0"/>
              <a:t>FEA analysis is not  a practical tool to be used exclusively for the design of electric machines but moreover to confirm or improve a machine design”.   </a:t>
            </a:r>
            <a:r>
              <a:rPr lang="en-US" dirty="0" smtClean="0"/>
              <a:t>I agree with him.</a:t>
            </a:r>
          </a:p>
          <a:p>
            <a:endParaRPr lang="en-US" dirty="0" smtClean="0"/>
          </a:p>
          <a:p>
            <a:r>
              <a:rPr lang="en-US" sz="1600" dirty="0" smtClean="0"/>
              <a:t>  </a:t>
            </a:r>
            <a:r>
              <a:rPr lang="en-US" sz="1500" dirty="0" smtClean="0">
                <a:solidFill>
                  <a:srgbClr val="800000"/>
                </a:solidFill>
              </a:rPr>
              <a:t>Two very efficient design simulation tool choices are called </a:t>
            </a:r>
            <a:r>
              <a:rPr lang="en-US" sz="1500" i="1" dirty="0" smtClean="0">
                <a:solidFill>
                  <a:srgbClr val="800000"/>
                </a:solidFill>
              </a:rPr>
              <a:t>MOTORSOLVE or SPEED</a:t>
            </a:r>
            <a:endParaRPr lang="en-US" sz="1500" i="1" dirty="0">
              <a:solidFill>
                <a:srgbClr val="800000"/>
              </a:solidFill>
            </a:endParaRPr>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191"/>
            <a:ext cx="8229600" cy="701211"/>
          </a:xfrm>
        </p:spPr>
        <p:txBody>
          <a:bodyPr>
            <a:normAutofit/>
          </a:bodyPr>
          <a:lstStyle/>
          <a:p>
            <a:r>
              <a:rPr lang="en-US" sz="3600" dirty="0" smtClean="0">
                <a:solidFill>
                  <a:srgbClr val="800000"/>
                </a:solidFill>
              </a:rPr>
              <a:t>Simple electro-magnetic circuit</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64</a:t>
            </a:fld>
            <a:endParaRPr lang="en-US"/>
          </a:p>
        </p:txBody>
      </p:sp>
      <p:pic>
        <p:nvPicPr>
          <p:cNvPr id="6" name="Picture 5" descr="Untitled.tiff"/>
          <p:cNvPicPr>
            <a:picLocks noChangeAspect="1"/>
          </p:cNvPicPr>
          <p:nvPr/>
        </p:nvPicPr>
        <p:blipFill rotWithShape="1">
          <a:blip r:embed="rId2">
            <a:extLst>
              <a:ext uri="{28A0092B-C50C-407E-A947-70E740481C1C}">
                <a14:useLocalDpi xmlns:a14="http://schemas.microsoft.com/office/drawing/2010/main" val="0"/>
              </a:ext>
            </a:extLst>
          </a:blip>
          <a:srcRect t="1661" r="978" b="-1661"/>
          <a:stretch/>
        </p:blipFill>
        <p:spPr>
          <a:xfrm>
            <a:off x="1041735" y="990927"/>
            <a:ext cx="6990589" cy="5359153"/>
          </a:xfrm>
          <a:prstGeom prst="rect">
            <a:avLst/>
          </a:prstGeom>
        </p:spPr>
      </p:pic>
      <p:sp>
        <p:nvSpPr>
          <p:cNvPr id="3" name="TextBox 2"/>
          <p:cNvSpPr txBox="1"/>
          <p:nvPr/>
        </p:nvSpPr>
        <p:spPr>
          <a:xfrm>
            <a:off x="1249274" y="974795"/>
            <a:ext cx="1784206" cy="1354217"/>
          </a:xfrm>
          <a:prstGeom prst="rect">
            <a:avLst/>
          </a:prstGeom>
          <a:noFill/>
        </p:spPr>
        <p:txBody>
          <a:bodyPr wrap="square" rtlCol="0">
            <a:spAutoFit/>
          </a:bodyPr>
          <a:lstStyle/>
          <a:p>
            <a:r>
              <a:rPr lang="en-US" sz="1600" dirty="0" smtClean="0"/>
              <a:t>Small amount of NI required to magnetize steel portions</a:t>
            </a:r>
          </a:p>
          <a:p>
            <a:r>
              <a:rPr lang="en-US" sz="1600" dirty="0" smtClean="0"/>
              <a:t>(Function of </a:t>
            </a:r>
            <a:r>
              <a:rPr lang="en-US" dirty="0" smtClean="0"/>
              <a:t>L)</a:t>
            </a:r>
            <a:endParaRPr lang="en-US" dirty="0"/>
          </a:p>
        </p:txBody>
      </p:sp>
      <p:sp>
        <p:nvSpPr>
          <p:cNvPr id="7" name="TextBox 6"/>
          <p:cNvSpPr txBox="1"/>
          <p:nvPr/>
        </p:nvSpPr>
        <p:spPr>
          <a:xfrm>
            <a:off x="6981430" y="1124950"/>
            <a:ext cx="1433210" cy="1077218"/>
          </a:xfrm>
          <a:prstGeom prst="rect">
            <a:avLst/>
          </a:prstGeom>
          <a:noFill/>
        </p:spPr>
        <p:txBody>
          <a:bodyPr wrap="square" rtlCol="0">
            <a:spAutoFit/>
          </a:bodyPr>
          <a:lstStyle/>
          <a:p>
            <a:r>
              <a:rPr lang="en-US" sz="1600" dirty="0" smtClean="0"/>
              <a:t>A lot of NI required to magnetize air-gap</a:t>
            </a:r>
            <a:endParaRPr lang="en-US" sz="1600" dirty="0"/>
          </a:p>
        </p:txBody>
      </p:sp>
      <p:cxnSp>
        <p:nvCxnSpPr>
          <p:cNvPr id="11" name="Straight Arrow Connector 10"/>
          <p:cNvCxnSpPr/>
          <p:nvPr/>
        </p:nvCxnSpPr>
        <p:spPr>
          <a:xfrm>
            <a:off x="2878073" y="2271922"/>
            <a:ext cx="2027469" cy="2831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878073" y="2271922"/>
            <a:ext cx="3141727" cy="5825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878073" y="2271922"/>
            <a:ext cx="2994595" cy="2050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78073" y="2271922"/>
            <a:ext cx="955474" cy="2318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878073" y="2050555"/>
            <a:ext cx="1619645" cy="2213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253590" y="4649945"/>
            <a:ext cx="1602020" cy="1077218"/>
          </a:xfrm>
          <a:prstGeom prst="rect">
            <a:avLst/>
          </a:prstGeom>
          <a:noFill/>
        </p:spPr>
        <p:txBody>
          <a:bodyPr wrap="square" rtlCol="0">
            <a:spAutoFit/>
          </a:bodyPr>
          <a:lstStyle/>
          <a:p>
            <a:r>
              <a:rPr lang="en-US" sz="1600" dirty="0" smtClean="0"/>
              <a:t>Each steel section has certain cross section area</a:t>
            </a:r>
            <a:endParaRPr lang="en-US" sz="1600" dirty="0"/>
          </a:p>
        </p:txBody>
      </p:sp>
      <p:cxnSp>
        <p:nvCxnSpPr>
          <p:cNvPr id="30" name="Straight Arrow Connector 29"/>
          <p:cNvCxnSpPr/>
          <p:nvPr/>
        </p:nvCxnSpPr>
        <p:spPr>
          <a:xfrm flipH="1" flipV="1">
            <a:off x="4987107" y="2132111"/>
            <a:ext cx="2266483" cy="2691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5732842" y="3728282"/>
            <a:ext cx="1520748" cy="1095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3" name="Picture 32"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293" y="3629165"/>
            <a:ext cx="799339" cy="336267"/>
          </a:xfrm>
          <a:prstGeom prst="rect">
            <a:avLst/>
          </a:prstGeom>
        </p:spPr>
      </p:pic>
      <p:pic>
        <p:nvPicPr>
          <p:cNvPr id="34" name="Picture 33"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860" y="921021"/>
            <a:ext cx="554644" cy="233328"/>
          </a:xfrm>
          <a:prstGeom prst="rect">
            <a:avLst/>
          </a:prstGeom>
        </p:spPr>
      </p:pic>
      <p:pic>
        <p:nvPicPr>
          <p:cNvPr id="35" name="Picture 34"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900" y="4126019"/>
            <a:ext cx="243772" cy="336267"/>
          </a:xfrm>
          <a:prstGeom prst="rect">
            <a:avLst/>
          </a:prstGeom>
        </p:spPr>
      </p:pic>
      <p:sp>
        <p:nvSpPr>
          <p:cNvPr id="36" name="TextBox 35"/>
          <p:cNvSpPr txBox="1"/>
          <p:nvPr/>
        </p:nvSpPr>
        <p:spPr>
          <a:xfrm>
            <a:off x="2209244" y="3619401"/>
            <a:ext cx="1188516" cy="369332"/>
          </a:xfrm>
          <a:prstGeom prst="rect">
            <a:avLst/>
          </a:prstGeom>
          <a:noFill/>
        </p:spPr>
        <p:txBody>
          <a:bodyPr wrap="square" rtlCol="0">
            <a:spAutoFit/>
          </a:bodyPr>
          <a:lstStyle/>
          <a:p>
            <a:r>
              <a:rPr lang="en-US" dirty="0" smtClean="0"/>
              <a:t>N </a:t>
            </a:r>
            <a:r>
              <a:rPr lang="en-US" sz="1600" dirty="0" smtClean="0"/>
              <a:t>(turns)</a:t>
            </a:r>
            <a:endParaRPr lang="en-US" sz="1600" dirty="0"/>
          </a:p>
        </p:txBody>
      </p:sp>
      <p:sp>
        <p:nvSpPr>
          <p:cNvPr id="37" name="TextBox 36"/>
          <p:cNvSpPr txBox="1"/>
          <p:nvPr/>
        </p:nvSpPr>
        <p:spPr>
          <a:xfrm>
            <a:off x="7656345" y="4000679"/>
            <a:ext cx="734084" cy="400110"/>
          </a:xfrm>
          <a:prstGeom prst="rect">
            <a:avLst/>
          </a:prstGeom>
          <a:noFill/>
        </p:spPr>
        <p:txBody>
          <a:bodyPr wrap="square" rtlCol="0">
            <a:spAutoFit/>
          </a:bodyPr>
          <a:lstStyle/>
          <a:p>
            <a:r>
              <a:rPr lang="en-US" sz="2000" dirty="0" smtClean="0"/>
              <a:t>A</a:t>
            </a:r>
            <a:r>
              <a:rPr lang="en-US" sz="2000" baseline="-25000" dirty="0" smtClean="0"/>
              <a:t>g</a:t>
            </a:r>
            <a:endParaRPr lang="en-US" sz="2000" baseline="-25000" dirty="0"/>
          </a:p>
        </p:txBody>
      </p:sp>
      <p:sp>
        <p:nvSpPr>
          <p:cNvPr id="38" name="Rectangle 37"/>
          <p:cNvSpPr/>
          <p:nvPr/>
        </p:nvSpPr>
        <p:spPr>
          <a:xfrm>
            <a:off x="5965160" y="810362"/>
            <a:ext cx="454054" cy="400110"/>
          </a:xfrm>
          <a:prstGeom prst="rect">
            <a:avLst/>
          </a:prstGeom>
        </p:spPr>
        <p:txBody>
          <a:bodyPr wrap="none">
            <a:spAutoFit/>
          </a:bodyPr>
          <a:lstStyle/>
          <a:p>
            <a:r>
              <a:rPr lang="en-US" sz="2000" dirty="0" smtClean="0"/>
              <a:t>A</a:t>
            </a:r>
            <a:r>
              <a:rPr lang="en-US" sz="2000" baseline="-25000" dirty="0" smtClean="0"/>
              <a:t>s</a:t>
            </a:r>
            <a:endParaRPr lang="en-US" sz="2000" baseline="-25000" dirty="0"/>
          </a:p>
        </p:txBody>
      </p:sp>
      <p:sp>
        <p:nvSpPr>
          <p:cNvPr id="39" name="TextBox 38"/>
          <p:cNvSpPr txBox="1"/>
          <p:nvPr/>
        </p:nvSpPr>
        <p:spPr>
          <a:xfrm>
            <a:off x="1041735" y="4466156"/>
            <a:ext cx="1630991" cy="1569660"/>
          </a:xfrm>
          <a:prstGeom prst="rect">
            <a:avLst/>
          </a:prstGeom>
          <a:noFill/>
        </p:spPr>
        <p:txBody>
          <a:bodyPr wrap="square" rtlCol="0">
            <a:spAutoFit/>
          </a:bodyPr>
          <a:lstStyle/>
          <a:p>
            <a:r>
              <a:rPr lang="en-US" sz="1600" dirty="0" smtClean="0"/>
              <a:t>Certain NI produces certain flux, cross section determines flux density</a:t>
            </a:r>
            <a:endParaRPr lang="en-US" sz="1600" dirty="0"/>
          </a:p>
        </p:txBody>
      </p:sp>
      <p:pic>
        <p:nvPicPr>
          <p:cNvPr id="40" name="Picture 39"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842" y="5568265"/>
            <a:ext cx="1520748" cy="682685"/>
          </a:xfrm>
          <a:prstGeom prst="rect">
            <a:avLst/>
          </a:prstGeom>
        </p:spPr>
      </p:pic>
      <p:sp>
        <p:nvSpPr>
          <p:cNvPr id="41" name="TextBox 40"/>
          <p:cNvSpPr txBox="1"/>
          <p:nvPr/>
        </p:nvSpPr>
        <p:spPr>
          <a:xfrm>
            <a:off x="5691228" y="5657494"/>
            <a:ext cx="1806357" cy="430887"/>
          </a:xfrm>
          <a:prstGeom prst="rect">
            <a:avLst/>
          </a:prstGeom>
          <a:noFill/>
        </p:spPr>
        <p:txBody>
          <a:bodyPr wrap="square" rtlCol="0">
            <a:spAutoFit/>
          </a:bodyPr>
          <a:lstStyle/>
          <a:p>
            <a:r>
              <a:rPr lang="en-US" sz="2200" i="1" dirty="0" err="1" smtClean="0"/>
              <a:t>ϕ</a:t>
            </a:r>
            <a:r>
              <a:rPr lang="en-US" sz="2200" i="1" dirty="0" smtClean="0"/>
              <a:t> </a:t>
            </a:r>
            <a:r>
              <a:rPr lang="en-US" sz="1600" dirty="0" smtClean="0"/>
              <a:t>Magnetic flux</a:t>
            </a:r>
            <a:endParaRPr lang="en-US" sz="1600" dirty="0"/>
          </a:p>
        </p:txBody>
      </p:sp>
      <p:cxnSp>
        <p:nvCxnSpPr>
          <p:cNvPr id="43" name="Straight Arrow Connector 42"/>
          <p:cNvCxnSpPr/>
          <p:nvPr/>
        </p:nvCxnSpPr>
        <p:spPr>
          <a:xfrm flipH="1">
            <a:off x="6890710" y="2050555"/>
            <a:ext cx="886190" cy="12267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4" name="Picture 43"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486" y="5883639"/>
            <a:ext cx="2185300" cy="372394"/>
          </a:xfrm>
          <a:prstGeom prst="rect">
            <a:avLst/>
          </a:prstGeom>
        </p:spPr>
      </p:pic>
      <p:pic>
        <p:nvPicPr>
          <p:cNvPr id="45" name="Picture 44"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997" y="5680174"/>
            <a:ext cx="377269" cy="304510"/>
          </a:xfrm>
          <a:prstGeom prst="rect">
            <a:avLst/>
          </a:prstGeom>
        </p:spPr>
      </p:pic>
      <p:sp>
        <p:nvSpPr>
          <p:cNvPr id="46" name="TextBox 45"/>
          <p:cNvSpPr txBox="1"/>
          <p:nvPr/>
        </p:nvSpPr>
        <p:spPr>
          <a:xfrm>
            <a:off x="2812871" y="5568265"/>
            <a:ext cx="2419708" cy="615553"/>
          </a:xfrm>
          <a:prstGeom prst="rect">
            <a:avLst/>
          </a:prstGeom>
          <a:noFill/>
        </p:spPr>
        <p:txBody>
          <a:bodyPr wrap="square" rtlCol="0">
            <a:spAutoFit/>
          </a:bodyPr>
          <a:lstStyle/>
          <a:p>
            <a:r>
              <a:rPr lang="en-US" dirty="0" smtClean="0"/>
              <a:t>	L</a:t>
            </a:r>
          </a:p>
          <a:p>
            <a:r>
              <a:rPr lang="en-US" sz="1600" dirty="0" smtClean="0"/>
              <a:t>(Length of path)</a:t>
            </a:r>
            <a:endParaRPr lang="en-US" sz="1600" dirty="0"/>
          </a:p>
        </p:txBody>
      </p:sp>
      <p:pic>
        <p:nvPicPr>
          <p:cNvPr id="47" name="Picture 46"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025" y="3170429"/>
            <a:ext cx="377269" cy="186276"/>
          </a:xfrm>
          <a:prstGeom prst="rect">
            <a:avLst/>
          </a:prstGeom>
        </p:spPr>
      </p:pic>
      <p:sp>
        <p:nvSpPr>
          <p:cNvPr id="48" name="TextBox 47"/>
          <p:cNvSpPr txBox="1"/>
          <p:nvPr/>
        </p:nvSpPr>
        <p:spPr>
          <a:xfrm>
            <a:off x="7723743" y="3035959"/>
            <a:ext cx="1324647" cy="369332"/>
          </a:xfrm>
          <a:prstGeom prst="rect">
            <a:avLst/>
          </a:prstGeom>
          <a:noFill/>
        </p:spPr>
        <p:txBody>
          <a:bodyPr wrap="square" rtlCol="0">
            <a:spAutoFit/>
          </a:bodyPr>
          <a:lstStyle/>
          <a:p>
            <a:r>
              <a:rPr lang="en-US" dirty="0" smtClean="0"/>
              <a:t>G </a:t>
            </a:r>
            <a:r>
              <a:rPr lang="en-US" sz="1600" dirty="0" smtClean="0"/>
              <a:t>(air-gap)</a:t>
            </a:r>
            <a:endParaRPr lang="en-US" sz="16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891"/>
            <a:ext cx="8229600" cy="701211"/>
          </a:xfrm>
        </p:spPr>
        <p:txBody>
          <a:bodyPr>
            <a:noAutofit/>
          </a:bodyPr>
          <a:lstStyle/>
          <a:p>
            <a:r>
              <a:rPr lang="en-US" sz="2800" dirty="0" smtClean="0">
                <a:solidFill>
                  <a:srgbClr val="800000"/>
                </a:solidFill>
              </a:rPr>
              <a:t>Simple flux density calculations </a:t>
            </a:r>
            <a:br>
              <a:rPr lang="en-US" sz="2800" dirty="0" smtClean="0">
                <a:solidFill>
                  <a:srgbClr val="800000"/>
                </a:solidFill>
              </a:rPr>
            </a:br>
            <a:r>
              <a:rPr lang="en-US" sz="2800" dirty="0" smtClean="0">
                <a:solidFill>
                  <a:srgbClr val="800000"/>
                </a:solidFill>
              </a:rPr>
              <a:t>of a simple magnetic circuit</a:t>
            </a:r>
            <a:br>
              <a:rPr lang="en-US" sz="2800" dirty="0" smtClean="0">
                <a:solidFill>
                  <a:srgbClr val="800000"/>
                </a:solidFill>
              </a:rPr>
            </a:br>
            <a:r>
              <a:rPr lang="en-US" sz="2800" dirty="0">
                <a:solidFill>
                  <a:srgbClr val="800000"/>
                </a:solidFill>
              </a:rPr>
              <a:t/>
            </a:r>
            <a:br>
              <a:rPr lang="en-US" sz="2800" dirty="0">
                <a:solidFill>
                  <a:srgbClr val="800000"/>
                </a:solidFill>
              </a:rPr>
            </a:b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65</a:t>
            </a:fld>
            <a:endParaRPr lang="en-US"/>
          </a:p>
        </p:txBody>
      </p:sp>
      <p:sp>
        <p:nvSpPr>
          <p:cNvPr id="3" name="TextBox 2"/>
          <p:cNvSpPr txBox="1"/>
          <p:nvPr/>
        </p:nvSpPr>
        <p:spPr>
          <a:xfrm>
            <a:off x="912746" y="1375900"/>
            <a:ext cx="7447483" cy="3108544"/>
          </a:xfrm>
          <a:prstGeom prst="rect">
            <a:avLst/>
          </a:prstGeom>
          <a:noFill/>
        </p:spPr>
        <p:txBody>
          <a:bodyPr wrap="square" rtlCol="0">
            <a:spAutoFit/>
          </a:bodyPr>
          <a:lstStyle/>
          <a:p>
            <a:r>
              <a:rPr lang="en-US" dirty="0" smtClean="0"/>
              <a:t>Flux density in Tesla for each </a:t>
            </a:r>
            <a:r>
              <a:rPr lang="en-US" dirty="0"/>
              <a:t>p</a:t>
            </a:r>
            <a:r>
              <a:rPr lang="en-US" dirty="0" smtClean="0"/>
              <a:t>art of the circuit where the cross section changes can be simply be calculated by dividing  that circuit cross section, (sections A1, A2, A3, A4, &amp; A5 from the diagram) by the total air gap flux.</a:t>
            </a:r>
          </a:p>
          <a:p>
            <a:r>
              <a:rPr lang="en-US" dirty="0" smtClean="0"/>
              <a:t>This is based upon:  </a:t>
            </a:r>
            <a:r>
              <a:rPr lang="en-US" sz="2800" i="1" dirty="0" err="1" smtClean="0">
                <a:solidFill>
                  <a:srgbClr val="800000"/>
                </a:solidFill>
              </a:rPr>
              <a:t>ϕ</a:t>
            </a:r>
            <a:r>
              <a:rPr lang="en-US" sz="2800" i="1" dirty="0" smtClean="0"/>
              <a:t> </a:t>
            </a:r>
            <a:r>
              <a:rPr lang="en-US" dirty="0"/>
              <a:t>Magnetic </a:t>
            </a:r>
            <a:r>
              <a:rPr lang="en-US" dirty="0" smtClean="0"/>
              <a:t>flux =</a:t>
            </a:r>
            <a:r>
              <a:rPr lang="en-US" b="1" dirty="0" smtClean="0"/>
              <a:t> </a:t>
            </a:r>
            <a:r>
              <a:rPr lang="en-US" sz="2200" i="1" dirty="0" smtClean="0">
                <a:solidFill>
                  <a:srgbClr val="800000"/>
                </a:solidFill>
              </a:rPr>
              <a:t>B</a:t>
            </a:r>
            <a:r>
              <a:rPr lang="en-US" b="1" dirty="0" smtClean="0"/>
              <a:t> </a:t>
            </a:r>
            <a:r>
              <a:rPr lang="en-US" dirty="0" smtClean="0"/>
              <a:t>times cross section area</a:t>
            </a:r>
          </a:p>
          <a:p>
            <a:r>
              <a:rPr lang="en-US" dirty="0" smtClean="0"/>
              <a:t>The source of magnetic flux is either from a magnet in the circuit or from the </a:t>
            </a:r>
            <a:r>
              <a:rPr lang="en-US" sz="2400" i="1" dirty="0" smtClean="0">
                <a:solidFill>
                  <a:srgbClr val="800000"/>
                </a:solidFill>
              </a:rPr>
              <a:t>NI </a:t>
            </a:r>
            <a:r>
              <a:rPr lang="en-US" dirty="0" smtClean="0"/>
              <a:t>from phase coils</a:t>
            </a:r>
            <a:endParaRPr lang="en-US" dirty="0"/>
          </a:p>
          <a:p>
            <a:endParaRPr lang="en-US" dirty="0" smtClean="0"/>
          </a:p>
          <a:p>
            <a:endParaRPr lang="en-US" dirty="0"/>
          </a:p>
          <a:p>
            <a:r>
              <a:rPr lang="en-US" dirty="0" smtClean="0"/>
              <a:t> </a:t>
            </a:r>
            <a:endParaRPr lang="en-US" dirty="0"/>
          </a:p>
        </p:txBody>
      </p:sp>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100" y="3310244"/>
            <a:ext cx="3646297" cy="2870178"/>
          </a:xfrm>
          <a:prstGeom prst="rect">
            <a:avLst/>
          </a:prstGeom>
        </p:spPr>
      </p:pic>
      <p:sp>
        <p:nvSpPr>
          <p:cNvPr id="7" name="TextBox 6"/>
          <p:cNvSpPr txBox="1"/>
          <p:nvPr/>
        </p:nvSpPr>
        <p:spPr>
          <a:xfrm>
            <a:off x="912746" y="4031202"/>
            <a:ext cx="3464354" cy="2031325"/>
          </a:xfrm>
          <a:prstGeom prst="rect">
            <a:avLst/>
          </a:prstGeom>
          <a:noFill/>
        </p:spPr>
        <p:txBody>
          <a:bodyPr wrap="square" rtlCol="0">
            <a:spAutoFit/>
          </a:bodyPr>
          <a:lstStyle/>
          <a:p>
            <a:r>
              <a:rPr lang="en-US" dirty="0" smtClean="0"/>
              <a:t>The features of this simple circuit are easily converted</a:t>
            </a:r>
          </a:p>
          <a:p>
            <a:r>
              <a:rPr lang="en-US" dirty="0" smtClean="0"/>
              <a:t>to a circuit cross section of</a:t>
            </a:r>
          </a:p>
          <a:p>
            <a:r>
              <a:rPr lang="en-US" dirty="0"/>
              <a:t>m</a:t>
            </a:r>
            <a:r>
              <a:rPr lang="en-US" dirty="0" smtClean="0"/>
              <a:t>ost electric machines.</a:t>
            </a:r>
          </a:p>
          <a:p>
            <a:endParaRPr lang="en-US" dirty="0"/>
          </a:p>
          <a:p>
            <a:r>
              <a:rPr lang="en-US" dirty="0" smtClean="0"/>
              <a:t>The same circuit calculations are applicable.</a:t>
            </a:r>
            <a:endParaRPr lang="en-US"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96"/>
            <a:ext cx="8229600" cy="701211"/>
          </a:xfrm>
        </p:spPr>
        <p:txBody>
          <a:bodyPr>
            <a:normAutofit/>
          </a:bodyPr>
          <a:lstStyle/>
          <a:p>
            <a:r>
              <a:rPr lang="en-US" sz="3600" dirty="0" smtClean="0">
                <a:solidFill>
                  <a:srgbClr val="800000"/>
                </a:solidFill>
              </a:rPr>
              <a:t>Analytical calculations methods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66</a:t>
            </a:fld>
            <a:endParaRPr lang="en-US"/>
          </a:p>
        </p:txBody>
      </p:sp>
      <p:sp>
        <p:nvSpPr>
          <p:cNvPr id="3" name="TextBox 2"/>
          <p:cNvSpPr txBox="1"/>
          <p:nvPr/>
        </p:nvSpPr>
        <p:spPr>
          <a:xfrm>
            <a:off x="657699" y="963926"/>
            <a:ext cx="8017761" cy="5016758"/>
          </a:xfrm>
          <a:prstGeom prst="rect">
            <a:avLst/>
          </a:prstGeom>
          <a:noFill/>
        </p:spPr>
        <p:txBody>
          <a:bodyPr wrap="square" rtlCol="0">
            <a:spAutoFit/>
          </a:bodyPr>
          <a:lstStyle/>
          <a:p>
            <a:r>
              <a:rPr lang="en-US" sz="2000" dirty="0" smtClean="0"/>
              <a:t>Such simple circuit calculations can be sufficiently accurate for many machine calculations, but not always..</a:t>
            </a:r>
          </a:p>
          <a:p>
            <a:endParaRPr lang="en-US" sz="2000" dirty="0"/>
          </a:p>
          <a:p>
            <a:r>
              <a:rPr lang="en-US" sz="2000" dirty="0" smtClean="0"/>
              <a:t>	Works fine as long as the flux leakage is not excessive</a:t>
            </a:r>
          </a:p>
          <a:p>
            <a:r>
              <a:rPr lang="en-US" sz="2000" dirty="0"/>
              <a:t>	</a:t>
            </a:r>
            <a:r>
              <a:rPr lang="en-US" sz="2000" dirty="0" smtClean="0"/>
              <a:t>Works fine as long as there is only minimal or no saturation</a:t>
            </a:r>
          </a:p>
          <a:p>
            <a:r>
              <a:rPr lang="en-US" sz="2000" dirty="0"/>
              <a:t>	</a:t>
            </a:r>
            <a:r>
              <a:rPr lang="en-US" sz="2000" dirty="0" smtClean="0"/>
              <a:t>Works fine if magnetic circuit can be defined in X-Y plane</a:t>
            </a:r>
          </a:p>
          <a:p>
            <a:r>
              <a:rPr lang="en-US" sz="2000" dirty="0"/>
              <a:t>	Works fine if testing of a prototype is practical (perhaps risky</a:t>
            </a:r>
            <a:r>
              <a:rPr lang="en-US" sz="2000" dirty="0" smtClean="0"/>
              <a:t>)</a:t>
            </a:r>
          </a:p>
          <a:p>
            <a:endParaRPr lang="en-US" sz="2000" dirty="0"/>
          </a:p>
          <a:p>
            <a:r>
              <a:rPr lang="en-US" sz="2000" dirty="0" smtClean="0"/>
              <a:t>Analytical calculation methods have been used for about 75 years for electric machine design with perhaps hundreds of millions machines operating successful without the </a:t>
            </a:r>
            <a:r>
              <a:rPr lang="en-US" sz="2000" dirty="0"/>
              <a:t>u</a:t>
            </a:r>
            <a:r>
              <a:rPr lang="en-US" sz="2000" dirty="0" smtClean="0"/>
              <a:t>se of FEA analysis.</a:t>
            </a:r>
          </a:p>
          <a:p>
            <a:endParaRPr lang="en-US" sz="2000" dirty="0"/>
          </a:p>
          <a:p>
            <a:r>
              <a:rPr lang="en-US" sz="2000" dirty="0" smtClean="0"/>
              <a:t>The number of machine types and electric power sources were limited for most of those 75 years.  Now with electronic inverters/controllers and new machine configurations, FEA analysis is required for a final design performance prediction before fabrication.</a:t>
            </a:r>
            <a:endParaRPr lang="en-US" sz="20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316"/>
            <a:ext cx="8229600" cy="701211"/>
          </a:xfrm>
        </p:spPr>
        <p:txBody>
          <a:bodyPr>
            <a:normAutofit/>
          </a:bodyPr>
          <a:lstStyle/>
          <a:p>
            <a:r>
              <a:rPr lang="en-US" sz="3200" dirty="0" smtClean="0">
                <a:solidFill>
                  <a:srgbClr val="800000"/>
                </a:solidFill>
              </a:rPr>
              <a:t>FEA flux distribution of IPM machine </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67</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0035"/>
            <a:ext cx="8382000" cy="4648200"/>
          </a:xfrm>
          <a:prstGeom prst="rect">
            <a:avLst/>
          </a:prstGeom>
        </p:spPr>
      </p:pic>
      <p:pic>
        <p:nvPicPr>
          <p:cNvPr id="6" name="Picture 5" descr="LO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681" y="4416698"/>
            <a:ext cx="773038" cy="702117"/>
          </a:xfrm>
          <a:prstGeom prst="rect">
            <a:avLst/>
          </a:prstGeom>
        </p:spPr>
      </p:pic>
      <p:sp>
        <p:nvSpPr>
          <p:cNvPr id="7" name="TextBox 6"/>
          <p:cNvSpPr txBox="1"/>
          <p:nvPr/>
        </p:nvSpPr>
        <p:spPr>
          <a:xfrm>
            <a:off x="941191" y="909363"/>
            <a:ext cx="7472821" cy="369332"/>
          </a:xfrm>
          <a:prstGeom prst="rect">
            <a:avLst/>
          </a:prstGeom>
          <a:noFill/>
        </p:spPr>
        <p:txBody>
          <a:bodyPr wrap="square" rtlCol="0">
            <a:spAutoFit/>
          </a:bodyPr>
          <a:lstStyle/>
          <a:p>
            <a:r>
              <a:rPr lang="en-US" dirty="0" smtClean="0"/>
              <a:t>Note the complex magnetic circuit of the PRIUS traction machine below</a:t>
            </a:r>
            <a:endParaRPr lang="en-US" dirty="0"/>
          </a:p>
        </p:txBody>
      </p:sp>
      <p:sp>
        <p:nvSpPr>
          <p:cNvPr id="8" name="TextBox 7"/>
          <p:cNvSpPr txBox="1"/>
          <p:nvPr/>
        </p:nvSpPr>
        <p:spPr>
          <a:xfrm>
            <a:off x="6645023" y="1383511"/>
            <a:ext cx="2046757" cy="1477328"/>
          </a:xfrm>
          <a:prstGeom prst="rect">
            <a:avLst/>
          </a:prstGeom>
          <a:noFill/>
        </p:spPr>
        <p:txBody>
          <a:bodyPr wrap="square" rtlCol="0">
            <a:spAutoFit/>
          </a:bodyPr>
          <a:lstStyle/>
          <a:p>
            <a:r>
              <a:rPr lang="en-US" dirty="0" smtClean="0"/>
              <a:t>High saturation</a:t>
            </a:r>
          </a:p>
          <a:p>
            <a:r>
              <a:rPr lang="en-US" dirty="0"/>
              <a:t>c</a:t>
            </a:r>
            <a:r>
              <a:rPr lang="en-US" dirty="0" smtClean="0"/>
              <a:t>ircuit sections</a:t>
            </a:r>
            <a:endParaRPr lang="en-US" dirty="0"/>
          </a:p>
          <a:p>
            <a:endParaRPr lang="en-US" dirty="0" smtClean="0"/>
          </a:p>
          <a:p>
            <a:r>
              <a:rPr lang="en-US" dirty="0"/>
              <a:t>	</a:t>
            </a:r>
            <a:r>
              <a:rPr lang="en-US" dirty="0" smtClean="0"/>
              <a:t>	Tapered</a:t>
            </a:r>
          </a:p>
          <a:p>
            <a:r>
              <a:rPr lang="en-US" dirty="0"/>
              <a:t>	</a:t>
            </a:r>
            <a:r>
              <a:rPr lang="en-US" dirty="0" smtClean="0"/>
              <a:t>	    teeth</a:t>
            </a:r>
            <a:endParaRPr lang="en-US" dirty="0"/>
          </a:p>
        </p:txBody>
      </p:sp>
      <p:sp>
        <p:nvSpPr>
          <p:cNvPr id="9" name="TextBox 8"/>
          <p:cNvSpPr txBox="1"/>
          <p:nvPr/>
        </p:nvSpPr>
        <p:spPr>
          <a:xfrm>
            <a:off x="759756" y="1712374"/>
            <a:ext cx="2364444" cy="646331"/>
          </a:xfrm>
          <a:prstGeom prst="rect">
            <a:avLst/>
          </a:prstGeom>
          <a:noFill/>
        </p:spPr>
        <p:txBody>
          <a:bodyPr wrap="square" rtlCol="0">
            <a:spAutoFit/>
          </a:bodyPr>
          <a:lstStyle/>
          <a:p>
            <a:r>
              <a:rPr lang="en-US" dirty="0" smtClean="0"/>
              <a:t>Distorted flux distribution</a:t>
            </a:r>
            <a:endParaRPr lang="en-US" dirty="0"/>
          </a:p>
        </p:txBody>
      </p:sp>
      <p:cxnSp>
        <p:nvCxnSpPr>
          <p:cNvPr id="15" name="Straight Arrow Connector 14"/>
          <p:cNvCxnSpPr/>
          <p:nvPr/>
        </p:nvCxnSpPr>
        <p:spPr>
          <a:xfrm>
            <a:off x="2097833" y="2177323"/>
            <a:ext cx="1270039" cy="132680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097833" y="2177323"/>
            <a:ext cx="2069944" cy="132680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5907951" y="2358705"/>
            <a:ext cx="1723625" cy="50213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102837" y="1564951"/>
            <a:ext cx="1542186" cy="12958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2064" y="5938235"/>
            <a:ext cx="10024238" cy="369332"/>
          </a:xfrm>
          <a:prstGeom prst="rect">
            <a:avLst/>
          </a:prstGeom>
          <a:noFill/>
        </p:spPr>
        <p:txBody>
          <a:bodyPr wrap="square" rtlCol="0">
            <a:spAutoFit/>
          </a:bodyPr>
          <a:lstStyle/>
          <a:p>
            <a:r>
              <a:rPr lang="en-US" dirty="0" smtClean="0"/>
              <a:t>IPM machines can be initially sized with analytical methods but FEA must be used</a:t>
            </a:r>
            <a:endParaRPr lang="en-US"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810"/>
            <a:ext cx="8229600" cy="701211"/>
          </a:xfrm>
        </p:spPr>
        <p:txBody>
          <a:bodyPr>
            <a:normAutofit/>
          </a:bodyPr>
          <a:lstStyle/>
          <a:p>
            <a:r>
              <a:rPr lang="en-US" sz="3600" dirty="0" smtClean="0">
                <a:solidFill>
                  <a:srgbClr val="800000"/>
                </a:solidFill>
              </a:rPr>
              <a:t>Cogging torques </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68</a:t>
            </a:fld>
            <a:endParaRPr lang="en-US"/>
          </a:p>
        </p:txBody>
      </p:sp>
      <p:sp>
        <p:nvSpPr>
          <p:cNvPr id="3" name="TextBox 2"/>
          <p:cNvSpPr txBox="1"/>
          <p:nvPr/>
        </p:nvSpPr>
        <p:spPr>
          <a:xfrm>
            <a:off x="492156" y="1235598"/>
            <a:ext cx="8060499" cy="4401205"/>
          </a:xfrm>
          <a:prstGeom prst="rect">
            <a:avLst/>
          </a:prstGeom>
          <a:noFill/>
        </p:spPr>
        <p:txBody>
          <a:bodyPr wrap="square" rtlCol="0">
            <a:spAutoFit/>
          </a:bodyPr>
          <a:lstStyle/>
          <a:p>
            <a:r>
              <a:rPr lang="en-US" sz="2000" dirty="0" smtClean="0"/>
              <a:t>Cogging torques or open circuit shaft torques are associated with PM </a:t>
            </a:r>
          </a:p>
          <a:p>
            <a:r>
              <a:rPr lang="en-US" sz="2000" dirty="0" smtClean="0"/>
              <a:t>machines only. (Not to be confused with torque ripple under load).</a:t>
            </a:r>
          </a:p>
          <a:p>
            <a:r>
              <a:rPr lang="en-US" sz="2000" dirty="0" smtClean="0"/>
              <a:t>	Can be estimated by analytical methods and useful for relative 	analysis for comparing slot pole combinations and pole angles</a:t>
            </a:r>
          </a:p>
          <a:p>
            <a:r>
              <a:rPr lang="en-US" sz="2000" dirty="0" smtClean="0"/>
              <a:t>	</a:t>
            </a:r>
          </a:p>
          <a:p>
            <a:r>
              <a:rPr lang="en-US" sz="2000" dirty="0" smtClean="0"/>
              <a:t>For precise calculations in order to achieve extremely low cogging </a:t>
            </a:r>
          </a:p>
          <a:p>
            <a:r>
              <a:rPr lang="en-US" sz="2000" dirty="0"/>
              <a:t>t</a:t>
            </a:r>
            <a:r>
              <a:rPr lang="en-US" sz="2000" dirty="0" smtClean="0"/>
              <a:t>orques FEA analysis must be used.</a:t>
            </a:r>
          </a:p>
          <a:p>
            <a:endParaRPr lang="en-US" sz="2000" dirty="0"/>
          </a:p>
          <a:p>
            <a:r>
              <a:rPr lang="en-US" sz="2000" dirty="0" smtClean="0"/>
              <a:t>FEA analysis is required to evaluate the effects of cogging torques at very low speeds on torque ripple at low currents or torque levels.</a:t>
            </a:r>
          </a:p>
          <a:p>
            <a:r>
              <a:rPr lang="en-US" sz="2000" dirty="0"/>
              <a:t>	</a:t>
            </a:r>
            <a:r>
              <a:rPr lang="en-US" sz="2000" dirty="0" smtClean="0"/>
              <a:t>Example: the cogging torque cannot exceed the running torque</a:t>
            </a:r>
          </a:p>
          <a:p>
            <a:endParaRPr lang="en-US" sz="2000" dirty="0"/>
          </a:p>
          <a:p>
            <a:r>
              <a:rPr lang="en-US" sz="2000" dirty="0" smtClean="0"/>
              <a:t>Note: when motoring or generating power at speeds any cogging torque nearly cancel so the expected loss is nearly zero ???</a:t>
            </a:r>
            <a:endParaRPr lang="en-US" sz="20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LECTURE.thmx</Template>
  <TotalTime>5247</TotalTime>
  <Words>1318</Words>
  <Application>Microsoft Office PowerPoint</Application>
  <PresentationFormat>On-screen Show (4:3)</PresentationFormat>
  <Paragraphs>204</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LECTURE</vt:lpstr>
      <vt:lpstr>Electric Machine Design Course </vt:lpstr>
      <vt:lpstr>Classical electrical machine design</vt:lpstr>
      <vt:lpstr>Analytical calculations using classic field equations</vt:lpstr>
      <vt:lpstr>Using FEA simulations methods</vt:lpstr>
      <vt:lpstr>Simple electro-magnetic circuit</vt:lpstr>
      <vt:lpstr>Simple flux density calculations  of a simple magnetic circuit  </vt:lpstr>
      <vt:lpstr>Analytical calculations methods</vt:lpstr>
      <vt:lpstr>FEA flux distribution of IPM machine </vt:lpstr>
      <vt:lpstr>Cogging torques </vt:lpstr>
      <vt:lpstr>Unusual copper loss calculations</vt:lpstr>
      <vt:lpstr>Rotor loss analysis</vt:lpstr>
      <vt:lpstr>Inductance calculations</vt:lpstr>
      <vt:lpstr>Thermal predictions of electric machines</vt:lpstr>
      <vt:lpstr>Motor &amp; drive system behavior modeling</vt:lpstr>
      <vt:lpstr>FEA Pre-Processor used for cross section layout</vt:lpstr>
      <vt:lpstr>IM Current distribution @ no-load </vt:lpstr>
      <vt:lpstr>PowerPoint Presentation</vt:lpstr>
      <vt:lpstr>IM Peak torque FEA flux distribution</vt:lpstr>
      <vt:lpstr>Flux distribution Toyota Prius  peak Torque</vt:lpstr>
      <vt:lpstr>Torque vs speed plot PMSM</vt:lpstr>
      <vt:lpstr>Back EMF with &amp; without rotor skew</vt:lpstr>
      <vt:lpstr>FEA pre-processor used for selecting balanced phase windings as function of slots &amp; poles </vt:lpstr>
      <vt:lpstr>Winding layouts using FEA pre-processor</vt:lpstr>
      <vt:lpstr>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Machine Design Course</dc:title>
  <dc:creator>james hendershot</dc:creator>
  <cp:lastModifiedBy>Charlie</cp:lastModifiedBy>
  <cp:revision>64</cp:revision>
  <dcterms:created xsi:type="dcterms:W3CDTF">2012-06-02T18:11:50Z</dcterms:created>
  <dcterms:modified xsi:type="dcterms:W3CDTF">2012-09-02T04:39:25Z</dcterms:modified>
</cp:coreProperties>
</file>