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0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78" r:id="rId4"/>
    <p:sldId id="277" r:id="rId5"/>
    <p:sldId id="275" r:id="rId6"/>
    <p:sldId id="262" r:id="rId7"/>
    <p:sldId id="274" r:id="rId8"/>
    <p:sldId id="279" r:id="rId9"/>
    <p:sldId id="268" r:id="rId10"/>
    <p:sldId id="260" r:id="rId11"/>
    <p:sldId id="261" r:id="rId12"/>
    <p:sldId id="280" r:id="rId13"/>
    <p:sldId id="270" r:id="rId14"/>
    <p:sldId id="272" r:id="rId15"/>
    <p:sldId id="269" r:id="rId16"/>
    <p:sldId id="257" r:id="rId17"/>
    <p:sldId id="276" r:id="rId18"/>
    <p:sldId id="263" r:id="rId19"/>
    <p:sldId id="271" r:id="rId20"/>
    <p:sldId id="273" r:id="rId21"/>
    <p:sldId id="282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5232" autoAdjust="0"/>
  </p:normalViewPr>
  <p:slideViewPr>
    <p:cSldViewPr snapToGrid="0" snapToObjects="1">
      <p:cViewPr varScale="1">
        <p:scale>
          <a:sx n="89" d="100"/>
          <a:sy n="89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1F8DD-7399-A245-91FB-3FCF3B3EC1FE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AB44B-190A-8C40-B950-400D80B2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127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A664B-64F9-DF40-AC2F-87AE8A1DCA4A}" type="datetimeFigureOut">
              <a:rPr lang="en-US" smtClean="0"/>
              <a:t>9/2/2012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E50B-F698-DC46-BD97-AAF9DC54C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58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9E50B-F698-DC46-BD97-AAF9DC54C59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3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0B04-C080-3643-9BF0-29B2EF1AD9C0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6451F-8063-6648-83B2-E48EBB01F165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20F8-32C7-4E41-9520-E9A02B05EE49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4E58-1037-4B40-8AA4-15506BD6CACE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E069C-9763-1740-8B56-05F1CACC5393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370F9-1D70-CB4A-A026-9560701CB999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0867-7E61-3848-921C-6650BFB32C61}" type="datetime1">
              <a:rPr lang="en-US" smtClean="0"/>
              <a:t>9/2/2012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E39E-A197-3445-A501-841B10B2E403}" type="datetime1">
              <a:rPr lang="en-US" smtClean="0"/>
              <a:t>9/2/2012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FE5AC-C244-934A-BCA3-FB404BF9A081}" type="datetime1">
              <a:rPr lang="en-US" smtClean="0"/>
              <a:t>9/2/2012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928E-3BFD-514B-BDEE-9C1149BC28F1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D287-5354-9D4A-AA74-DF762E4E06E2}" type="datetime1">
              <a:rPr lang="en-US" smtClean="0"/>
              <a:t>9/2/2012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42701-0A80-7E4C-B5C3-7370233521F9}" type="datetime1">
              <a:rPr lang="en-US" smtClean="0"/>
              <a:t>9/2/2012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 5 Copyright: JR Hendershot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370" y="1249484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370" y="3292077"/>
            <a:ext cx="7477032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  <a:cs typeface="Arial"/>
              </a:rPr>
              <a:t>Losses in </a:t>
            </a:r>
            <a:r>
              <a:rPr lang="en-US" dirty="0">
                <a:solidFill>
                  <a:srgbClr val="800000"/>
                </a:solidFill>
                <a:cs typeface="Arial"/>
              </a:rPr>
              <a:t>Electrical Machines </a:t>
            </a:r>
          </a:p>
          <a:p>
            <a:r>
              <a:rPr lang="en-US" dirty="0">
                <a:solidFill>
                  <a:srgbClr val="800000"/>
                </a:solidFill>
                <a:cs typeface="Arial"/>
              </a:rPr>
              <a:t>Lecture </a:t>
            </a:r>
            <a:r>
              <a:rPr lang="en-US">
                <a:solidFill>
                  <a:srgbClr val="800000"/>
                </a:solidFill>
                <a:cs typeface="Arial"/>
              </a:rPr>
              <a:t># </a:t>
            </a:r>
            <a:r>
              <a:rPr lang="en-US" dirty="0">
                <a:solidFill>
                  <a:srgbClr val="800000"/>
                </a:solidFill>
                <a:cs typeface="Arial"/>
              </a:rPr>
              <a:t>6</a:t>
            </a:r>
            <a:r>
              <a:rPr lang="en-US" smtClean="0">
                <a:solidFill>
                  <a:srgbClr val="800000"/>
                </a:solidFill>
                <a:cs typeface="Arial"/>
              </a:rPr>
              <a:t> </a:t>
            </a:r>
            <a:endParaRPr lang="en-US" dirty="0">
              <a:solidFill>
                <a:srgbClr val="800000"/>
              </a:solidFill>
              <a:cs typeface="Arial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8" y="1255437"/>
            <a:ext cx="4212726" cy="31595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763" y="274179"/>
            <a:ext cx="88842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Eddy currents in magnets &amp; soft magnet steels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04" y="1255437"/>
            <a:ext cx="4385850" cy="31595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525" y="4776429"/>
            <a:ext cx="405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Eddy current magnitudes in magnets reduced by segmenting the magnets into bonded slices for each pole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52828" y="47764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Eddy current magnitudes </a:t>
            </a:r>
            <a:r>
              <a:rPr lang="en-US" dirty="0" smtClean="0"/>
              <a:t>in motor yokes and teeth are </a:t>
            </a:r>
            <a:r>
              <a:rPr lang="en-US" dirty="0"/>
              <a:t>reduced </a:t>
            </a:r>
            <a:r>
              <a:rPr lang="en-US" dirty="0" smtClean="0"/>
              <a:t>by laminating with thin sheets or using sintered materials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9" y="230937"/>
            <a:ext cx="8005811" cy="600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Hysteresis in magnetic materials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61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3" y="827080"/>
            <a:ext cx="8825687" cy="4727054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86" y="4096616"/>
            <a:ext cx="2871681" cy="595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066" y="5537207"/>
            <a:ext cx="8500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Soft magnetic materials				 Hard magnetic materials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(</a:t>
            </a:r>
            <a:r>
              <a:rPr lang="en-US" sz="2400" dirty="0" smtClean="0">
                <a:solidFill>
                  <a:srgbClr val="800000"/>
                </a:solidFill>
              </a:rPr>
              <a:t>Electrical laminated steels</a:t>
            </a:r>
            <a:r>
              <a:rPr lang="en-US" sz="2400" dirty="0">
                <a:solidFill>
                  <a:srgbClr val="800000"/>
                </a:solidFill>
              </a:rPr>
              <a:t>)	</a:t>
            </a:r>
            <a:r>
              <a:rPr lang="en-US" sz="2400" dirty="0" smtClean="0">
                <a:solidFill>
                  <a:srgbClr val="800000"/>
                </a:solidFill>
              </a:rPr>
              <a:t>		(</a:t>
            </a:r>
            <a:r>
              <a:rPr lang="en-US" sz="2400" dirty="0">
                <a:solidFill>
                  <a:srgbClr val="800000"/>
                </a:solidFill>
              </a:rPr>
              <a:t>Permanent magnets)	</a:t>
            </a:r>
          </a:p>
        </p:txBody>
      </p:sp>
    </p:spTree>
    <p:extLst>
      <p:ext uri="{BB962C8B-B14F-4D97-AF65-F5344CB8AC3E}">
        <p14:creationId xmlns:p14="http://schemas.microsoft.com/office/powerpoint/2010/main" val="402410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9425" y="885367"/>
            <a:ext cx="3401292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 </a:t>
            </a:r>
            <a:r>
              <a:rPr lang="en-US" sz="2800" dirty="0">
                <a:solidFill>
                  <a:srgbClr val="800000"/>
                </a:solidFill>
              </a:rPr>
              <a:t>C</a:t>
            </a:r>
            <a:r>
              <a:rPr lang="en-US" sz="2800" dirty="0" smtClean="0">
                <a:solidFill>
                  <a:srgbClr val="800000"/>
                </a:solidFill>
              </a:rPr>
              <a:t>ore loss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calculation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models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04973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62</a:t>
            </a:fld>
            <a:endParaRPr lang="en-US" dirty="0"/>
          </a:p>
        </p:txBody>
      </p:sp>
      <p:pic>
        <p:nvPicPr>
          <p:cNvPr id="9" name="Picture 8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0" b="2308"/>
          <a:stretch/>
        </p:blipFill>
        <p:spPr>
          <a:xfrm>
            <a:off x="311727" y="2765282"/>
            <a:ext cx="8513899" cy="3493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818" y="6229005"/>
            <a:ext cx="4652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Overview &amp; Comparison of Iron Loss Models for Electric Machines</a:t>
            </a:r>
          </a:p>
          <a:p>
            <a:r>
              <a:rPr lang="en-US" sz="1000" dirty="0" smtClean="0"/>
              <a:t>EVRE,  Monaco, 2012 by A. </a:t>
            </a:r>
            <a:r>
              <a:rPr lang="en-US" sz="1000" dirty="0" err="1" smtClean="0"/>
              <a:t>Krings</a:t>
            </a:r>
            <a:r>
              <a:rPr lang="en-US" sz="1000" dirty="0" smtClean="0"/>
              <a:t> &amp; J. </a:t>
            </a:r>
            <a:r>
              <a:rPr lang="en-US" sz="1000" dirty="0" err="1" smtClean="0"/>
              <a:t>Soula</a:t>
            </a:r>
            <a:endParaRPr lang="en-US" sz="1000" dirty="0"/>
          </a:p>
        </p:txBody>
      </p:sp>
      <p:pic>
        <p:nvPicPr>
          <p:cNvPr id="11" name="Picture 10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4" b="138"/>
          <a:stretch/>
        </p:blipFill>
        <p:spPr>
          <a:xfrm>
            <a:off x="311726" y="237265"/>
            <a:ext cx="6757605" cy="252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6385"/>
            <a:ext cx="8229600" cy="87052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Factors effecting core losses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12614" y="1477814"/>
            <a:ext cx="58535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Electrical steel grade &amp; thickness, 0.35, 0.50, 0.65 (mm) </a:t>
            </a:r>
          </a:p>
          <a:p>
            <a:endParaRPr lang="en-US" dirty="0"/>
          </a:p>
          <a:p>
            <a:r>
              <a:rPr lang="en-US" dirty="0" smtClean="0"/>
              <a:t>Pre or post punching wet forming gas anneal</a:t>
            </a:r>
          </a:p>
          <a:p>
            <a:endParaRPr lang="en-US" dirty="0"/>
          </a:p>
          <a:p>
            <a:r>
              <a:rPr lang="en-US" dirty="0" smtClean="0"/>
              <a:t>Work hardening of sheared edges stamping process</a:t>
            </a:r>
          </a:p>
          <a:p>
            <a:endParaRPr lang="en-US" dirty="0"/>
          </a:p>
          <a:p>
            <a:r>
              <a:rPr lang="en-US" dirty="0" smtClean="0"/>
              <a:t>Surface coating, iron-oxide or </a:t>
            </a:r>
            <a:r>
              <a:rPr lang="en-US" i="1" dirty="0" smtClean="0"/>
              <a:t>core plate </a:t>
            </a:r>
          </a:p>
          <a:p>
            <a:endParaRPr lang="en-US" i="1" dirty="0"/>
          </a:p>
          <a:p>
            <a:r>
              <a:rPr lang="en-US" dirty="0" smtClean="0"/>
              <a:t>Welding process to fabricate cores</a:t>
            </a:r>
          </a:p>
          <a:p>
            <a:endParaRPr lang="en-US" dirty="0"/>
          </a:p>
          <a:p>
            <a:r>
              <a:rPr lang="en-US" dirty="0" smtClean="0"/>
              <a:t>Lamination interlocking process to fabricate cores</a:t>
            </a:r>
          </a:p>
          <a:p>
            <a:endParaRPr lang="en-US" dirty="0" smtClean="0"/>
          </a:p>
          <a:p>
            <a:r>
              <a:rPr lang="en-US" dirty="0" smtClean="0"/>
              <a:t>Grinding or machining core OD or ID</a:t>
            </a:r>
          </a:p>
          <a:p>
            <a:endParaRPr lang="en-US" dirty="0"/>
          </a:p>
          <a:p>
            <a:r>
              <a:rPr lang="en-US" dirty="0" smtClean="0"/>
              <a:t>Radial stresses from housing shrink 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57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05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800000"/>
                </a:solidFill>
              </a:rPr>
              <a:t>Core loss calculations W/Kg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823" t="15821" r="3483" b="7703"/>
          <a:stretch/>
        </p:blipFill>
        <p:spPr>
          <a:xfrm>
            <a:off x="457200" y="932688"/>
            <a:ext cx="8401022" cy="53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00" y="124315"/>
            <a:ext cx="8571340" cy="11430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800000"/>
                </a:solidFill>
              </a:rPr>
              <a:t>Core loss comparison two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smtClean="0">
                <a:solidFill>
                  <a:srgbClr val="800000"/>
                </a:solidFill>
              </a:rPr>
              <a:t>common steel gages</a:t>
            </a:r>
            <a:endParaRPr lang="en-US" sz="3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745" t="11687" r="2500" b="-130"/>
          <a:stretch/>
        </p:blipFill>
        <p:spPr>
          <a:xfrm>
            <a:off x="941456" y="815027"/>
            <a:ext cx="7305160" cy="559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66</a:t>
            </a:fld>
            <a:endParaRPr lang="en-US"/>
          </a:p>
        </p:txBody>
      </p:sp>
      <p:pic>
        <p:nvPicPr>
          <p:cNvPr id="6" name="Picture 5" descr="Screen shot 2010-01-15 at 7.59.07 PM.png"/>
          <p:cNvPicPr>
            <a:picLocks noChangeAspect="1"/>
          </p:cNvPicPr>
          <p:nvPr/>
        </p:nvPicPr>
        <p:blipFill rotWithShape="1">
          <a:blip r:embed="rId2"/>
          <a:srcRect t="3202" b="1696"/>
          <a:stretch/>
        </p:blipFill>
        <p:spPr>
          <a:xfrm>
            <a:off x="648566" y="631049"/>
            <a:ext cx="7836759" cy="5762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3442" y="40530"/>
            <a:ext cx="8444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Fully processed silicon steel grade losses vs. gages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7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Assembled core losses 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vs. lamination losses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092" y="1534088"/>
            <a:ext cx="822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Standard core loss data taken under ideal conditions</a:t>
            </a:r>
          </a:p>
          <a:p>
            <a:r>
              <a:rPr lang="en-US" sz="2400" dirty="0" smtClean="0"/>
              <a:t>		Standard Epstein frame data old method</a:t>
            </a:r>
          </a:p>
          <a:p>
            <a:endParaRPr lang="en-US" sz="2400" dirty="0"/>
          </a:p>
          <a:p>
            <a:r>
              <a:rPr lang="en-US" sz="2400" dirty="0" smtClean="0"/>
              <a:t>Motor magnetic circuits are round not rectangular</a:t>
            </a:r>
          </a:p>
          <a:p>
            <a:endParaRPr lang="en-US" sz="2400" dirty="0"/>
          </a:p>
          <a:p>
            <a:r>
              <a:rPr lang="en-US" sz="2400" dirty="0" smtClean="0"/>
              <a:t>Core manufacturing processes adds additional losses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Welded cores allow additional eddy currents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OD &amp; ID grinding provides eddy current paths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Die cleated cores allow eddy current paths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All strapped or riveted cores yield eddy currents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No </a:t>
            </a:r>
            <a:r>
              <a:rPr lang="en-US" sz="2400" i="1" dirty="0" smtClean="0"/>
              <a:t>core plate* </a:t>
            </a:r>
            <a:r>
              <a:rPr lang="en-US" sz="2400" dirty="0" smtClean="0"/>
              <a:t>yields higher eddy currents</a:t>
            </a:r>
          </a:p>
          <a:p>
            <a:endParaRPr lang="en-US" sz="2400" dirty="0"/>
          </a:p>
          <a:p>
            <a:r>
              <a:rPr lang="en-US" dirty="0" smtClean="0"/>
              <a:t>	* </a:t>
            </a:r>
            <a:r>
              <a:rPr lang="en-US" i="1" dirty="0" smtClean="0"/>
              <a:t>Core plate </a:t>
            </a:r>
            <a:r>
              <a:rPr lang="en-US" dirty="0" smtClean="0"/>
              <a:t>is an insulation coating one laminated steel stock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Guidelines for open circuit flux density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547" t="26052" r="5661" b="7779"/>
          <a:stretch/>
        </p:blipFill>
        <p:spPr>
          <a:xfrm>
            <a:off x="463506" y="1501088"/>
            <a:ext cx="8264858" cy="449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2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Induction motor loss distribution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 descr="LOSSE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2" b="-8783"/>
          <a:stretch/>
        </p:blipFill>
        <p:spPr>
          <a:xfrm>
            <a:off x="457200" y="1100273"/>
            <a:ext cx="8211002" cy="53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02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Standard Epstein frame for core loss testing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69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8" y="894678"/>
            <a:ext cx="7292356" cy="534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6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6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1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6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82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6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1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TITLE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</a:t>
            </a:r>
            <a:r>
              <a:rPr lang="en-US" dirty="0"/>
              <a:t>6</a:t>
            </a:r>
            <a:r>
              <a:rPr lang="en-US" dirty="0" smtClean="0"/>
              <a:t>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93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60"/>
            <a:ext cx="8229600" cy="711654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Definitions of losses in electric machines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721" y="1284297"/>
            <a:ext cx="7533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Stator </a:t>
            </a:r>
            <a:r>
              <a:rPr lang="en-US" dirty="0" err="1" smtClean="0"/>
              <a:t>Ohmic</a:t>
            </a:r>
            <a:r>
              <a:rPr lang="en-US" dirty="0" smtClean="0"/>
              <a:t> losses result of current flowing against phase resistance</a:t>
            </a:r>
          </a:p>
          <a:p>
            <a:endParaRPr lang="en-US" dirty="0"/>
          </a:p>
          <a:p>
            <a:r>
              <a:rPr lang="en-US" dirty="0" smtClean="0"/>
              <a:t>Rotor </a:t>
            </a:r>
            <a:r>
              <a:rPr lang="en-US" dirty="0" err="1"/>
              <a:t>O</a:t>
            </a:r>
            <a:r>
              <a:rPr lang="en-US" dirty="0" err="1" smtClean="0"/>
              <a:t>hmic</a:t>
            </a:r>
            <a:r>
              <a:rPr lang="en-US" dirty="0" smtClean="0"/>
              <a:t> losses result of current flowing against rotor bar resistance</a:t>
            </a:r>
          </a:p>
          <a:p>
            <a:endParaRPr lang="en-US" dirty="0"/>
          </a:p>
          <a:p>
            <a:r>
              <a:rPr lang="en-US" dirty="0" smtClean="0"/>
              <a:t>Stator core losses with two components: Hysteresis &amp; Eddy Current</a:t>
            </a:r>
          </a:p>
          <a:p>
            <a:endParaRPr lang="en-US" dirty="0"/>
          </a:p>
          <a:p>
            <a:r>
              <a:rPr lang="en-US" dirty="0" smtClean="0"/>
              <a:t>Rotor losses from eddy currents</a:t>
            </a:r>
            <a:r>
              <a:rPr lang="en-US" dirty="0"/>
              <a:t> </a:t>
            </a:r>
            <a:r>
              <a:rPr lang="en-US" dirty="0" smtClean="0"/>
              <a:t>in magnets, cores, retention sleeves</a:t>
            </a:r>
          </a:p>
          <a:p>
            <a:endParaRPr lang="en-US" dirty="0"/>
          </a:p>
          <a:p>
            <a:r>
              <a:rPr lang="en-US" dirty="0" smtClean="0"/>
              <a:t>Mechanical losses from air-gap </a:t>
            </a:r>
            <a:r>
              <a:rPr lang="en-US" dirty="0" err="1" smtClean="0"/>
              <a:t>windage</a:t>
            </a:r>
            <a:r>
              <a:rPr lang="en-US" dirty="0"/>
              <a:t> </a:t>
            </a:r>
            <a:r>
              <a:rPr lang="en-US" dirty="0" smtClean="0"/>
              <a:t>&amp; bearing friction</a:t>
            </a:r>
          </a:p>
          <a:p>
            <a:endParaRPr lang="en-US" dirty="0"/>
          </a:p>
          <a:p>
            <a:r>
              <a:rPr lang="en-US" dirty="0" smtClean="0"/>
              <a:t>Stray load losses are principally from load current reactance fluxes</a:t>
            </a:r>
          </a:p>
          <a:p>
            <a:endParaRPr lang="en-US" dirty="0"/>
          </a:p>
          <a:p>
            <a:r>
              <a:rPr lang="en-US" dirty="0" smtClean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143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8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Losses in other machine types 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24619" y="1078017"/>
            <a:ext cx="72300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Stator loss sources are identical to AC induction for many electric machine types</a:t>
            </a:r>
          </a:p>
          <a:p>
            <a:endParaRPr lang="en-US" sz="2400" dirty="0"/>
          </a:p>
          <a:p>
            <a:r>
              <a:rPr lang="en-US" sz="2400" dirty="0" smtClean="0"/>
              <a:t>	PM-AC Synchronous &amp; PM Brushless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Wound field Synchronous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Reluctance Synchronous</a:t>
            </a:r>
          </a:p>
          <a:p>
            <a:endParaRPr lang="en-US" sz="2400" dirty="0"/>
          </a:p>
          <a:p>
            <a:r>
              <a:rPr lang="en-US" sz="2400" dirty="0" smtClean="0"/>
              <a:t>Synchronous machine rotor losses are generally lower than AC Induction rotors</a:t>
            </a:r>
          </a:p>
          <a:p>
            <a:endParaRPr lang="en-US" sz="2400" dirty="0"/>
          </a:p>
          <a:p>
            <a:r>
              <a:rPr lang="en-US" sz="2400" dirty="0" smtClean="0"/>
              <a:t>	Very low for wound synchronous &amp; RSM types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PM rotor machines can produce eddy current 	losses in rotor yoke, rotor core 8 retention sleeve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811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664" y="28157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Induction machine losses </a:t>
            </a:r>
            <a:r>
              <a:rPr lang="en-US" sz="3600" dirty="0" err="1" smtClean="0">
                <a:solidFill>
                  <a:srgbClr val="800000"/>
                </a:solidFill>
              </a:rPr>
              <a:t>vs</a:t>
            </a:r>
            <a:r>
              <a:rPr lang="en-US" sz="3600" dirty="0" smtClean="0">
                <a:solidFill>
                  <a:srgbClr val="800000"/>
                </a:solidFill>
              </a:rPr>
              <a:t> power flow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9068" b="32"/>
          <a:stretch/>
        </p:blipFill>
        <p:spPr>
          <a:xfrm>
            <a:off x="402087" y="1081427"/>
            <a:ext cx="8318580" cy="4808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2414" y="5067826"/>
            <a:ext cx="9017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sz="1600" dirty="0" smtClean="0">
                <a:solidFill>
                  <a:srgbClr val="800000"/>
                </a:solidFill>
              </a:rPr>
              <a:t>= 35%</a:t>
            </a:r>
            <a:endParaRPr lang="en-US" sz="1600" dirty="0">
              <a:solidFill>
                <a:srgbClr val="8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3867" y="5024536"/>
            <a:ext cx="84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= </a:t>
            </a:r>
            <a:r>
              <a:rPr lang="en-US" dirty="0" smtClean="0">
                <a:solidFill>
                  <a:srgbClr val="800000"/>
                </a:solidFill>
              </a:rPr>
              <a:t>25</a:t>
            </a:r>
            <a:r>
              <a:rPr lang="en-US" dirty="0">
                <a:solidFill>
                  <a:srgbClr val="800000"/>
                </a:solidFill>
              </a:rPr>
              <a:t>%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1920" y="4909096"/>
            <a:ext cx="84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800000"/>
                </a:solidFill>
              </a:rPr>
              <a:t>= </a:t>
            </a:r>
            <a:r>
              <a:rPr lang="en-US" dirty="0" smtClean="0">
                <a:solidFill>
                  <a:srgbClr val="800000"/>
                </a:solidFill>
              </a:rPr>
              <a:t>25</a:t>
            </a:r>
            <a:r>
              <a:rPr lang="en-US" dirty="0">
                <a:solidFill>
                  <a:srgbClr val="800000"/>
                </a:solidFill>
              </a:rPr>
              <a:t>%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7604" y="4640774"/>
            <a:ext cx="78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=15</a:t>
            </a:r>
            <a:r>
              <a:rPr lang="en-US" dirty="0">
                <a:solidFill>
                  <a:srgbClr val="8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1115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7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Stator core losses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792" t="19650" r="7416" b="18428"/>
          <a:stretch/>
        </p:blipFill>
        <p:spPr>
          <a:xfrm>
            <a:off x="344266" y="1170432"/>
            <a:ext cx="8452262" cy="498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88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Electric machine loss reduction </a:t>
            </a:r>
            <a:r>
              <a:rPr lang="en-US" sz="3600" i="1" dirty="0" smtClean="0">
                <a:solidFill>
                  <a:srgbClr val="800000"/>
                </a:solidFill>
              </a:rPr>
              <a:t>- a</a:t>
            </a:r>
            <a:endParaRPr lang="en-US" sz="3600" i="1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90033"/>
            <a:ext cx="2133600" cy="365125"/>
          </a:xfrm>
        </p:spPr>
        <p:txBody>
          <a:bodyPr/>
          <a:lstStyle/>
          <a:p>
            <a:fld id="{D31B9E2A-62C9-E64C-B4B8-CE2194CCEB4D}" type="slidenum">
              <a:rPr lang="en-US" smtClean="0"/>
              <a:t>56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3720" y="851072"/>
            <a:ext cx="800934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All </a:t>
            </a:r>
            <a:r>
              <a:rPr lang="en-US" sz="2400" i="1" dirty="0">
                <a:solidFill>
                  <a:srgbClr val="FF0000"/>
                </a:solidFill>
              </a:rPr>
              <a:t>losses cause machine heating &amp;</a:t>
            </a:r>
            <a:r>
              <a:rPr lang="en-US" sz="2400" i="1" dirty="0" smtClean="0">
                <a:solidFill>
                  <a:srgbClr val="FF0000"/>
                </a:solidFill>
              </a:rPr>
              <a:t> effect efficiency</a:t>
            </a:r>
            <a:endParaRPr lang="en-US" sz="2400" i="1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400" dirty="0" smtClean="0"/>
              <a:t>Heat reduction strategies for increasing torque density </a:t>
            </a:r>
          </a:p>
          <a:p>
            <a:endParaRPr lang="en-US" sz="2000" dirty="0" smtClean="0"/>
          </a:p>
          <a:p>
            <a:r>
              <a:rPr lang="en-US" sz="2000" dirty="0" smtClean="0"/>
              <a:t>	</a:t>
            </a:r>
            <a:r>
              <a:rPr lang="en-US" sz="2400" dirty="0" smtClean="0"/>
              <a:t>Forced </a:t>
            </a:r>
            <a:r>
              <a:rPr lang="en-US" sz="2400" dirty="0"/>
              <a:t>air cooling </a:t>
            </a:r>
            <a:r>
              <a:rPr lang="en-US" sz="2400" dirty="0" smtClean="0"/>
              <a:t> </a:t>
            </a:r>
            <a:r>
              <a:rPr lang="en-US" sz="2400" dirty="0"/>
              <a:t>(internal or external)</a:t>
            </a:r>
          </a:p>
          <a:p>
            <a:r>
              <a:rPr lang="en-US" sz="2400" dirty="0" smtClean="0"/>
              <a:t>	Liquid cooling of frame and core</a:t>
            </a:r>
          </a:p>
          <a:p>
            <a:r>
              <a:rPr lang="en-US" sz="2400" dirty="0" smtClean="0"/>
              <a:t>	Direct liquid cooling of phase conductors</a:t>
            </a:r>
          </a:p>
          <a:p>
            <a:r>
              <a:rPr lang="en-US" sz="2400" dirty="0" smtClean="0"/>
              <a:t>	Oil splash or nozzle spray cooling of rotors</a:t>
            </a:r>
            <a:endParaRPr lang="en-US" sz="2400" dirty="0"/>
          </a:p>
          <a:p>
            <a:r>
              <a:rPr lang="en-US" sz="2400" dirty="0" smtClean="0"/>
              <a:t>	Thermal  conductive encapsulation of stator</a:t>
            </a:r>
          </a:p>
          <a:p>
            <a:endParaRPr lang="en-US" sz="2400" dirty="0"/>
          </a:p>
          <a:p>
            <a:r>
              <a:rPr lang="en-US" sz="2400" dirty="0" smtClean="0"/>
              <a:t>Improving torque and power densities in existing machines is often a very useful activity but improving efficiency in new or redesigned machines is a typically</a:t>
            </a:r>
          </a:p>
          <a:p>
            <a:r>
              <a:rPr lang="en-US" sz="2400" dirty="0" smtClean="0"/>
              <a:t>a more desirable activity </a:t>
            </a:r>
            <a:endParaRPr lang="en-US" sz="2400" dirty="0"/>
          </a:p>
          <a:p>
            <a:endParaRPr lang="en-US" sz="20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3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8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Electric machine loss reduction </a:t>
            </a:r>
            <a:r>
              <a:rPr lang="en-US" sz="3600" i="1" dirty="0">
                <a:solidFill>
                  <a:srgbClr val="800000"/>
                </a:solidFill>
              </a:rPr>
              <a:t>- </a:t>
            </a:r>
            <a:r>
              <a:rPr lang="en-US" sz="3600" i="1" dirty="0" smtClean="0">
                <a:solidFill>
                  <a:srgbClr val="800000"/>
                </a:solidFill>
              </a:rPr>
              <a:t>b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6768" y="1054030"/>
            <a:ext cx="7879461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minimize electric machine losses</a:t>
            </a:r>
          </a:p>
          <a:p>
            <a:endParaRPr lang="en-US" sz="2800" dirty="0" smtClean="0"/>
          </a:p>
          <a:p>
            <a:r>
              <a:rPr lang="en-US" sz="2400" dirty="0" smtClean="0"/>
              <a:t>Since torque/amp = flux times stator conductors use strong magnets to minimize number of turns</a:t>
            </a:r>
          </a:p>
          <a:p>
            <a:endParaRPr lang="en-US" sz="2400" dirty="0"/>
          </a:p>
          <a:p>
            <a:r>
              <a:rPr lang="en-US" sz="2400" dirty="0" smtClean="0"/>
              <a:t>Use copper rotor bars rather than aluminum</a:t>
            </a:r>
          </a:p>
          <a:p>
            <a:r>
              <a:rPr lang="en-US" sz="2400" dirty="0" smtClean="0"/>
              <a:t>Use more copper in phase coils for higher slot fills</a:t>
            </a:r>
          </a:p>
          <a:p>
            <a:r>
              <a:rPr lang="en-US" sz="2400" dirty="0" smtClean="0"/>
              <a:t>Wind phase coils with shorter end turns</a:t>
            </a:r>
          </a:p>
          <a:p>
            <a:r>
              <a:rPr lang="en-US" sz="2400" dirty="0" smtClean="0"/>
              <a:t>Stamp stator cores from lower core loss steels</a:t>
            </a:r>
          </a:p>
          <a:p>
            <a:r>
              <a:rPr lang="en-US" sz="2400" dirty="0" smtClean="0"/>
              <a:t>Use insulating core plating on laminations</a:t>
            </a:r>
          </a:p>
          <a:p>
            <a:r>
              <a:rPr lang="en-US" sz="2400" dirty="0" smtClean="0"/>
              <a:t>Minimizing core fabrication losses</a:t>
            </a:r>
          </a:p>
          <a:p>
            <a:r>
              <a:rPr lang="en-US" sz="2400" dirty="0" smtClean="0"/>
              <a:t>Design for smaller magnetic air gaps</a:t>
            </a:r>
          </a:p>
          <a:p>
            <a:r>
              <a:rPr lang="en-US" sz="2400" dirty="0" smtClean="0"/>
              <a:t>Design for reduced flux and current densities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689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26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SPM &amp; IPM brushless</a:t>
            </a:r>
            <a:br>
              <a:rPr lang="en-US" sz="3600" dirty="0" smtClean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 machine rotor losses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454" y="122081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Eddy currents in core or back iron (laminated or solid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Eddy currents in permanent </a:t>
            </a:r>
            <a:r>
              <a:rPr lang="en-US" sz="2400" dirty="0" smtClean="0"/>
              <a:t>magnets </a:t>
            </a:r>
            <a:r>
              <a:rPr lang="en-US" sz="2400" dirty="0" smtClean="0"/>
              <a:t>(solid or segmented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Eddy </a:t>
            </a:r>
            <a:r>
              <a:rPr lang="en-US" sz="2400" dirty="0" smtClean="0"/>
              <a:t>currents in magnet </a:t>
            </a:r>
            <a:r>
              <a:rPr lang="en-US" sz="2400" dirty="0"/>
              <a:t>retention sleeve or </a:t>
            </a:r>
            <a:r>
              <a:rPr lang="en-US" sz="2400" dirty="0" smtClean="0"/>
              <a:t>wrappings.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Laminated or solid rotor core </a:t>
            </a:r>
            <a:r>
              <a:rPr lang="en-US" sz="2400" dirty="0" smtClean="0"/>
              <a:t>losses.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Air gap </a:t>
            </a:r>
            <a:r>
              <a:rPr lang="en-US" sz="2400" dirty="0" err="1" smtClean="0"/>
              <a:t>windage</a:t>
            </a:r>
            <a:r>
              <a:rPr lang="en-US" sz="2400" dirty="0" smtClean="0"/>
              <a:t> friction (air or fluid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Bearing friction losses (sleeve, ball or roller</a:t>
            </a:r>
            <a:r>
              <a:rPr lang="en-US" sz="2400" dirty="0" smtClean="0"/>
              <a:t>).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6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2760</TotalTime>
  <Words>668</Words>
  <Application>Microsoft Office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LECTURE</vt:lpstr>
      <vt:lpstr>Electric Machine Design Course </vt:lpstr>
      <vt:lpstr>Induction motor loss distribution</vt:lpstr>
      <vt:lpstr>Definitions of losses in electric machines</vt:lpstr>
      <vt:lpstr>Losses in other machine types </vt:lpstr>
      <vt:lpstr>Induction machine losses vs power flow</vt:lpstr>
      <vt:lpstr>Stator core losses</vt:lpstr>
      <vt:lpstr>Electric machine loss reduction - a</vt:lpstr>
      <vt:lpstr>Electric machine loss reduction - b</vt:lpstr>
      <vt:lpstr>SPM &amp; IPM brushless  machine rotor losses</vt:lpstr>
      <vt:lpstr>PowerPoint Presentation</vt:lpstr>
      <vt:lpstr>PowerPoint Presentation</vt:lpstr>
      <vt:lpstr>Hysteresis in magnetic materials</vt:lpstr>
      <vt:lpstr> Core loss calculation  models</vt:lpstr>
      <vt:lpstr>Factors effecting core losses</vt:lpstr>
      <vt:lpstr>Core loss calculations W/Kg</vt:lpstr>
      <vt:lpstr>Core loss comparison two common steel gages</vt:lpstr>
      <vt:lpstr>PowerPoint Presentation</vt:lpstr>
      <vt:lpstr>Assembled core losses  vs. lamination losses</vt:lpstr>
      <vt:lpstr>Guidelines for open circuit flux density</vt:lpstr>
      <vt:lpstr>Standard Epstein frame for core loss testing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46</cp:revision>
  <dcterms:created xsi:type="dcterms:W3CDTF">2012-06-02T18:11:50Z</dcterms:created>
  <dcterms:modified xsi:type="dcterms:W3CDTF">2012-09-02T04:41:14Z</dcterms:modified>
</cp:coreProperties>
</file>