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8" r:id="rId3"/>
    <p:sldId id="279" r:id="rId4"/>
    <p:sldId id="268" r:id="rId5"/>
    <p:sldId id="272" r:id="rId6"/>
    <p:sldId id="275" r:id="rId7"/>
    <p:sldId id="281" r:id="rId8"/>
    <p:sldId id="282" r:id="rId9"/>
    <p:sldId id="264" r:id="rId10"/>
    <p:sldId id="283" r:id="rId11"/>
    <p:sldId id="280" r:id="rId12"/>
    <p:sldId id="289" r:id="rId13"/>
    <p:sldId id="287" r:id="rId14"/>
    <p:sldId id="291" r:id="rId15"/>
    <p:sldId id="292" r:id="rId16"/>
    <p:sldId id="293" r:id="rId17"/>
    <p:sldId id="294" r:id="rId18"/>
    <p:sldId id="295" r:id="rId19"/>
    <p:sldId id="296" r:id="rId20"/>
    <p:sldId id="29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9037F-9347-814E-9FA5-BCEE44B7FDAA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4589C-210D-4B41-8A66-E348F55D7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017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2E528-3701-A14F-95F2-533F6EBE1E4A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5CFF3-074E-994F-AD54-CE3B3718D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923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5CFF3-074E-994F-AD54-CE3B3718DE9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7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5CFF3-074E-994F-AD54-CE3B3718DE9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0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5CFF3-074E-994F-AD54-CE3B3718DE9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75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5CFF3-074E-994F-AD54-CE3B3718DE9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1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76E4-1B94-0249-B2E8-3B810503E7AA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4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F45D-FF1A-0445-B0DF-010ABC39891A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4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5185-90E0-0040-9CBF-762D81869063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4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DF9A-D4D7-DE48-B43E-D9148439BABB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4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0933-2FF2-9C4F-B1F5-68D63CA00103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4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BC60-90C2-5A40-88C2-9BB931A7A856}" type="datetime1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4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20ED-3E7B-A443-AED1-F807198EBBB7}" type="datetime1">
              <a:rPr lang="en-US" smtClean="0"/>
              <a:t>9/2/2012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4 Copyright: JR Hendershot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8A96-7696-A44E-9363-182372499A90}" type="datetime1">
              <a:rPr lang="en-US" smtClean="0"/>
              <a:t>9/2/2012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4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5450-4E8E-A446-BAF7-34BC0299C289}" type="datetime1">
              <a:rPr lang="en-US" smtClean="0"/>
              <a:t>9/2/2012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4 Copyright: JR Hendershot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8BC0-4715-5944-981A-B64411D20CDD}" type="datetime1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4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2C30-F6CD-5241-878C-ADF4AD6E4F93}" type="datetime1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4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F67E2-1AA2-3F43-8C24-A03D402872E8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Mod 4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11" Type="http://schemas.openxmlformats.org/officeDocument/2006/relationships/image" Target="../media/image11.tiff"/><Relationship Id="rId5" Type="http://schemas.openxmlformats.org/officeDocument/2006/relationships/image" Target="../media/image5.tiff"/><Relationship Id="rId10" Type="http://schemas.openxmlformats.org/officeDocument/2006/relationships/image" Target="../media/image10.tiff"/><Relationship Id="rId4" Type="http://schemas.openxmlformats.org/officeDocument/2006/relationships/image" Target="../media/image4.tiff"/><Relationship Id="rId9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370" y="1249484"/>
            <a:ext cx="7886733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  <a:cs typeface="Arial"/>
              </a:rPr>
              <a:t>Electric Machine Design Course</a:t>
            </a:r>
            <a:br>
              <a:rPr lang="en-US" sz="3600" b="1" dirty="0">
                <a:solidFill>
                  <a:srgbClr val="800000"/>
                </a:solidFill>
                <a:cs typeface="Arial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370" y="3292077"/>
            <a:ext cx="7477032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Electric Machine Sizing</a:t>
            </a:r>
          </a:p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Lecture </a:t>
            </a:r>
            <a:r>
              <a:rPr lang="en-US">
                <a:solidFill>
                  <a:srgbClr val="800000"/>
                </a:solidFill>
                <a:cs typeface="Arial"/>
              </a:rPr>
              <a:t># </a:t>
            </a:r>
            <a:r>
              <a:rPr lang="en-US" dirty="0">
                <a:solidFill>
                  <a:srgbClr val="800000"/>
                </a:solidFill>
                <a:cs typeface="Arial"/>
              </a:rPr>
              <a:t>5</a:t>
            </a:r>
            <a:r>
              <a:rPr lang="en-US" smtClean="0">
                <a:solidFill>
                  <a:srgbClr val="800000"/>
                </a:solidFill>
                <a:cs typeface="Arial"/>
              </a:rPr>
              <a:t> </a:t>
            </a:r>
            <a:endParaRPr lang="en-US" dirty="0">
              <a:solidFill>
                <a:srgbClr val="80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812"/>
            <a:ext cx="8229600" cy="90254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Magnetic air gap loading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59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9885" y="917709"/>
            <a:ext cx="85110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Magnetic air</a:t>
            </a:r>
            <a:r>
              <a:rPr lang="en-US" sz="2400" dirty="0">
                <a:latin typeface="Calibri" pitchFamily="34" charset="0"/>
              </a:rPr>
              <a:t>-gap loading </a:t>
            </a:r>
            <a:r>
              <a:rPr lang="en-US" sz="2400" dirty="0" smtClean="0">
                <a:latin typeface="Calibri" pitchFamily="34" charset="0"/>
              </a:rPr>
              <a:t>analysis is </a:t>
            </a:r>
            <a:r>
              <a:rPr lang="en-US" sz="2400" dirty="0">
                <a:latin typeface="Calibri" pitchFamily="34" charset="0"/>
              </a:rPr>
              <a:t>sometimes </a:t>
            </a:r>
            <a:r>
              <a:rPr lang="en-US" sz="2400" dirty="0" smtClean="0">
                <a:latin typeface="Calibri" pitchFamily="34" charset="0"/>
              </a:rPr>
              <a:t>used </a:t>
            </a:r>
            <a:r>
              <a:rPr lang="en-US" sz="2400" dirty="0">
                <a:latin typeface="Calibri" pitchFamily="34" charset="0"/>
              </a:rPr>
              <a:t>is machine sizing </a:t>
            </a:r>
            <a:r>
              <a:rPr lang="en-US" sz="2400" dirty="0" smtClean="0">
                <a:latin typeface="Calibri" pitchFamily="34" charset="0"/>
              </a:rPr>
              <a:t>studies that </a:t>
            </a:r>
            <a:r>
              <a:rPr lang="en-US" sz="2400" dirty="0">
                <a:latin typeface="Calibri" pitchFamily="34" charset="0"/>
              </a:rPr>
              <a:t>is based upon the </a:t>
            </a:r>
            <a:r>
              <a:rPr lang="en-US" sz="2400" dirty="0" smtClean="0">
                <a:latin typeface="Calibri" pitchFamily="34" charset="0"/>
              </a:rPr>
              <a:t>average </a:t>
            </a:r>
            <a:r>
              <a:rPr lang="en-US" sz="2400" dirty="0">
                <a:latin typeface="Calibri" pitchFamily="34" charset="0"/>
              </a:rPr>
              <a:t>flux density in the air gap</a:t>
            </a:r>
            <a:r>
              <a:rPr lang="en-US" sz="2400" dirty="0" smtClean="0">
                <a:latin typeface="Calibri" pitchFamily="34" charset="0"/>
              </a:rPr>
              <a:t>. 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For example is is typical to try for air gap flux densities in the range of 0.75 to 1.0 Tesla. This is a desired starting place for the design of induction machine as well as RSM and PM rotors.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To facilitate effective utilization of magnetic air gap loading for machine sizing, </a:t>
            </a:r>
            <a:r>
              <a:rPr lang="en-US" sz="2400" dirty="0">
                <a:latin typeface="Calibri" pitchFamily="34" charset="0"/>
              </a:rPr>
              <a:t>acceptable values must be </a:t>
            </a:r>
            <a:r>
              <a:rPr lang="en-US" sz="2400" dirty="0" smtClean="0">
                <a:latin typeface="Calibri" pitchFamily="34" charset="0"/>
              </a:rPr>
              <a:t>available from measure-</a:t>
            </a:r>
            <a:r>
              <a:rPr lang="en-US" sz="2400" dirty="0" err="1" smtClean="0">
                <a:latin typeface="Calibri" pitchFamily="34" charset="0"/>
              </a:rPr>
              <a:t>ments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of existing </a:t>
            </a:r>
            <a:r>
              <a:rPr lang="en-US" sz="2400" dirty="0" smtClean="0">
                <a:latin typeface="Calibri" pitchFamily="34" charset="0"/>
              </a:rPr>
              <a:t>machines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that utilize similar methods of cooling with natural convection, forced air cooling or liquid cooling.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32" y="5440793"/>
            <a:ext cx="3786304" cy="9732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8818" y="6015182"/>
            <a:ext cx="221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Prof. TJE Miller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7697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264"/>
            <a:ext cx="8229600" cy="76143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Sizing of high speed machines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50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7009" y="1010161"/>
            <a:ext cx="8196358" cy="4939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Air gap stress guidelines and limitations on cooling must not be ignored</a:t>
            </a:r>
          </a:p>
          <a:p>
            <a:endParaRPr lang="en-US" sz="2000" dirty="0"/>
          </a:p>
          <a:p>
            <a:r>
              <a:rPr lang="en-US" sz="2000" dirty="0" smtClean="0"/>
              <a:t>For high speed rotors, the rotor retention for stable rotor dynamics is most important consideration</a:t>
            </a:r>
          </a:p>
          <a:p>
            <a:endParaRPr lang="en-US" sz="2000" dirty="0"/>
          </a:p>
          <a:p>
            <a:r>
              <a:rPr lang="en-US" sz="2000" dirty="0" smtClean="0"/>
              <a:t>Any movement of rotating components can cause unbalance leading to potential rotor failure or catastrophic contact with stator I.D.</a:t>
            </a:r>
          </a:p>
          <a:p>
            <a:endParaRPr lang="en-US" sz="2000" dirty="0"/>
          </a:p>
          <a:p>
            <a:r>
              <a:rPr lang="en-US" sz="2000" dirty="0" smtClean="0"/>
              <a:t>Start first with max allowable rotor “tip speed” (m/sec) and solve for air gap diameter (</a:t>
            </a:r>
            <a:r>
              <a:rPr lang="en-US" sz="2000" i="1" dirty="0" err="1" smtClean="0">
                <a:solidFill>
                  <a:srgbClr val="800000"/>
                </a:solidFill>
              </a:rPr>
              <a:t>D</a:t>
            </a:r>
            <a:r>
              <a:rPr lang="en-US" sz="2000" i="1" baseline="-25000" dirty="0" err="1" smtClean="0">
                <a:solidFill>
                  <a:srgbClr val="800000"/>
                </a:solidFill>
              </a:rPr>
              <a:t>r</a:t>
            </a:r>
            <a:r>
              <a:rPr lang="en-US" sz="2000" i="1" dirty="0" smtClean="0">
                <a:solidFill>
                  <a:srgbClr val="800000"/>
                </a:solidFill>
              </a:rPr>
              <a:t>)</a:t>
            </a:r>
            <a:r>
              <a:rPr lang="en-US" sz="2000" i="1" baseline="-25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and length </a:t>
            </a:r>
            <a:r>
              <a:rPr lang="en-US" sz="2000" dirty="0" smtClean="0">
                <a:solidFill>
                  <a:srgbClr val="800000"/>
                </a:solidFill>
              </a:rPr>
              <a:t>(</a:t>
            </a:r>
            <a:r>
              <a:rPr lang="en-US" sz="2000" i="1" dirty="0" err="1" smtClean="0">
                <a:solidFill>
                  <a:srgbClr val="800000"/>
                </a:solidFill>
              </a:rPr>
              <a:t>L</a:t>
            </a:r>
            <a:r>
              <a:rPr lang="en-US" sz="2000" i="1" baseline="-25000" dirty="0" err="1" smtClean="0">
                <a:solidFill>
                  <a:srgbClr val="800000"/>
                </a:solidFill>
              </a:rPr>
              <a:t>r</a:t>
            </a:r>
            <a:r>
              <a:rPr lang="en-US" sz="2000" i="1" dirty="0" smtClean="0">
                <a:solidFill>
                  <a:srgbClr val="800000"/>
                </a:solidFill>
              </a:rPr>
              <a:t>) </a:t>
            </a:r>
            <a:r>
              <a:rPr lang="en-US" sz="2000" dirty="0" smtClean="0"/>
              <a:t>to achieve desired air gap stress </a:t>
            </a:r>
          </a:p>
          <a:p>
            <a:endParaRPr lang="en-US" sz="2000" dirty="0"/>
          </a:p>
          <a:p>
            <a:r>
              <a:rPr lang="en-US" sz="2000" dirty="0" smtClean="0"/>
              <a:t>	Tip Speed  (m/sec) = </a:t>
            </a:r>
            <a:r>
              <a:rPr lang="en-US" sz="2400" dirty="0" smtClean="0"/>
              <a:t>(</a:t>
            </a:r>
            <a:r>
              <a:rPr lang="en-US" sz="2400" i="1" dirty="0" smtClean="0">
                <a:solidFill>
                  <a:srgbClr val="800000"/>
                </a:solidFill>
              </a:rPr>
              <a:t>π/60) </a:t>
            </a:r>
            <a:r>
              <a:rPr lang="en-US" sz="2400" i="1" dirty="0" err="1" smtClean="0">
                <a:solidFill>
                  <a:srgbClr val="800000"/>
                </a:solidFill>
              </a:rPr>
              <a:t>D</a:t>
            </a:r>
            <a:r>
              <a:rPr lang="en-US" sz="2400" i="1" baseline="-25000" dirty="0" err="1" smtClean="0">
                <a:solidFill>
                  <a:srgbClr val="800000"/>
                </a:solidFill>
              </a:rPr>
              <a:t>r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 </a:t>
            </a:r>
            <a:r>
              <a:rPr lang="en-US" sz="2400" i="1" dirty="0" smtClean="0">
                <a:solidFill>
                  <a:srgbClr val="800000"/>
                </a:solidFill>
              </a:rPr>
              <a:t>(rpm)</a:t>
            </a:r>
          </a:p>
          <a:p>
            <a:endParaRPr lang="en-US" sz="2400" i="1" dirty="0">
              <a:solidFill>
                <a:srgbClr val="800000"/>
              </a:solidFill>
            </a:endParaRPr>
          </a:p>
          <a:p>
            <a:r>
              <a:rPr lang="en-US" sz="2000" i="1" dirty="0" smtClean="0"/>
              <a:t>Tip speeds 75 m/sec for high strength non-magnetic alloy sleeves &amp; 100 m/sec and higher for pre-stressed carbon fiber sleeves</a:t>
            </a:r>
            <a:r>
              <a:rPr lang="en-US" sz="2000" dirty="0"/>
              <a:t> 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913328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Additional suggestions for IM &amp; RSM sizing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51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16000" y="1320800"/>
            <a:ext cx="7175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the specification places no limits on stator O.D. the TRV method for machine sizing can be used.</a:t>
            </a:r>
          </a:p>
          <a:p>
            <a:endParaRPr lang="en-US" sz="2000" dirty="0"/>
          </a:p>
          <a:p>
            <a:r>
              <a:rPr lang="en-US" sz="2000" dirty="0" smtClean="0"/>
              <a:t>The generally accepted practice for rotor</a:t>
            </a:r>
            <a:r>
              <a:rPr lang="en-US" sz="2000" i="1" dirty="0" smtClean="0"/>
              <a:t> D/L </a:t>
            </a:r>
            <a:r>
              <a:rPr lang="en-US" sz="2000" dirty="0" smtClean="0"/>
              <a:t>proportions  has the rotor diameter at 0.5 to 2 times the rotor core length.</a:t>
            </a:r>
          </a:p>
          <a:p>
            <a:endParaRPr lang="en-US" sz="2000" dirty="0"/>
          </a:p>
          <a:p>
            <a:r>
              <a:rPr lang="en-US" sz="2000" dirty="0" smtClean="0"/>
              <a:t>The continuous duty current density can be reduced by either increasing the core lengths or increasing the stator OD thereby providing for deeper stator slots for more winding space.</a:t>
            </a:r>
          </a:p>
          <a:p>
            <a:endParaRPr lang="en-US" sz="2000" dirty="0"/>
          </a:p>
          <a:p>
            <a:r>
              <a:rPr lang="en-US" sz="2000" dirty="0" smtClean="0"/>
              <a:t>If low inertial is a requirement then the D/L ratio determination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ust be optimized based upon the inertia related related to the diameter squared and the length is directly proportional.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66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66700"/>
            <a:ext cx="8229600" cy="6223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800000"/>
                </a:solidFill>
              </a:rPr>
              <a:t>Motor sizing the easy way or use as sanity check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52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8500" y="1104900"/>
            <a:ext cx="77724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 known fact that AC induction machines have rotor Ohmic losses which results in lower continuous ratings than SR, RSM or PMSMs</a:t>
            </a:r>
          </a:p>
          <a:p>
            <a:r>
              <a:rPr lang="en-US" dirty="0" smtClean="0"/>
              <a:t>(If this comment is arguable, assume all machines about the same)</a:t>
            </a:r>
          </a:p>
          <a:p>
            <a:endParaRPr lang="en-US" dirty="0"/>
          </a:p>
          <a:p>
            <a:r>
              <a:rPr lang="en-US" dirty="0" smtClean="0"/>
              <a:t>Several firms including ATE in Germany sell a complete line of rotor and stator elements fully tested and rated in two classes, S1 &amp; S3</a:t>
            </a:r>
          </a:p>
          <a:p>
            <a:endParaRPr lang="en-US" dirty="0"/>
          </a:p>
          <a:p>
            <a:r>
              <a:rPr lang="en-US" dirty="0" smtClean="0"/>
              <a:t>Cooling information such as liquid are provided as well</a:t>
            </a:r>
          </a:p>
          <a:p>
            <a:endParaRPr lang="en-US" dirty="0"/>
          </a:p>
          <a:p>
            <a:r>
              <a:rPr lang="en-US" dirty="0" smtClean="0"/>
              <a:t>ATE lists the dimensional details of these rotor and stators along with their speeds and output power ratings in both rating classes.</a:t>
            </a:r>
          </a:p>
          <a:p>
            <a:endParaRPr lang="en-US" dirty="0"/>
          </a:p>
          <a:p>
            <a:r>
              <a:rPr lang="en-US" dirty="0" smtClean="0"/>
              <a:t>Use of these published machine rating lists provides the electrical machine designer an excellent starting place for either a new design or as a sanity check to compare with his new design. </a:t>
            </a:r>
          </a:p>
          <a:p>
            <a:endParaRPr lang="en-US" dirty="0" smtClean="0"/>
          </a:p>
          <a:p>
            <a:r>
              <a:rPr lang="en-US" dirty="0" smtClean="0"/>
              <a:t>Other motor vendors who publish similar performance data &amp; dimensions for their motor elements are:  </a:t>
            </a:r>
            <a:r>
              <a:rPr lang="en-US" dirty="0" err="1" smtClean="0"/>
              <a:t>Rueland</a:t>
            </a:r>
            <a:r>
              <a:rPr lang="en-US" dirty="0" smtClean="0"/>
              <a:t> (USA) and E und A (Switzerland)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7775" y="152400"/>
            <a:ext cx="3743325" cy="1498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ATE motor element (4) Pole </a:t>
            </a:r>
            <a:r>
              <a:rPr lang="en-US" sz="2800" dirty="0" smtClean="0">
                <a:solidFill>
                  <a:srgbClr val="800000"/>
                </a:solidFill>
              </a:rPr>
              <a:t>vs. KW </a:t>
            </a:r>
            <a:r>
              <a:rPr lang="en-US" sz="2800" dirty="0" smtClean="0">
                <a:solidFill>
                  <a:srgbClr val="800000"/>
                </a:solidFill>
              </a:rPr>
              <a:t>data 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53</a:t>
            </a:fld>
            <a:endParaRPr lang="en-US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-12701"/>
            <a:ext cx="4660900" cy="6435691"/>
          </a:xfrm>
          <a:prstGeom prst="rect">
            <a:avLst/>
          </a:prstGeom>
        </p:spPr>
      </p:pic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699" y="1710048"/>
            <a:ext cx="4599301" cy="35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54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61221" y="158234"/>
            <a:ext cx="34430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ATE motor </a:t>
            </a:r>
            <a:r>
              <a:rPr lang="en-US" sz="2800" dirty="0" smtClean="0">
                <a:solidFill>
                  <a:srgbClr val="800000"/>
                </a:solidFill>
              </a:rPr>
              <a:t>element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 (6) Pole </a:t>
            </a:r>
            <a:r>
              <a:rPr lang="en-US" sz="2800" dirty="0" smtClean="0">
                <a:solidFill>
                  <a:srgbClr val="800000"/>
                </a:solidFill>
              </a:rPr>
              <a:t>vs.KW </a:t>
            </a:r>
            <a:r>
              <a:rPr lang="en-US" sz="2800" dirty="0">
                <a:solidFill>
                  <a:srgbClr val="800000"/>
                </a:solidFill>
              </a:rPr>
              <a:t>data </a:t>
            </a:r>
            <a:endParaRPr lang="en-US" sz="2800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4673600" cy="6337300"/>
          </a:xfrm>
          <a:prstGeom prst="rect">
            <a:avLst/>
          </a:prstGeom>
        </p:spPr>
      </p:pic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1125041"/>
            <a:ext cx="4546600" cy="406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5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55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550" y="237609"/>
            <a:ext cx="3365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ATE motor </a:t>
            </a:r>
            <a:r>
              <a:rPr lang="en-US" sz="2400" dirty="0" smtClean="0">
                <a:solidFill>
                  <a:srgbClr val="800000"/>
                </a:solidFill>
              </a:rPr>
              <a:t>element        </a:t>
            </a:r>
          </a:p>
          <a:p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(8) </a:t>
            </a:r>
            <a:r>
              <a:rPr lang="en-US" sz="2400" dirty="0">
                <a:solidFill>
                  <a:srgbClr val="800000"/>
                </a:solidFill>
              </a:rPr>
              <a:t>Pole </a:t>
            </a:r>
            <a:r>
              <a:rPr lang="en-US" sz="2400" dirty="0" smtClean="0">
                <a:solidFill>
                  <a:srgbClr val="800000"/>
                </a:solidFill>
              </a:rPr>
              <a:t>vs. KW </a:t>
            </a:r>
            <a:r>
              <a:rPr lang="en-US" sz="2400" dirty="0">
                <a:solidFill>
                  <a:srgbClr val="800000"/>
                </a:solidFill>
              </a:rPr>
              <a:t>data </a:t>
            </a:r>
            <a:endParaRPr lang="en-US" sz="2400" dirty="0"/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91" y="1295400"/>
            <a:ext cx="4088709" cy="4597400"/>
          </a:xfrm>
          <a:prstGeom prst="rect">
            <a:avLst/>
          </a:prstGeom>
        </p:spPr>
      </p:pic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691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5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5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5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  <a:latin typeface="Calibri" charset="0"/>
              </a:rPr>
              <a:t>Sizing </a:t>
            </a:r>
            <a:r>
              <a:rPr lang="en-US" sz="3600" dirty="0">
                <a:solidFill>
                  <a:srgbClr val="800000"/>
                </a:solidFill>
                <a:latin typeface="Calibri" charset="0"/>
              </a:rPr>
              <a:t>of </a:t>
            </a:r>
            <a:r>
              <a:rPr lang="en-US" sz="3600" dirty="0" smtClean="0">
                <a:solidFill>
                  <a:srgbClr val="800000"/>
                </a:solidFill>
                <a:latin typeface="Calibri" charset="0"/>
              </a:rPr>
              <a:t>electrical machines using </a:t>
            </a:r>
            <a:br>
              <a:rPr lang="en-US" sz="3600" dirty="0" smtClean="0">
                <a:solidFill>
                  <a:srgbClr val="800000"/>
                </a:solidFill>
                <a:latin typeface="Calibri" charset="0"/>
              </a:rPr>
            </a:br>
            <a:r>
              <a:rPr lang="en-US" sz="3600" dirty="0" smtClean="0">
                <a:solidFill>
                  <a:srgbClr val="800000"/>
                </a:solidFill>
                <a:latin typeface="Calibri" charset="0"/>
              </a:rPr>
              <a:t>torque</a:t>
            </a:r>
            <a:r>
              <a:rPr lang="en-US" sz="3600" dirty="0">
                <a:solidFill>
                  <a:srgbClr val="800000"/>
                </a:solidFill>
                <a:latin typeface="Calibri" charset="0"/>
              </a:rPr>
              <a:t>/</a:t>
            </a:r>
            <a:r>
              <a:rPr lang="en-US" sz="3600" dirty="0" smtClean="0">
                <a:solidFill>
                  <a:srgbClr val="800000"/>
                </a:solidFill>
                <a:latin typeface="Calibri" charset="0"/>
              </a:rPr>
              <a:t>rotor volume &amp; gap stress</a:t>
            </a:r>
            <a:br>
              <a:rPr lang="en-US" sz="3600" dirty="0" smtClean="0">
                <a:solidFill>
                  <a:srgbClr val="800000"/>
                </a:solidFill>
                <a:latin typeface="Calibri" charset="0"/>
              </a:rPr>
            </a:br>
            <a:r>
              <a:rPr lang="en-US" sz="3600" dirty="0">
                <a:solidFill>
                  <a:srgbClr val="800000"/>
                </a:solidFill>
                <a:latin typeface="Calibri" charset="0"/>
              </a:rPr>
              <a:t/>
            </a:r>
            <a:br>
              <a:rPr lang="en-US" sz="3600" dirty="0">
                <a:solidFill>
                  <a:srgbClr val="800000"/>
                </a:solidFill>
                <a:latin typeface="Calibri" charset="0"/>
              </a:rPr>
            </a:br>
            <a:r>
              <a:rPr lang="en-US" sz="3200" dirty="0">
                <a:latin typeface="Calibri" charset="0"/>
              </a:rPr>
              <a:t/>
            </a:r>
            <a:br>
              <a:rPr lang="en-US" sz="3200" dirty="0">
                <a:latin typeface="Calibri" charset="0"/>
              </a:rPr>
            </a:br>
            <a:r>
              <a:rPr lang="en-US" sz="3200" dirty="0" smtClean="0">
                <a:latin typeface="Calibri" charset="0"/>
              </a:rPr>
              <a:t/>
            </a:r>
            <a:br>
              <a:rPr lang="en-US" sz="3200" dirty="0" smtClean="0">
                <a:latin typeface="Calibri" charset="0"/>
              </a:rPr>
            </a:br>
            <a:r>
              <a:rPr lang="en-US" sz="3200" dirty="0">
                <a:latin typeface="Calibri" charset="0"/>
              </a:rPr>
              <a:t/>
            </a:r>
            <a:br>
              <a:rPr lang="en-US" sz="3200" dirty="0">
                <a:latin typeface="Calibri" charset="0"/>
              </a:rPr>
            </a:b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3745" y="1515477"/>
            <a:ext cx="7878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Machines are primarily sized for </a:t>
            </a:r>
            <a:r>
              <a:rPr lang="en-US" sz="2000" i="1" dirty="0" smtClean="0">
                <a:latin typeface="Calibri" charset="0"/>
              </a:rPr>
              <a:t>rated torque capability </a:t>
            </a:r>
            <a:r>
              <a:rPr lang="en-US" sz="2000" dirty="0" smtClean="0">
                <a:latin typeface="Calibri" charset="0"/>
              </a:rPr>
              <a:t>(not power).</a:t>
            </a:r>
          </a:p>
          <a:p>
            <a:endParaRPr lang="en-US" sz="2000" dirty="0">
              <a:latin typeface="Calibri" charset="0"/>
            </a:endParaRPr>
          </a:p>
          <a:p>
            <a:r>
              <a:rPr lang="en-US" sz="2000" dirty="0" smtClean="0">
                <a:latin typeface="Calibri" charset="0"/>
              </a:rPr>
              <a:t>Output torque is proportional to product of rotor volume &amp; shear stress</a:t>
            </a:r>
          </a:p>
          <a:p>
            <a:endParaRPr lang="en-US" sz="2000" dirty="0" smtClean="0">
              <a:latin typeface="Calibri" charset="0"/>
            </a:endParaRPr>
          </a:p>
          <a:p>
            <a:r>
              <a:rPr lang="en-US" sz="2000" dirty="0" smtClean="0">
                <a:latin typeface="Calibri" charset="0"/>
              </a:rPr>
              <a:t>Air-gap shear stress is proportional to product of  air-gap electrical &amp; magnetic loading.</a:t>
            </a:r>
          </a:p>
          <a:p>
            <a:endParaRPr lang="en-US" sz="2000" dirty="0">
              <a:latin typeface="Calibri" charset="0"/>
            </a:endParaRPr>
          </a:p>
          <a:p>
            <a:r>
              <a:rPr lang="en-US" sz="2000" dirty="0" smtClean="0">
                <a:latin typeface="Calibri" charset="0"/>
              </a:rPr>
              <a:t>Many IM &amp; RSM  </a:t>
            </a:r>
            <a:r>
              <a:rPr lang="en-US" sz="2000" dirty="0">
                <a:latin typeface="Calibri" charset="0"/>
              </a:rPr>
              <a:t>machines are 4 </a:t>
            </a:r>
            <a:r>
              <a:rPr lang="en-US" sz="2000" dirty="0" smtClean="0">
                <a:latin typeface="Calibri" charset="0"/>
              </a:rPr>
              <a:t>pole so most </a:t>
            </a:r>
            <a:r>
              <a:rPr lang="en-US" sz="2000" dirty="0">
                <a:latin typeface="Calibri" charset="0"/>
              </a:rPr>
              <a:t>of </a:t>
            </a:r>
            <a:r>
              <a:rPr lang="en-US" sz="2000" dirty="0" smtClean="0">
                <a:latin typeface="Calibri" charset="0"/>
              </a:rPr>
              <a:t>the rotor </a:t>
            </a:r>
            <a:r>
              <a:rPr lang="en-US" sz="2000" dirty="0">
                <a:latin typeface="Calibri" charset="0"/>
              </a:rPr>
              <a:t>volume is </a:t>
            </a:r>
            <a:r>
              <a:rPr lang="en-US" sz="2000" dirty="0" smtClean="0">
                <a:latin typeface="Calibri" charset="0"/>
              </a:rPr>
              <a:t> magnetically active.</a:t>
            </a:r>
          </a:p>
          <a:p>
            <a:r>
              <a:rPr lang="en-US" sz="2000" i="1" dirty="0" smtClean="0">
                <a:latin typeface="Calibri" charset="0"/>
              </a:rPr>
              <a:t>Perhaps the best sizing parameter for IMs &amp; RSMs is </a:t>
            </a:r>
            <a:r>
              <a:rPr lang="en-US" sz="2000" i="1" dirty="0" smtClean="0">
                <a:solidFill>
                  <a:srgbClr val="800000"/>
                </a:solidFill>
                <a:latin typeface="Calibri" charset="0"/>
              </a:rPr>
              <a:t>TRV</a:t>
            </a:r>
            <a:r>
              <a:rPr lang="en-US" sz="2000" i="1" dirty="0" smtClean="0">
                <a:latin typeface="Calibri" charset="0"/>
              </a:rPr>
              <a:t> </a:t>
            </a:r>
          </a:p>
          <a:p>
            <a:endParaRPr lang="en-US" sz="2000" dirty="0">
              <a:latin typeface="Calibri" charset="0"/>
            </a:endParaRPr>
          </a:p>
          <a:p>
            <a:r>
              <a:rPr lang="en-US" sz="2000" dirty="0" smtClean="0">
                <a:latin typeface="Calibri" charset="0"/>
              </a:rPr>
              <a:t>Brushless or PMSM machines tend to have higher poles (8 or more)</a:t>
            </a:r>
          </a:p>
          <a:p>
            <a:r>
              <a:rPr lang="en-US" sz="2000" i="1" dirty="0" smtClean="0">
                <a:latin typeface="Calibri" charset="0"/>
              </a:rPr>
              <a:t>The best sizing parameter for PMSMs is probably air gaps stress.</a:t>
            </a:r>
          </a:p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162218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5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380"/>
            <a:ext cx="8229600" cy="655792"/>
          </a:xfrm>
        </p:spPr>
        <p:txBody>
          <a:bodyPr>
            <a:normAutofit fontScale="90000"/>
          </a:bodyPr>
          <a:lstStyle/>
          <a:p>
            <a:r>
              <a:rPr lang="en-US" altLang="zh-CN" sz="3200" dirty="0">
                <a:solidFill>
                  <a:srgbClr val="800000"/>
                </a:solidFill>
                <a:latin typeface="Arial" charset="0"/>
                <a:ea typeface="宋体" charset="0"/>
                <a:cs typeface="宋体" charset="0"/>
              </a:rPr>
              <a:t>Rating </a:t>
            </a:r>
            <a:r>
              <a:rPr lang="en-US" altLang="zh-CN" sz="3200" dirty="0" smtClean="0">
                <a:solidFill>
                  <a:srgbClr val="800000"/>
                </a:solidFill>
                <a:latin typeface="Arial" charset="0"/>
                <a:ea typeface="宋体" charset="0"/>
                <a:cs typeface="宋体" charset="0"/>
              </a:rPr>
              <a:t>considerations for electrical machines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52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33389" y="737442"/>
            <a:ext cx="80534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en-US" altLang="zh-CN" sz="2400" dirty="0">
                <a:latin typeface="Arial" charset="0"/>
                <a:ea typeface="宋体" charset="0"/>
                <a:cs typeface="宋体" charset="0"/>
              </a:rPr>
              <a:t>Dimensions of a machine depend </a:t>
            </a:r>
            <a:r>
              <a:rPr lang="en-US" altLang="zh-CN" sz="2400" dirty="0" smtClean="0">
                <a:latin typeface="Arial" charset="0"/>
                <a:ea typeface="宋体" charset="0"/>
                <a:cs typeface="宋体" charset="0"/>
              </a:rPr>
              <a:t>on:</a:t>
            </a:r>
            <a:endParaRPr lang="en-US" altLang="zh-CN" sz="2400" dirty="0">
              <a:latin typeface="Arial" charset="0"/>
              <a:ea typeface="宋体" charset="0"/>
              <a:cs typeface="宋体" charset="0"/>
            </a:endParaRPr>
          </a:p>
          <a:p>
            <a:pPr lvl="1"/>
            <a:r>
              <a:rPr lang="en-US" altLang="zh-CN" sz="2400" dirty="0" smtClean="0">
                <a:latin typeface="Arial" charset="0"/>
                <a:ea typeface="宋体" charset="0"/>
                <a:cs typeface="宋体" charset="0"/>
              </a:rPr>
              <a:t>Output torque </a:t>
            </a:r>
            <a:r>
              <a:rPr lang="en-US" altLang="zh-CN" sz="2400" dirty="0">
                <a:latin typeface="Arial" charset="0"/>
                <a:ea typeface="宋体" charset="0"/>
                <a:cs typeface="宋体" charset="0"/>
              </a:rPr>
              <a:t>at a specific </a:t>
            </a:r>
            <a:r>
              <a:rPr lang="en-US" altLang="zh-CN" sz="2400" dirty="0" smtClean="0">
                <a:latin typeface="Arial" charset="0"/>
                <a:ea typeface="宋体" charset="0"/>
                <a:cs typeface="宋体" charset="0"/>
              </a:rPr>
              <a:t>speeds</a:t>
            </a:r>
            <a:endParaRPr lang="en-US" altLang="zh-CN" sz="2400" dirty="0">
              <a:latin typeface="Arial" charset="0"/>
              <a:ea typeface="宋体" charset="0"/>
              <a:cs typeface="宋体" charset="0"/>
            </a:endParaRPr>
          </a:p>
          <a:p>
            <a:pPr lvl="1"/>
            <a:r>
              <a:rPr lang="en-US" altLang="zh-CN" sz="2400" dirty="0" smtClean="0">
                <a:latin typeface="Arial" charset="0"/>
                <a:ea typeface="宋体" charset="0"/>
                <a:cs typeface="宋体" charset="0"/>
              </a:rPr>
              <a:t>Air gap stress</a:t>
            </a:r>
            <a:endParaRPr lang="en-US" altLang="zh-CN" sz="2400" dirty="0">
              <a:latin typeface="Arial" charset="0"/>
              <a:ea typeface="宋体" charset="0"/>
              <a:cs typeface="宋体" charset="0"/>
            </a:endParaRPr>
          </a:p>
          <a:p>
            <a:pPr lvl="1"/>
            <a:r>
              <a:rPr lang="en-US" altLang="zh-CN" sz="2400" dirty="0" smtClean="0">
                <a:latin typeface="Arial" charset="0"/>
                <a:ea typeface="宋体" charset="0"/>
                <a:cs typeface="宋体" charset="0"/>
              </a:rPr>
              <a:t>Air gap flux density</a:t>
            </a:r>
          </a:p>
          <a:p>
            <a:pPr lvl="1"/>
            <a:r>
              <a:rPr lang="en-US" altLang="zh-CN" sz="2400" dirty="0" smtClean="0">
                <a:latin typeface="Arial" charset="0"/>
                <a:ea typeface="宋体" charset="0"/>
                <a:cs typeface="宋体" charset="0"/>
              </a:rPr>
              <a:t>Air gap current density</a:t>
            </a:r>
          </a:p>
          <a:p>
            <a:pPr lvl="1"/>
            <a:r>
              <a:rPr lang="en-US" altLang="zh-CN" sz="2400" dirty="0" smtClean="0">
                <a:latin typeface="Arial" charset="0"/>
                <a:ea typeface="宋体" charset="0"/>
                <a:cs typeface="宋体" charset="0"/>
              </a:rPr>
              <a:t>Phase conductor current density</a:t>
            </a:r>
            <a:endParaRPr lang="en-US" altLang="zh-CN" sz="2400" dirty="0">
              <a:latin typeface="Arial" charset="0"/>
              <a:ea typeface="宋体" charset="0"/>
              <a:cs typeface="宋体" charset="0"/>
            </a:endParaRPr>
          </a:p>
          <a:p>
            <a:pPr lvl="1"/>
            <a:r>
              <a:rPr lang="en-US" altLang="zh-CN" sz="2400" dirty="0" smtClean="0">
                <a:latin typeface="Arial" charset="0"/>
                <a:ea typeface="宋体" charset="0"/>
                <a:cs typeface="宋体" charset="0"/>
              </a:rPr>
              <a:t>Enclosure type, (TEFC, ODP, TEPV, TENC etc.) </a:t>
            </a:r>
            <a:endParaRPr lang="en-US" altLang="zh-CN" sz="2400" dirty="0">
              <a:latin typeface="Arial" charset="0"/>
              <a:ea typeface="宋体" charset="0"/>
              <a:cs typeface="宋体" charset="0"/>
            </a:endParaRPr>
          </a:p>
          <a:p>
            <a:pPr lvl="1"/>
            <a:r>
              <a:rPr lang="en-US" altLang="zh-CN" sz="2400" dirty="0">
                <a:latin typeface="Arial" charset="0"/>
                <a:ea typeface="宋体" charset="0"/>
                <a:cs typeface="宋体" charset="0"/>
              </a:rPr>
              <a:t>Type of </a:t>
            </a:r>
            <a:r>
              <a:rPr lang="en-US" altLang="zh-CN" sz="2400" dirty="0" smtClean="0">
                <a:latin typeface="Arial" charset="0"/>
                <a:ea typeface="宋体" charset="0"/>
                <a:cs typeface="宋体" charset="0"/>
              </a:rPr>
              <a:t>cooling (Natural, air over, forced air &amp; liquid)</a:t>
            </a:r>
            <a:endParaRPr lang="en-US" altLang="zh-CN" sz="2400" dirty="0">
              <a:latin typeface="Arial" charset="0"/>
              <a:ea typeface="宋体" charset="0"/>
              <a:cs typeface="宋体" charset="0"/>
            </a:endParaRPr>
          </a:p>
          <a:p>
            <a:pPr lvl="1"/>
            <a:r>
              <a:rPr lang="en-US" altLang="zh-CN" sz="2400" dirty="0">
                <a:latin typeface="Arial" charset="0"/>
                <a:ea typeface="宋体" charset="0"/>
                <a:cs typeface="宋体" charset="0"/>
              </a:rPr>
              <a:t>The duty cycle of the load</a:t>
            </a:r>
          </a:p>
          <a:p>
            <a:pPr lvl="1"/>
            <a:r>
              <a:rPr lang="en-US" altLang="zh-CN" sz="2400" dirty="0">
                <a:latin typeface="Arial" charset="0"/>
                <a:ea typeface="宋体" charset="0"/>
                <a:cs typeface="宋体" charset="0"/>
              </a:rPr>
              <a:t>The frequency of starting and stopping</a:t>
            </a:r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0" y="4506396"/>
            <a:ext cx="75819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7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53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4024" y="94370"/>
            <a:ext cx="8582891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Rotor to stator diameter vs. number </a:t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3200" dirty="0" smtClean="0">
                <a:solidFill>
                  <a:srgbClr val="800000"/>
                </a:solidFill>
              </a:rPr>
              <a:t>poles once the stator OD is known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2" name="Picture 1" descr="Untitled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08"/>
          <a:stretch/>
        </p:blipFill>
        <p:spPr>
          <a:xfrm>
            <a:off x="564472" y="4255696"/>
            <a:ext cx="7955522" cy="1591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472" y="1446104"/>
            <a:ext cx="812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Most all new design tasks of new machines begin with a known or given maximum stator core diameter.</a:t>
            </a:r>
          </a:p>
          <a:p>
            <a:endParaRPr lang="en-US" sz="2000" dirty="0"/>
          </a:p>
          <a:p>
            <a:r>
              <a:rPr lang="en-US" sz="2000" dirty="0" smtClean="0"/>
              <a:t>Start the design with an assumed rotor diameter based upon the number of poles from chart below.</a:t>
            </a:r>
          </a:p>
          <a:p>
            <a:endParaRPr lang="en-US" sz="2000" dirty="0"/>
          </a:p>
          <a:p>
            <a:r>
              <a:rPr lang="en-US" sz="2000" dirty="0" smtClean="0"/>
              <a:t>After machine sizing based upon the next few slides the core length is set for the final design analysis.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858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16"/>
            <a:ext cx="8229600" cy="70084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Historical sizing method for electric machines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54</a:t>
            </a:r>
            <a:endParaRPr lang="en-US" dirty="0"/>
          </a:p>
        </p:txBody>
      </p:sp>
      <p:pic>
        <p:nvPicPr>
          <p:cNvPr id="3" name="Picture 2" descr="shear stres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7" y="925794"/>
            <a:ext cx="3129029" cy="1985079"/>
          </a:xfrm>
          <a:prstGeom prst="rect">
            <a:avLst/>
          </a:prstGeom>
        </p:spPr>
      </p:pic>
      <p:pic>
        <p:nvPicPr>
          <p:cNvPr id="6" name="Picture 5" descr="shear stress 2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" b="8065"/>
          <a:stretch/>
        </p:blipFill>
        <p:spPr>
          <a:xfrm>
            <a:off x="303508" y="2855458"/>
            <a:ext cx="3267336" cy="2871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1780" y="818475"/>
            <a:ext cx="479955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TRV    =   Torque </a:t>
            </a:r>
            <a:r>
              <a:rPr lang="en-US" dirty="0"/>
              <a:t>/</a:t>
            </a:r>
            <a:r>
              <a:rPr lang="en-US" dirty="0" smtClean="0"/>
              <a:t> Rotor Volume (active)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TRV is related to air-gap shear stress</a:t>
            </a:r>
          </a:p>
          <a:p>
            <a:r>
              <a:rPr lang="en-US" dirty="0"/>
              <a:t>		</a:t>
            </a:r>
            <a:endParaRPr lang="en-US" dirty="0" smtClean="0"/>
          </a:p>
          <a:p>
            <a:r>
              <a:rPr lang="en-US" sz="2000" i="1" dirty="0">
                <a:solidFill>
                  <a:srgbClr val="800000"/>
                </a:solidFill>
              </a:rPr>
              <a:t>	</a:t>
            </a:r>
            <a:endParaRPr lang="en-US" sz="2000" i="1" dirty="0" smtClean="0">
              <a:solidFill>
                <a:srgbClr val="800000"/>
              </a:solidFill>
            </a:endParaRPr>
          </a:p>
          <a:p>
            <a:r>
              <a:rPr lang="en-US" dirty="0" smtClean="0"/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89894" y="3698681"/>
            <a:ext cx="4041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Air-Gap shear stress </a:t>
            </a:r>
          </a:p>
          <a:p>
            <a:r>
              <a:rPr lang="en-US" dirty="0" smtClean="0"/>
              <a:t>= Torque/gap radius/swept gap area</a:t>
            </a:r>
          </a:p>
          <a:p>
            <a:r>
              <a:rPr lang="en-US" dirty="0" smtClean="0"/>
              <a:t>Swept gap area =     </a:t>
            </a:r>
            <a:r>
              <a:rPr lang="en-US" sz="1600" dirty="0" smtClean="0"/>
              <a:t>D</a:t>
            </a:r>
            <a:r>
              <a:rPr lang="en-US" dirty="0" smtClean="0"/>
              <a:t> </a:t>
            </a:r>
            <a:r>
              <a:rPr lang="en-US" sz="2000" dirty="0" smtClean="0">
                <a:latin typeface="Brush Script MT"/>
              </a:rPr>
              <a:t>l </a:t>
            </a:r>
            <a:endParaRPr lang="en-US" sz="2000" dirty="0">
              <a:latin typeface="Brush Script MT"/>
            </a:endParaRPr>
          </a:p>
          <a:p>
            <a:r>
              <a:rPr lang="en-US" i="1" dirty="0" smtClean="0"/>
              <a:t>         </a:t>
            </a:r>
          </a:p>
          <a:p>
            <a:endParaRPr lang="en-US" i="1" dirty="0"/>
          </a:p>
          <a:p>
            <a:r>
              <a:rPr lang="en-US" sz="2000" i="1" dirty="0" smtClean="0"/>
              <a:t> </a:t>
            </a:r>
            <a:endParaRPr lang="en-US" sz="2000" dirty="0">
              <a:latin typeface="Brush Script MT"/>
            </a:endParaRPr>
          </a:p>
        </p:txBody>
      </p:sp>
      <p:pic>
        <p:nvPicPr>
          <p:cNvPr id="16" name="Picture 15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76" y="5428379"/>
            <a:ext cx="1905000" cy="310210"/>
          </a:xfrm>
          <a:prstGeom prst="rect">
            <a:avLst/>
          </a:prstGeom>
        </p:spPr>
      </p:pic>
      <p:pic>
        <p:nvPicPr>
          <p:cNvPr id="18" name="Picture 17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75" y="3784174"/>
            <a:ext cx="364469" cy="1667592"/>
          </a:xfrm>
          <a:prstGeom prst="rect">
            <a:avLst/>
          </a:prstGeom>
        </p:spPr>
      </p:pic>
      <p:pic>
        <p:nvPicPr>
          <p:cNvPr id="19" name="Picture 18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6" y="2810328"/>
            <a:ext cx="533400" cy="42603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06721" y="2661681"/>
            <a:ext cx="369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800000"/>
                </a:solidFill>
              </a:rPr>
              <a:t>B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850436" y="3773361"/>
            <a:ext cx="497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800000"/>
                </a:solidFill>
              </a:rPr>
              <a:t>A</a:t>
            </a:r>
            <a:r>
              <a:rPr lang="en-US" sz="2000" i="1" baseline="-25000" dirty="0">
                <a:solidFill>
                  <a:srgbClr val="800000"/>
                </a:solidFill>
              </a:rPr>
              <a:t>d</a:t>
            </a:r>
          </a:p>
        </p:txBody>
      </p:sp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16" y="1163436"/>
            <a:ext cx="4804242" cy="921361"/>
          </a:xfrm>
          <a:prstGeom prst="rect">
            <a:avLst/>
          </a:prstGeom>
        </p:spPr>
      </p:pic>
      <p:pic>
        <p:nvPicPr>
          <p:cNvPr id="10" name="Picture 9" descr="Untitled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36" y="2185220"/>
            <a:ext cx="215900" cy="355600"/>
          </a:xfrm>
          <a:prstGeom prst="rect">
            <a:avLst/>
          </a:prstGeom>
        </p:spPr>
      </p:pic>
      <p:pic>
        <p:nvPicPr>
          <p:cNvPr id="11" name="Picture 10" descr="Untitled.tif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5" b="11506"/>
          <a:stretch/>
        </p:blipFill>
        <p:spPr>
          <a:xfrm>
            <a:off x="1361977" y="2296768"/>
            <a:ext cx="270930" cy="250001"/>
          </a:xfrm>
          <a:prstGeom prst="rect">
            <a:avLst/>
          </a:prstGeom>
        </p:spPr>
      </p:pic>
      <p:pic>
        <p:nvPicPr>
          <p:cNvPr id="12" name="Picture 11" descr="Untitled.tif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7" r="4910" b="8618"/>
          <a:stretch/>
        </p:blipFill>
        <p:spPr>
          <a:xfrm>
            <a:off x="3555060" y="2623212"/>
            <a:ext cx="2483790" cy="769592"/>
          </a:xfrm>
          <a:prstGeom prst="rect">
            <a:avLst/>
          </a:prstGeom>
        </p:spPr>
      </p:pic>
      <p:pic>
        <p:nvPicPr>
          <p:cNvPr id="14" name="Picture 13" descr="Untitled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24" y="2758023"/>
            <a:ext cx="755346" cy="311580"/>
          </a:xfrm>
          <a:prstGeom prst="rect">
            <a:avLst/>
          </a:prstGeom>
        </p:spPr>
      </p:pic>
      <p:pic>
        <p:nvPicPr>
          <p:cNvPr id="24" name="Picture 23" descr="Untitled.tiff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"/>
          <a:stretch/>
        </p:blipFill>
        <p:spPr>
          <a:xfrm>
            <a:off x="1295418" y="5918647"/>
            <a:ext cx="6427785" cy="313861"/>
          </a:xfrm>
          <a:prstGeom prst="rect">
            <a:avLst/>
          </a:prstGeom>
        </p:spPr>
      </p:pic>
      <p:pic>
        <p:nvPicPr>
          <p:cNvPr id="25" name="Picture 24" descr="Untitled.tif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5" b="11506"/>
          <a:stretch/>
        </p:blipFill>
        <p:spPr>
          <a:xfrm>
            <a:off x="3798192" y="3756936"/>
            <a:ext cx="291702" cy="269168"/>
          </a:xfrm>
          <a:prstGeom prst="rect">
            <a:avLst/>
          </a:prstGeom>
        </p:spPr>
      </p:pic>
      <p:pic>
        <p:nvPicPr>
          <p:cNvPr id="26" name="Picture 25" descr="Untitled.tif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50" y="4403261"/>
            <a:ext cx="190500" cy="1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4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26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Suggested TRV &amp; gap stress sizing guidelines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8079" y="5626352"/>
            <a:ext cx="221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kPa</a:t>
            </a:r>
            <a:r>
              <a:rPr lang="en-US" dirty="0" smtClean="0"/>
              <a:t> = 1.45 Psi</a:t>
            </a:r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9" y="1803400"/>
            <a:ext cx="8597900" cy="363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1479" y="6356350"/>
            <a:ext cx="24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Prof. TJE Miller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704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436"/>
            <a:ext cx="8229600" cy="7870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Calibri" pitchFamily="34" charset="0"/>
              </a:rPr>
              <a:t>Machine Electric Loading 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3976" y="1554076"/>
            <a:ext cx="78817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Current </a:t>
            </a:r>
            <a:r>
              <a:rPr lang="en-US" sz="2400" dirty="0">
                <a:solidFill>
                  <a:srgbClr val="000000"/>
                </a:solidFill>
              </a:rPr>
              <a:t>density </a:t>
            </a:r>
            <a:r>
              <a:rPr lang="en-US" sz="2400" dirty="0" smtClean="0">
                <a:solidFill>
                  <a:srgbClr val="000000"/>
                </a:solidFill>
              </a:rPr>
              <a:t>in A</a:t>
            </a:r>
            <a:r>
              <a:rPr lang="en-US" sz="2400" dirty="0">
                <a:solidFill>
                  <a:srgbClr val="000000"/>
                </a:solidFill>
              </a:rPr>
              <a:t>/</a:t>
            </a:r>
            <a:r>
              <a:rPr lang="en-US" sz="2400" dirty="0" smtClean="0">
                <a:solidFill>
                  <a:srgbClr val="000000"/>
                </a:solidFill>
              </a:rPr>
              <a:t>m, </a:t>
            </a:r>
            <a:r>
              <a:rPr lang="en-US" sz="2400" i="1" dirty="0">
                <a:solidFill>
                  <a:srgbClr val="800000"/>
                </a:solidFill>
              </a:rPr>
              <a:t>(A</a:t>
            </a:r>
            <a:r>
              <a:rPr lang="en-US" sz="2400" i="1" baseline="-25000" dirty="0">
                <a:solidFill>
                  <a:srgbClr val="800000"/>
                </a:solidFill>
              </a:rPr>
              <a:t>d </a:t>
            </a:r>
            <a:r>
              <a:rPr lang="en-US" sz="2400" i="1" dirty="0">
                <a:solidFill>
                  <a:srgbClr val="8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latin typeface="Calibri" pitchFamily="34" charset="0"/>
              </a:rPr>
              <a:t>in </a:t>
            </a:r>
            <a:r>
              <a:rPr lang="en-US" sz="2400" dirty="0">
                <a:latin typeface="Calibri" pitchFamily="34" charset="0"/>
              </a:rPr>
              <a:t>the phase conductors is a measure </a:t>
            </a:r>
            <a:r>
              <a:rPr lang="en-US" sz="2400" dirty="0" smtClean="0">
                <a:latin typeface="Calibri" pitchFamily="34" charset="0"/>
              </a:rPr>
              <a:t>of </a:t>
            </a:r>
            <a:r>
              <a:rPr lang="en-US" sz="2400" dirty="0">
                <a:latin typeface="Calibri" pitchFamily="34" charset="0"/>
              </a:rPr>
              <a:t>the current loading and determines either the machine </a:t>
            </a:r>
            <a:r>
              <a:rPr lang="en-US" sz="2400" dirty="0" smtClean="0">
                <a:latin typeface="Calibri" pitchFamily="34" charset="0"/>
              </a:rPr>
              <a:t>duty </a:t>
            </a:r>
            <a:r>
              <a:rPr lang="en-US" sz="2400" dirty="0">
                <a:latin typeface="Calibri" pitchFamily="34" charset="0"/>
              </a:rPr>
              <a:t>cycle or the cooling requirements.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The linear current density around the circumference of the </a:t>
            </a:r>
          </a:p>
          <a:p>
            <a:r>
              <a:rPr lang="en-US" sz="2400" dirty="0">
                <a:latin typeface="Calibri" pitchFamily="34" charset="0"/>
              </a:rPr>
              <a:t>air-gap between the rotor and stator can also be used to </a:t>
            </a:r>
          </a:p>
          <a:p>
            <a:r>
              <a:rPr lang="en-US" sz="2400" dirty="0">
                <a:latin typeface="Calibri" pitchFamily="34" charset="0"/>
              </a:rPr>
              <a:t>characterize the electric loading of the machine.</a:t>
            </a:r>
          </a:p>
        </p:txBody>
      </p:sp>
      <p:pic>
        <p:nvPicPr>
          <p:cNvPr id="7" name="Picture 6" descr="Untitled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6" y="4539673"/>
            <a:ext cx="7560910" cy="11412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6171684"/>
            <a:ext cx="1415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Prof. TJE Miller</a:t>
            </a:r>
          </a:p>
        </p:txBody>
      </p:sp>
    </p:spTree>
    <p:extLst>
      <p:ext uri="{BB962C8B-B14F-4D97-AF65-F5344CB8AC3E}">
        <p14:creationId xmlns:p14="http://schemas.microsoft.com/office/powerpoint/2010/main" val="167986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805"/>
            <a:ext cx="8229600" cy="74861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Electric loading in air gap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5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57</a:t>
            </a:r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27584" y="1862068"/>
            <a:ext cx="7772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Gap-loading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endParaRPr lang="en-US" sz="2400" i="1" dirty="0">
              <a:solidFill>
                <a:srgbClr val="8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		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        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= Total amp-conductors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/gap circumference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2400" dirty="0">
                <a:latin typeface="Calibri" pitchFamily="34" charset="0"/>
              </a:rPr>
              <a:t>				      </a:t>
            </a:r>
            <a:r>
              <a:rPr lang="en-US" sz="2400" dirty="0" smtClean="0">
                <a:latin typeface="Calibri" pitchFamily="34" charset="0"/>
              </a:rPr>
              <a:t>		</a:t>
            </a:r>
            <a:r>
              <a:rPr lang="en-US" sz="2400" dirty="0">
                <a:latin typeface="Calibri" pitchFamily="34" charset="0"/>
              </a:rPr>
              <a:t>        </a:t>
            </a:r>
          </a:p>
          <a:p>
            <a:r>
              <a:rPr lang="en-US" sz="2400" dirty="0">
                <a:latin typeface="Calibri" pitchFamily="34" charset="0"/>
              </a:rPr>
              <a:t> 			 </a:t>
            </a:r>
          </a:p>
          <a:p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</a:rPr>
              <a:t>n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number of phases,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rgbClr val="800000"/>
                </a:solidFill>
                <a:latin typeface="Calibri" pitchFamily="34" charset="0"/>
              </a:rPr>
              <a:t>N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turns /phase</a:t>
            </a:r>
            <a:endParaRPr lang="en-US" sz="2400" dirty="0" smtClean="0">
              <a:latin typeface="Calibri" pitchFamily="34" charset="0"/>
            </a:endParaRPr>
          </a:p>
          <a:p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400" i="1" dirty="0">
                <a:solidFill>
                  <a:srgbClr val="800000"/>
                </a:solidFill>
                <a:latin typeface="Calibri" pitchFamily="34" charset="0"/>
              </a:rPr>
              <a:t>I</a:t>
            </a:r>
            <a:r>
              <a:rPr lang="en-US" sz="2400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rms Phase current</a:t>
            </a:r>
            <a:r>
              <a:rPr lang="en-US" sz="2400" i="1" dirty="0">
                <a:latin typeface="Calibri" pitchFamily="34" charset="0"/>
              </a:rPr>
              <a:t>,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</a:rPr>
              <a:t>D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air-gap diameter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				  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32739"/>
              </p:ext>
            </p:extLst>
          </p:nvPr>
        </p:nvGraphicFramePr>
        <p:xfrm>
          <a:off x="2522537" y="1691227"/>
          <a:ext cx="12033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3" imgW="495300" imgH="355600" progId="Equation.3">
                  <p:embed/>
                </p:oleObj>
              </mc:Choice>
              <mc:Fallback>
                <p:oleObj name="Equation" r:id="rId3" imgW="4953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7" y="1691227"/>
                        <a:ext cx="12033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215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290854"/>
            <a:ext cx="87757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Typical phase conductor current densities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5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077" t="42251" r="12427" b="4440"/>
          <a:stretch/>
        </p:blipFill>
        <p:spPr>
          <a:xfrm>
            <a:off x="371021" y="1433854"/>
            <a:ext cx="8363259" cy="425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LECTURE.thmx</Template>
  <TotalTime>6110043</TotalTime>
  <Words>1054</Words>
  <Application>Microsoft Office PowerPoint</Application>
  <PresentationFormat>On-screen Show (4:3)</PresentationFormat>
  <Paragraphs>165</Paragraphs>
  <Slides>20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LECTURE</vt:lpstr>
      <vt:lpstr>Equation</vt:lpstr>
      <vt:lpstr>Electric Machine Design Course </vt:lpstr>
      <vt:lpstr>Sizing of electrical machines using  torque/rotor volume &amp; gap stress     </vt:lpstr>
      <vt:lpstr>Rating considerations for electrical machines</vt:lpstr>
      <vt:lpstr>Rotor to stator diameter vs. number  poles once the stator OD is known</vt:lpstr>
      <vt:lpstr>Historical sizing method for electric machines</vt:lpstr>
      <vt:lpstr>Suggested TRV &amp; gap stress sizing guidelines</vt:lpstr>
      <vt:lpstr>Machine Electric Loading </vt:lpstr>
      <vt:lpstr>Electric loading in air gap</vt:lpstr>
      <vt:lpstr>Typical phase conductor current densities</vt:lpstr>
      <vt:lpstr>Magnetic air gap loading</vt:lpstr>
      <vt:lpstr>Sizing of high speed machines</vt:lpstr>
      <vt:lpstr>Additional suggestions for IM &amp; RSM sizing</vt:lpstr>
      <vt:lpstr>Motor sizing the easy way or use as sanity check</vt:lpstr>
      <vt:lpstr>ATE motor element (4) Pole vs. KW data </vt:lpstr>
      <vt:lpstr>PowerPoint Presentation</vt:lpstr>
      <vt:lpstr>PowerPoint Presentation</vt:lpstr>
      <vt:lpstr>Title</vt:lpstr>
      <vt:lpstr>Title</vt:lpstr>
      <vt:lpstr>Title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Machine Design Course</dc:title>
  <dc:creator>james hendershot</dc:creator>
  <cp:lastModifiedBy>Charlie</cp:lastModifiedBy>
  <cp:revision>110</cp:revision>
  <dcterms:created xsi:type="dcterms:W3CDTF">2012-06-02T18:11:50Z</dcterms:created>
  <dcterms:modified xsi:type="dcterms:W3CDTF">2012-09-02T04:43:35Z</dcterms:modified>
</cp:coreProperties>
</file>