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60" r:id="rId4"/>
    <p:sldId id="259" r:id="rId5"/>
    <p:sldId id="270" r:id="rId6"/>
    <p:sldId id="261" r:id="rId7"/>
    <p:sldId id="258" r:id="rId8"/>
    <p:sldId id="262" r:id="rId9"/>
    <p:sldId id="263" r:id="rId10"/>
    <p:sldId id="275" r:id="rId11"/>
    <p:sldId id="264" r:id="rId12"/>
    <p:sldId id="265" r:id="rId13"/>
    <p:sldId id="267" r:id="rId14"/>
    <p:sldId id="268" r:id="rId15"/>
    <p:sldId id="266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E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0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A474D-0375-A54F-84C4-746F3A39EB27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31DD9-4D25-474D-B0E6-025551653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28A1C-D034-344C-A9F7-30719045A325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EEE3F-51EC-5C44-A889-F99467C8C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157-3B98-FD4A-84B0-5F19F81A83E4}" type="datetime1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A7E6-8CCA-1443-AA36-DB1FEF5B3E3B}" type="datetime1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DFEE-359D-FF42-8727-CC719E54134D}" type="datetime1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594C-7D14-644E-A85A-1BEEFDF7710D}" type="datetime1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34397-201E-554C-A228-4B602D03E329}" type="datetime1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DE52-DC6F-F64B-BADB-A2C9628E8921}" type="datetime1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1E0E-CEE3-F341-B949-B9D0D5C3F53B}" type="datetime1">
              <a:rPr lang="en-US" smtClean="0"/>
              <a:t>8/31/2012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 Copyright: JR Hendershot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F78E-D7F0-D54A-96FD-304BF710776E}" type="datetime1">
              <a:rPr lang="en-US" smtClean="0"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E506-8F7C-6940-84F8-FCECA98F4EB1}" type="datetime1">
              <a:rPr lang="en-US" smtClean="0"/>
              <a:t>8/31/2012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 Copyright: JR Hendershot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434-8279-FB42-B33A-731614AFBF7F}" type="datetime1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413D-64E6-F14E-8525-DFDE5E7BFCCE}" type="datetime1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933E8-D851-614A-B749-CA61D2E2E5CA}" type="datetime1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 3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370" y="3292077"/>
            <a:ext cx="7477032" cy="1752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800000"/>
                </a:solidFill>
                <a:cs typeface="Arial"/>
              </a:rPr>
              <a:t>Practical Design Process for Electrical Machines </a:t>
            </a:r>
          </a:p>
          <a:p>
            <a:r>
              <a:rPr lang="en-US" dirty="0">
                <a:solidFill>
                  <a:srgbClr val="800000"/>
                </a:solidFill>
                <a:cs typeface="Arial"/>
              </a:rPr>
              <a:t>Lecture </a:t>
            </a:r>
            <a:r>
              <a:rPr lang="en-US">
                <a:solidFill>
                  <a:srgbClr val="800000"/>
                </a:solidFill>
                <a:cs typeface="Arial"/>
              </a:rPr>
              <a:t># </a:t>
            </a:r>
            <a:r>
              <a:rPr lang="en-US" smtClean="0">
                <a:solidFill>
                  <a:srgbClr val="800000"/>
                </a:solidFill>
                <a:cs typeface="Arial"/>
              </a:rPr>
              <a:t>4 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RSM machine comparison to IM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4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6391162"/>
            <a:ext cx="1372056" cy="320054"/>
          </a:xfrm>
          <a:prstGeom prst="rect">
            <a:avLst/>
          </a:prstGeom>
        </p:spPr>
        <p:txBody>
          <a:bodyPr wrap="none" lIns="91429" tIns="45714" rIns="91429" bIns="45714">
            <a:spAutoFit/>
          </a:bodyPr>
          <a:lstStyle/>
          <a:p>
            <a:pPr>
              <a:lnSpc>
                <a:spcPts val="1795"/>
              </a:lnSpc>
            </a:pPr>
            <a:r>
              <a:rPr lang="en-US" altLang="zh-CN" sz="1400" dirty="0">
                <a:cs typeface="Arial"/>
              </a:rPr>
              <a:t>Data </a:t>
            </a:r>
            <a:r>
              <a:rPr lang="en-US" altLang="zh-CN" sz="1400" dirty="0" smtClean="0">
                <a:cs typeface="Arial"/>
              </a:rPr>
              <a:t>from </a:t>
            </a:r>
            <a:r>
              <a:rPr lang="en-US" altLang="zh-CN" sz="1400" dirty="0">
                <a:cs typeface="Arial"/>
              </a:rPr>
              <a:t>ABB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/>
          <a:srcRect l="1076" t="15085" r="-1076" b="4455"/>
          <a:stretch/>
        </p:blipFill>
        <p:spPr bwMode="auto">
          <a:xfrm>
            <a:off x="350982" y="957127"/>
            <a:ext cx="8335818" cy="5246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5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812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Machines with non-salient pole rotors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0900" y="1371600"/>
            <a:ext cx="7759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Induction (IM) PM Synchronous, Wound Field Synchronous &amp; RSM</a:t>
            </a:r>
          </a:p>
          <a:p>
            <a:endParaRPr lang="en-US" dirty="0"/>
          </a:p>
          <a:p>
            <a:r>
              <a:rPr lang="en-US" dirty="0" smtClean="0"/>
              <a:t>Phase most common for all non-salient pole machines: (3, 6, or 9)</a:t>
            </a:r>
          </a:p>
          <a:p>
            <a:endParaRPr lang="en-US" dirty="0" smtClean="0"/>
          </a:p>
          <a:p>
            <a:r>
              <a:rPr lang="en-US" dirty="0" smtClean="0"/>
              <a:t>Same stator punching can be used for all </a:t>
            </a:r>
          </a:p>
          <a:p>
            <a:endParaRPr lang="en-US" dirty="0"/>
          </a:p>
          <a:p>
            <a:r>
              <a:rPr lang="en-US" dirty="0" smtClean="0"/>
              <a:t>New rotor design for each one</a:t>
            </a:r>
          </a:p>
          <a:p>
            <a:endParaRPr lang="en-US" dirty="0"/>
          </a:p>
          <a:p>
            <a:r>
              <a:rPr lang="en-US" dirty="0" smtClean="0"/>
              <a:t>Lamination materials are the same</a:t>
            </a:r>
          </a:p>
          <a:p>
            <a:endParaRPr lang="en-US" dirty="0"/>
          </a:p>
          <a:p>
            <a:r>
              <a:rPr lang="en-US" dirty="0" smtClean="0"/>
              <a:t>Phase windings can be the same</a:t>
            </a:r>
          </a:p>
          <a:p>
            <a:endParaRPr lang="en-US" dirty="0" smtClean="0"/>
          </a:p>
          <a:p>
            <a:r>
              <a:rPr lang="en-US" dirty="0" smtClean="0"/>
              <a:t>PM synchronous need not have same pole number if both rotor &amp; stator</a:t>
            </a:r>
          </a:p>
          <a:p>
            <a:endParaRPr lang="en-US" dirty="0"/>
          </a:p>
          <a:p>
            <a:r>
              <a:rPr lang="en-US" dirty="0" smtClean="0"/>
              <a:t>Begin with scaled motor cross section to use working the final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985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Design of common components 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4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4900" y="1225688"/>
            <a:ext cx="7175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</a:t>
            </a:r>
            <a:r>
              <a:rPr lang="en-US" dirty="0" smtClean="0"/>
              <a:t>SIZING</a:t>
            </a:r>
            <a:r>
              <a:rPr lang="en-US" dirty="0" smtClean="0"/>
              <a:t> </a:t>
            </a:r>
            <a:r>
              <a:rPr lang="en-US" dirty="0" smtClean="0"/>
              <a:t>based upon cooling, duty cycle and specifications</a:t>
            </a:r>
          </a:p>
          <a:p>
            <a:endParaRPr lang="en-US" dirty="0"/>
          </a:p>
          <a:p>
            <a:r>
              <a:rPr lang="en-US" dirty="0" smtClean="0"/>
              <a:t>Selection of slots, poles and phases (rotor bars for AC induction)</a:t>
            </a:r>
          </a:p>
          <a:p>
            <a:r>
              <a:rPr lang="en-US" dirty="0" smtClean="0"/>
              <a:t>	Certain SPM machines might use single tooth windings</a:t>
            </a:r>
          </a:p>
          <a:p>
            <a:endParaRPr lang="en-US" dirty="0" smtClean="0"/>
          </a:p>
          <a:p>
            <a:r>
              <a:rPr lang="en-US" dirty="0" smtClean="0"/>
              <a:t>Stator lamination design, electrical steel choices </a:t>
            </a:r>
          </a:p>
          <a:p>
            <a:endParaRPr lang="en-US" dirty="0"/>
          </a:p>
          <a:p>
            <a:r>
              <a:rPr lang="en-US" dirty="0" smtClean="0"/>
              <a:t>Iron loss considerations</a:t>
            </a:r>
          </a:p>
          <a:p>
            <a:endParaRPr lang="en-US" dirty="0"/>
          </a:p>
          <a:p>
            <a:r>
              <a:rPr lang="en-US" dirty="0" smtClean="0"/>
              <a:t>Select necessary insulation class to meet specification</a:t>
            </a:r>
          </a:p>
          <a:p>
            <a:endParaRPr lang="en-US" dirty="0"/>
          </a:p>
          <a:p>
            <a:r>
              <a:rPr lang="en-US" dirty="0" smtClean="0"/>
              <a:t>Stator phase windings and coil placements (turns/coil later)</a:t>
            </a:r>
          </a:p>
          <a:p>
            <a:endParaRPr lang="en-US" dirty="0"/>
          </a:p>
          <a:p>
            <a:r>
              <a:rPr lang="en-US" dirty="0" smtClean="0"/>
              <a:t>Plan for potential cooling using air or liquid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90500"/>
            <a:ext cx="4991100" cy="1458518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800000"/>
                </a:solidFill>
              </a:rPr>
              <a:t>Switched Reluctance</a:t>
            </a:r>
            <a:br>
              <a:rPr lang="en-US" sz="3100" dirty="0">
                <a:solidFill>
                  <a:srgbClr val="800000"/>
                </a:solidFill>
              </a:rPr>
            </a:br>
            <a:r>
              <a:rPr lang="en-US" sz="3100" dirty="0" smtClean="0">
                <a:solidFill>
                  <a:srgbClr val="800000"/>
                </a:solidFill>
              </a:rPr>
              <a:t>Double salient </a:t>
            </a:r>
            <a:br>
              <a:rPr lang="en-US" sz="3100" dirty="0" smtClean="0">
                <a:solidFill>
                  <a:srgbClr val="800000"/>
                </a:solidFill>
              </a:rPr>
            </a:br>
            <a:r>
              <a:rPr lang="en-US" sz="3100" dirty="0" smtClean="0">
                <a:solidFill>
                  <a:srgbClr val="800000"/>
                </a:solidFill>
              </a:rPr>
              <a:t>pole machines </a:t>
            </a:r>
            <a:br>
              <a:rPr lang="en-US" sz="3100" dirty="0" smtClean="0">
                <a:solidFill>
                  <a:srgbClr val="800000"/>
                </a:solidFill>
              </a:rPr>
            </a:b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4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300" y="1618535"/>
            <a:ext cx="52324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 machines require unique active magnetic components</a:t>
            </a:r>
          </a:p>
          <a:p>
            <a:endParaRPr lang="en-US" dirty="0"/>
          </a:p>
          <a:p>
            <a:r>
              <a:rPr lang="en-US" dirty="0" smtClean="0"/>
              <a:t>Rotor, Stator </a:t>
            </a:r>
            <a:r>
              <a:rPr lang="en-US" dirty="0" err="1" smtClean="0"/>
              <a:t>punchings</a:t>
            </a:r>
            <a:r>
              <a:rPr lang="en-US" dirty="0" smtClean="0"/>
              <a:t> and cores as well as phase coils</a:t>
            </a:r>
          </a:p>
          <a:p>
            <a:endParaRPr lang="en-US" dirty="0"/>
          </a:p>
          <a:p>
            <a:r>
              <a:rPr lang="en-US" dirty="0" smtClean="0"/>
              <a:t>SR drives and controls are unique,  each phase is controlled separately.</a:t>
            </a:r>
          </a:p>
          <a:p>
            <a:endParaRPr lang="en-US" dirty="0"/>
          </a:p>
          <a:p>
            <a:r>
              <a:rPr lang="en-US" dirty="0" smtClean="0"/>
              <a:t>Higher grade electric steels must be used due to higher frequencies</a:t>
            </a:r>
          </a:p>
          <a:p>
            <a:endParaRPr lang="en-US" dirty="0"/>
          </a:p>
          <a:p>
            <a:r>
              <a:rPr lang="en-US" dirty="0" smtClean="0"/>
              <a:t>Audible noise issues mitigated by thicker yokes and higher pole numbers.</a:t>
            </a:r>
          </a:p>
          <a:p>
            <a:endParaRPr lang="en-US" dirty="0"/>
          </a:p>
          <a:p>
            <a:r>
              <a:rPr lang="en-US" dirty="0" smtClean="0"/>
              <a:t>Therefore no SR design lectures are included in this series </a:t>
            </a:r>
            <a:endParaRPr lang="en-US" dirty="0"/>
          </a:p>
        </p:txBody>
      </p:sp>
      <p:pic>
        <p:nvPicPr>
          <p:cNvPr id="6" name="Picture 5" descr="S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46" y="3119931"/>
            <a:ext cx="2946400" cy="2937969"/>
          </a:xfrm>
          <a:prstGeom prst="rect">
            <a:avLst/>
          </a:prstGeom>
        </p:spPr>
      </p:pic>
      <p:pic>
        <p:nvPicPr>
          <p:cNvPr id="7" name="Picture 6" descr="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4402937"/>
            <a:ext cx="393700" cy="357581"/>
          </a:xfrm>
          <a:prstGeom prst="rect">
            <a:avLst/>
          </a:prstGeom>
        </p:spPr>
      </p:pic>
      <p:pic>
        <p:nvPicPr>
          <p:cNvPr id="9" name="Picture 8" descr="Untitle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46" y="296468"/>
            <a:ext cx="29464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439150" cy="7239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Principles </a:t>
            </a:r>
            <a:r>
              <a:rPr lang="en-US" sz="3600" dirty="0" smtClean="0">
                <a:solidFill>
                  <a:srgbClr val="800000"/>
                </a:solidFill>
              </a:rPr>
              <a:t>of electric </a:t>
            </a:r>
            <a:r>
              <a:rPr lang="en-US" sz="3600" dirty="0" smtClean="0">
                <a:solidFill>
                  <a:srgbClr val="800000"/>
                </a:solidFill>
              </a:rPr>
              <a:t>machine design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3900" y="838200"/>
            <a:ext cx="7785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 on designing electrical machines to produce torque efficiently rather than focusing on producing power.</a:t>
            </a:r>
          </a:p>
          <a:p>
            <a:endParaRPr lang="en-US" dirty="0"/>
          </a:p>
          <a:p>
            <a:r>
              <a:rPr lang="en-US" dirty="0" smtClean="0"/>
              <a:t>Torque is produced within air-gap between rotor &amp; stator two different ways</a:t>
            </a:r>
          </a:p>
          <a:p>
            <a:r>
              <a:rPr lang="en-US" dirty="0" smtClean="0"/>
              <a:t>	Non-salient pole machines, Lorentz forces </a:t>
            </a:r>
            <a:r>
              <a:rPr lang="en-US" sz="2000" dirty="0" smtClean="0"/>
              <a:t>(</a:t>
            </a:r>
            <a:r>
              <a:rPr lang="en-US" sz="2000" i="1" dirty="0" smtClean="0">
                <a:solidFill>
                  <a:srgbClr val="800000"/>
                </a:solidFill>
              </a:rPr>
              <a:t>F =B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800" i="1" dirty="0" smtClean="0">
                <a:solidFill>
                  <a:srgbClr val="800000"/>
                </a:solidFill>
                <a:latin typeface="Brush Script MT Italic"/>
                <a:cs typeface="Brush Script MT Italic"/>
              </a:rPr>
              <a:t>l </a:t>
            </a:r>
            <a:r>
              <a:rPr lang="en-US" sz="2400" i="1" dirty="0" smtClean="0">
                <a:solidFill>
                  <a:srgbClr val="800000"/>
                </a:solidFill>
                <a:latin typeface="American Typewriter"/>
                <a:cs typeface="American Typewriter"/>
              </a:rPr>
              <a:t>I </a:t>
            </a:r>
            <a:r>
              <a:rPr lang="en-US" sz="2000" dirty="0" smtClean="0">
                <a:latin typeface="Arial"/>
                <a:cs typeface="Arial"/>
              </a:rPr>
              <a:t>) times radius</a:t>
            </a:r>
          </a:p>
          <a:p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sz="2000" dirty="0" smtClean="0">
                <a:latin typeface="Arial"/>
                <a:cs typeface="Arial"/>
              </a:rPr>
              <a:t>Salient pole machines, </a:t>
            </a:r>
            <a:r>
              <a:rPr lang="en-US" sz="2000" dirty="0">
                <a:latin typeface="Arial"/>
                <a:cs typeface="Arial"/>
              </a:rPr>
              <a:t>r</a:t>
            </a:r>
            <a:r>
              <a:rPr lang="en-US" sz="2000" dirty="0" smtClean="0">
                <a:latin typeface="Arial"/>
                <a:cs typeface="Arial"/>
              </a:rPr>
              <a:t>eluctance force time radius</a:t>
            </a:r>
          </a:p>
          <a:p>
            <a:r>
              <a:rPr lang="en-US" sz="2000" dirty="0" smtClean="0">
                <a:latin typeface="Arial"/>
                <a:cs typeface="Arial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700" y="2907169"/>
            <a:ext cx="33401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Arial"/>
              </a:rPr>
              <a:t>Both cases magnetic forces are used to produce torque </a:t>
            </a:r>
            <a:r>
              <a:rPr lang="en-US" dirty="0" smtClean="0">
                <a:cs typeface="Arial"/>
              </a:rPr>
              <a:t>because </a:t>
            </a:r>
            <a:r>
              <a:rPr lang="en-US" dirty="0">
                <a:cs typeface="Arial"/>
              </a:rPr>
              <a:t>the minimization of magnetic field </a:t>
            </a:r>
            <a:r>
              <a:rPr lang="en-US" dirty="0" smtClean="0">
                <a:cs typeface="Arial"/>
              </a:rPr>
              <a:t>energy </a:t>
            </a:r>
            <a:r>
              <a:rPr lang="en-US" dirty="0">
                <a:cs typeface="Arial"/>
              </a:rPr>
              <a:t>as the air gap is reduced  between the rotor poles and the stator. </a:t>
            </a:r>
          </a:p>
        </p:txBody>
      </p:sp>
      <p:pic>
        <p:nvPicPr>
          <p:cNvPr id="13" name="Picture 1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2980194"/>
            <a:ext cx="5399138" cy="2807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2760096"/>
            <a:ext cx="13716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Flux linkage considerations for basic design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4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44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5000" y="838200"/>
            <a:ext cx="82296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Torque/</a:t>
            </a:r>
            <a:r>
              <a:rPr lang="en-US" sz="2400" i="1" dirty="0" smtClean="0">
                <a:solidFill>
                  <a:srgbClr val="800000"/>
                </a:solidFill>
              </a:rPr>
              <a:t>A</a:t>
            </a:r>
            <a:r>
              <a:rPr lang="en-US" sz="2400" dirty="0" smtClean="0"/>
              <a:t> is produced in the air gap between rotor &amp; stator</a:t>
            </a:r>
          </a:p>
          <a:p>
            <a:r>
              <a:rPr lang="en-US" sz="2400" dirty="0" smtClean="0"/>
              <a:t>by flux linkage of rotor and stator</a:t>
            </a:r>
          </a:p>
          <a:p>
            <a:endParaRPr lang="en-US" sz="2400" dirty="0"/>
          </a:p>
          <a:p>
            <a:r>
              <a:rPr lang="en-US" sz="2400" dirty="0" smtClean="0"/>
              <a:t>After basic </a:t>
            </a:r>
            <a:r>
              <a:rPr lang="en-US" sz="2400" dirty="0" smtClean="0"/>
              <a:t>SIZING</a:t>
            </a:r>
            <a:r>
              <a:rPr lang="en-US" sz="2400" dirty="0" smtClean="0"/>
              <a:t> </a:t>
            </a:r>
            <a:r>
              <a:rPr lang="en-US" sz="2400" dirty="0" smtClean="0"/>
              <a:t>the flux is first determined or estimated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For PM machines magnets provide the circuit flux.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For RSM &amp; IM part of the stator </a:t>
            </a:r>
            <a:r>
              <a:rPr lang="en-US" sz="2400" i="1" dirty="0" smtClean="0">
                <a:solidFill>
                  <a:srgbClr val="800000"/>
                </a:solidFill>
              </a:rPr>
              <a:t>NI</a:t>
            </a:r>
            <a:r>
              <a:rPr lang="en-US" sz="2400" dirty="0" smtClean="0"/>
              <a:t> (amp-turns) is 	responsible for creating the circuit flux so one starts by 	an estimation of 0.65 to 0.85 Tesla in the air-gap</a:t>
            </a:r>
          </a:p>
          <a:p>
            <a:endParaRPr lang="en-US" sz="2400" dirty="0" smtClean="0"/>
          </a:p>
          <a:p>
            <a:r>
              <a:rPr lang="en-US" sz="2400" dirty="0" smtClean="0"/>
              <a:t>After the circuit is adjusted for those flux levels the turns per coil are calculated (or total conductors in the stator)</a:t>
            </a:r>
          </a:p>
          <a:p>
            <a:endParaRPr lang="en-US" sz="2400" dirty="0"/>
          </a:p>
          <a:p>
            <a:r>
              <a:rPr lang="en-US" sz="2400" dirty="0" smtClean="0"/>
              <a:t>Performance is next studied with re-iterations if required</a:t>
            </a:r>
          </a:p>
          <a:p>
            <a:endParaRPr lang="en-US" sz="2400" dirty="0"/>
          </a:p>
          <a:p>
            <a:r>
              <a:rPr lang="en-US" sz="2400" dirty="0" smtClean="0"/>
              <a:t>Finally thermal calculations to predict temperature rise</a:t>
            </a:r>
          </a:p>
        </p:txBody>
      </p:sp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4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45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56" y="825500"/>
            <a:ext cx="8145444" cy="494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400" y="139700"/>
            <a:ext cx="755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800000"/>
                </a:solidFill>
              </a:rPr>
              <a:t>(F) </a:t>
            </a:r>
            <a:r>
              <a:rPr lang="en-US" sz="2800" dirty="0" smtClean="0"/>
              <a:t>Force on phase conductors – Lorentz force</a:t>
            </a:r>
            <a:endParaRPr lang="en-US" sz="2800" dirty="0"/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1041400"/>
            <a:ext cx="1955800" cy="53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7600" y="5749925"/>
            <a:ext cx="709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Magnetic field is being pushed or </a:t>
            </a:r>
            <a:r>
              <a:rPr lang="en-US" dirty="0" smtClean="0"/>
              <a:t>minimized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716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4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Suggested electric machine design steps</a:t>
            </a:r>
            <a:br>
              <a:rPr lang="en-US" sz="3600" dirty="0">
                <a:solidFill>
                  <a:srgbClr val="800000"/>
                </a:solidFill>
              </a:rPr>
            </a:b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4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23528" y="866842"/>
            <a:ext cx="2399916" cy="2096491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dirty="0"/>
          </a:p>
          <a:p>
            <a:endParaRPr lang="en-US" sz="2000" dirty="0"/>
          </a:p>
          <a:p>
            <a:r>
              <a:rPr lang="en-US" sz="2000" dirty="0" smtClean="0">
                <a:solidFill>
                  <a:srgbClr val="800000"/>
                </a:solidFill>
              </a:rPr>
              <a:t> Review specs</a:t>
            </a:r>
            <a:endParaRPr lang="en-US" sz="2000" dirty="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en-US" sz="2000" dirty="0"/>
              <a:t>Power</a:t>
            </a:r>
          </a:p>
          <a:p>
            <a:pPr>
              <a:buFontTx/>
              <a:buChar char="•"/>
            </a:pPr>
            <a:r>
              <a:rPr lang="en-US" sz="2000" dirty="0"/>
              <a:t>Voltage/current</a:t>
            </a:r>
          </a:p>
          <a:p>
            <a:pPr>
              <a:buFontTx/>
              <a:buChar char="•"/>
            </a:pPr>
            <a:r>
              <a:rPr lang="en-US" sz="2000" dirty="0"/>
              <a:t>Efficiency</a:t>
            </a:r>
          </a:p>
          <a:p>
            <a:pPr>
              <a:buFontTx/>
              <a:buChar char="•"/>
            </a:pPr>
            <a:r>
              <a:rPr lang="en-US" sz="2000" dirty="0"/>
              <a:t>Cooling method</a:t>
            </a:r>
            <a:endParaRPr lang="en-US" sz="2000" dirty="0" smtClean="0"/>
          </a:p>
          <a:p>
            <a:pPr>
              <a:buFontTx/>
              <a:buChar char="•"/>
            </a:pPr>
            <a:r>
              <a:rPr lang="en-US" sz="2000" dirty="0" smtClean="0"/>
              <a:t>Envelope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218890" y="880533"/>
            <a:ext cx="2438400" cy="19050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 smtClean="0"/>
          </a:p>
          <a:p>
            <a:r>
              <a:rPr lang="en-US" sz="2000" dirty="0" smtClean="0">
                <a:solidFill>
                  <a:srgbClr val="800000"/>
                </a:solidFill>
              </a:rPr>
              <a:t>Sizing</a:t>
            </a:r>
            <a:endParaRPr lang="en-US" sz="1600" dirty="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Machine </a:t>
            </a:r>
            <a:r>
              <a:rPr lang="en-US" sz="1600" dirty="0" smtClean="0">
                <a:solidFill>
                  <a:srgbClr val="000000"/>
                </a:solidFill>
              </a:rPr>
              <a:t>configuration</a:t>
            </a:r>
          </a:p>
          <a:p>
            <a:pPr>
              <a:buFontTx/>
              <a:buChar char="•"/>
            </a:pPr>
            <a:r>
              <a:rPr lang="en-US" sz="1600" dirty="0"/>
              <a:t>TRV and air gap </a:t>
            </a:r>
          </a:p>
          <a:p>
            <a:r>
              <a:rPr lang="en-US" sz="1600" dirty="0" smtClean="0"/>
              <a:t>         </a:t>
            </a:r>
            <a:r>
              <a:rPr lang="en-US" sz="1600" dirty="0"/>
              <a:t>shear stress</a:t>
            </a:r>
          </a:p>
          <a:p>
            <a:pPr>
              <a:buFontTx/>
              <a:buChar char="•"/>
            </a:pPr>
            <a:r>
              <a:rPr lang="en-US" sz="1600" dirty="0"/>
              <a:t>Electric loading</a:t>
            </a:r>
          </a:p>
          <a:p>
            <a:pPr>
              <a:buFontTx/>
              <a:buChar char="•"/>
            </a:pPr>
            <a:r>
              <a:rPr lang="en-US" sz="1600" dirty="0"/>
              <a:t>Magnetic loading</a:t>
            </a:r>
          </a:p>
          <a:p>
            <a:endParaRPr lang="en-CA" sz="1600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248400" y="949325"/>
            <a:ext cx="2285999" cy="2308225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800000"/>
                </a:solidFill>
              </a:rPr>
              <a:t>Materials </a:t>
            </a:r>
            <a:endParaRPr lang="en-US" sz="2000" dirty="0" smtClean="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Lamination </a:t>
            </a:r>
            <a:r>
              <a:rPr lang="en-US" sz="1600" dirty="0" smtClean="0">
                <a:solidFill>
                  <a:srgbClr val="000000"/>
                </a:solidFill>
              </a:rPr>
              <a:t>steel</a:t>
            </a: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Conductors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Magnet </a:t>
            </a:r>
            <a:r>
              <a:rPr lang="en-US" sz="1600" dirty="0">
                <a:solidFill>
                  <a:srgbClr val="000000"/>
                </a:solidFill>
              </a:rPr>
              <a:t>material 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Rotor </a:t>
            </a:r>
            <a:r>
              <a:rPr lang="en-US" sz="1600" dirty="0">
                <a:solidFill>
                  <a:srgbClr val="000000"/>
                </a:solidFill>
              </a:rPr>
              <a:t>retention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Sintered </a:t>
            </a:r>
            <a:r>
              <a:rPr lang="en-US" sz="1600" dirty="0" smtClean="0">
                <a:solidFill>
                  <a:srgbClr val="000000"/>
                </a:solidFill>
              </a:rPr>
              <a:t>cores</a:t>
            </a: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Adhesives</a:t>
            </a: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Potting Compounds</a:t>
            </a:r>
            <a:endParaRPr lang="en-CA" sz="1600" dirty="0">
              <a:solidFill>
                <a:srgbClr val="000000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019800" y="4038600"/>
            <a:ext cx="2590800" cy="22860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solidFill>
                  <a:srgbClr val="800000"/>
                </a:solidFill>
              </a:rPr>
              <a:t>Initial </a:t>
            </a:r>
            <a:r>
              <a:rPr lang="en-US" sz="2000" dirty="0" smtClean="0">
                <a:solidFill>
                  <a:srgbClr val="800000"/>
                </a:solidFill>
              </a:rPr>
              <a:t>Design Tasks</a:t>
            </a:r>
            <a:endParaRPr lang="en-US" sz="1600" dirty="0" smtClean="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Poles/slot selection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Rotor/stator dimensions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Back</a:t>
            </a:r>
            <a:r>
              <a:rPr lang="en-US" sz="1600" dirty="0" smtClean="0">
                <a:solidFill>
                  <a:srgbClr val="000000"/>
                </a:solidFill>
              </a:rPr>
              <a:t> EMF (PM types)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Winding design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Flux </a:t>
            </a:r>
            <a:r>
              <a:rPr lang="en-US" sz="1600" dirty="0" smtClean="0">
                <a:solidFill>
                  <a:srgbClr val="000000"/>
                </a:solidFill>
              </a:rPr>
              <a:t>distribution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Turns per coil</a:t>
            </a:r>
          </a:p>
          <a:p>
            <a:endParaRPr lang="en-CA" sz="1600" dirty="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200399" y="3582988"/>
            <a:ext cx="2362200" cy="2741612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dirty="0" smtClean="0"/>
          </a:p>
          <a:p>
            <a:r>
              <a:rPr lang="en-US" sz="2000" dirty="0" smtClean="0">
                <a:solidFill>
                  <a:srgbClr val="800000"/>
                </a:solidFill>
              </a:rPr>
              <a:t>Predict Results</a:t>
            </a:r>
            <a:endParaRPr lang="en-US" sz="2000" dirty="0">
              <a:solidFill>
                <a:srgbClr val="800000"/>
              </a:solidFill>
            </a:endParaRPr>
          </a:p>
          <a:p>
            <a:pPr>
              <a:buFontTx/>
              <a:buChar char="•"/>
            </a:pPr>
            <a:r>
              <a:rPr lang="en-US" sz="1600" dirty="0" smtClean="0"/>
              <a:t>Shaft torque/Power</a:t>
            </a:r>
            <a:endParaRPr lang="en-US" sz="1600" dirty="0"/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Phase current/voltage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Efficiency</a:t>
            </a: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PSI in air gap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Torque vs. Speed</a:t>
            </a: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Peak Torque/Power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Back </a:t>
            </a:r>
            <a:r>
              <a:rPr lang="en-US" sz="1600" dirty="0" smtClean="0">
                <a:solidFill>
                  <a:srgbClr val="000000"/>
                </a:solidFill>
              </a:rPr>
              <a:t>EMF (PM Types)</a:t>
            </a: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Losses </a:t>
            </a:r>
          </a:p>
          <a:p>
            <a:endParaRPr lang="en-US" sz="1600" dirty="0"/>
          </a:p>
          <a:p>
            <a:pPr>
              <a:buFontTx/>
              <a:buChar char="•"/>
            </a:pPr>
            <a:endParaRPr lang="en-CA" sz="1600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85044" y="4038600"/>
            <a:ext cx="2438400" cy="1981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sz="2000" dirty="0" smtClean="0">
              <a:solidFill>
                <a:srgbClr val="800000"/>
              </a:solidFill>
            </a:endParaRPr>
          </a:p>
          <a:p>
            <a:endParaRPr lang="en-CA" sz="2000" dirty="0" smtClean="0">
              <a:solidFill>
                <a:srgbClr val="800000"/>
              </a:solidFill>
            </a:endParaRPr>
          </a:p>
          <a:p>
            <a:r>
              <a:rPr lang="en-CA" sz="2000" dirty="0" smtClean="0">
                <a:solidFill>
                  <a:srgbClr val="800000"/>
                </a:solidFill>
              </a:rPr>
              <a:t>Compare Motors</a:t>
            </a:r>
            <a:endParaRPr lang="en-CA" sz="1600" dirty="0" smtClean="0">
              <a:solidFill>
                <a:srgbClr val="FFFFFF"/>
              </a:solidFill>
            </a:endParaRPr>
          </a:p>
          <a:p>
            <a:r>
              <a:rPr lang="en-CA" sz="1600" dirty="0" smtClean="0">
                <a:solidFill>
                  <a:srgbClr val="FFFFFF"/>
                </a:solidFill>
              </a:rPr>
              <a:t>   	 </a:t>
            </a:r>
            <a:r>
              <a:rPr lang="en-CA" sz="1600" dirty="0" smtClean="0"/>
              <a:t>PMAC </a:t>
            </a:r>
            <a:r>
              <a:rPr lang="en-CA" sz="1600" dirty="0" smtClean="0">
                <a:solidFill>
                  <a:srgbClr val="000000"/>
                </a:solidFill>
              </a:rPr>
              <a:t>SPM </a:t>
            </a:r>
          </a:p>
          <a:p>
            <a:r>
              <a:rPr lang="en-CA" sz="1600" dirty="0" smtClean="0">
                <a:solidFill>
                  <a:srgbClr val="000000"/>
                </a:solidFill>
              </a:rPr>
              <a:t>  	 PMAC IPM </a:t>
            </a:r>
          </a:p>
          <a:p>
            <a:r>
              <a:rPr lang="en-CA" sz="1600" dirty="0">
                <a:solidFill>
                  <a:srgbClr val="000000"/>
                </a:solidFill>
              </a:rPr>
              <a:t> </a:t>
            </a:r>
            <a:r>
              <a:rPr lang="en-CA" sz="1600" dirty="0" smtClean="0">
                <a:solidFill>
                  <a:srgbClr val="000000"/>
                </a:solidFill>
              </a:rPr>
              <a:t>  	 RSM </a:t>
            </a:r>
          </a:p>
          <a:p>
            <a:r>
              <a:rPr lang="en-CA" sz="1600" dirty="0">
                <a:solidFill>
                  <a:srgbClr val="000000"/>
                </a:solidFill>
              </a:rPr>
              <a:t>	</a:t>
            </a:r>
            <a:r>
              <a:rPr lang="en-CA" sz="1600" dirty="0" smtClean="0">
                <a:solidFill>
                  <a:srgbClr val="000000"/>
                </a:solidFill>
              </a:rPr>
              <a:t> AC Induction</a:t>
            </a:r>
          </a:p>
          <a:p>
            <a:r>
              <a:rPr lang="en-CA" sz="1600" dirty="0">
                <a:solidFill>
                  <a:srgbClr val="000000"/>
                </a:solidFill>
              </a:rPr>
              <a:t>	</a:t>
            </a:r>
            <a:r>
              <a:rPr lang="en-CA" sz="1600" dirty="0" smtClean="0">
                <a:solidFill>
                  <a:srgbClr val="000000"/>
                </a:solidFill>
              </a:rPr>
              <a:t> SR ?</a:t>
            </a:r>
          </a:p>
          <a:p>
            <a:pPr>
              <a:buFontTx/>
              <a:buChar char="•"/>
            </a:pPr>
            <a:endParaRPr lang="en-CA" sz="1600" dirty="0"/>
          </a:p>
          <a:p>
            <a:endParaRPr lang="en-CA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23444" y="2171700"/>
            <a:ext cx="495446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57290" y="2184400"/>
            <a:ext cx="5911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72400" y="3257550"/>
            <a:ext cx="38100" cy="781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 flipV="1">
            <a:off x="5562599" y="5156200"/>
            <a:ext cx="457201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  <a:endCxn id="11" idx="3"/>
          </p:cNvCxnSpPr>
          <p:nvPr/>
        </p:nvCxnSpPr>
        <p:spPr>
          <a:xfrm flipH="1">
            <a:off x="2723444" y="4953794"/>
            <a:ext cx="476955" cy="75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59"/>
            <a:ext cx="8861778" cy="92568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More details of machine design process for this course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4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30516" y="6356350"/>
            <a:ext cx="2133600" cy="365125"/>
          </a:xfrm>
        </p:spPr>
        <p:txBody>
          <a:bodyPr/>
          <a:lstStyle/>
          <a:p>
            <a:fld id="{D31B9E2A-62C9-E64C-B4B8-CE2194CCEB4D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4782" y="842151"/>
            <a:ext cx="1163886" cy="1016433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Review </a:t>
            </a:r>
            <a:r>
              <a:rPr lang="en-US" dirty="0" smtClean="0">
                <a:solidFill>
                  <a:srgbClr val="800000"/>
                </a:solidFill>
              </a:rPr>
              <a:t>Specs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&amp; SIZE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7702" y="842151"/>
            <a:ext cx="1098409" cy="1026623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35213" y="842150"/>
            <a:ext cx="1183076" cy="1026624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43129" y="842151"/>
            <a:ext cx="972538" cy="793347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92240" y="3068371"/>
            <a:ext cx="822960" cy="623651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9422" y="3057031"/>
            <a:ext cx="1063390" cy="646331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76921" y="3799442"/>
            <a:ext cx="2293790" cy="822960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9422" y="4964572"/>
            <a:ext cx="822960" cy="671731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92240" y="4909256"/>
            <a:ext cx="2408459" cy="927846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854879" y="2081671"/>
            <a:ext cx="960787" cy="822960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908282" y="3057031"/>
            <a:ext cx="822960" cy="634991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23480" y="842150"/>
            <a:ext cx="1126629" cy="956069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74602" y="4896556"/>
            <a:ext cx="1056640" cy="822960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103171" y="5048956"/>
            <a:ext cx="2583440" cy="651975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37607" y="3057031"/>
            <a:ext cx="822960" cy="634991"/>
          </a:xfrm>
          <a:prstGeom prst="rect">
            <a:avLst/>
          </a:prstGeom>
          <a:solidFill>
            <a:srgbClr val="9BEE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82707" y="874889"/>
            <a:ext cx="1159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machine type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91657" y="874889"/>
            <a:ext cx="1060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pole number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13778" y="904501"/>
            <a:ext cx="107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Design stator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66002" y="832558"/>
            <a:ext cx="1467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active materials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87271" y="2159523"/>
            <a:ext cx="90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</a:t>
            </a:r>
          </a:p>
          <a:p>
            <a:r>
              <a:rPr lang="en-US" dirty="0" smtClean="0"/>
              <a:t> Rotor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6" idx="3"/>
          </p:cNvCxnSpPr>
          <p:nvPr/>
        </p:nvCxnSpPr>
        <p:spPr>
          <a:xfrm flipV="1">
            <a:off x="1608668" y="1213404"/>
            <a:ext cx="609034" cy="136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16111" y="1213404"/>
            <a:ext cx="719102" cy="4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6" idx="1"/>
          </p:cNvCxnSpPr>
          <p:nvPr/>
        </p:nvCxnSpPr>
        <p:spPr>
          <a:xfrm>
            <a:off x="5196840" y="1213404"/>
            <a:ext cx="616938" cy="14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818183" y="1227667"/>
            <a:ext cx="7340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8" idx="0"/>
          </p:cNvCxnSpPr>
          <p:nvPr/>
        </p:nvCxnSpPr>
        <p:spPr>
          <a:xfrm>
            <a:off x="2319762" y="2483509"/>
            <a:ext cx="0" cy="573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0" idx="0"/>
          </p:cNvCxnSpPr>
          <p:nvPr/>
        </p:nvCxnSpPr>
        <p:spPr>
          <a:xfrm>
            <a:off x="3594667" y="2494849"/>
            <a:ext cx="9053" cy="573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22" idx="0"/>
          </p:cNvCxnSpPr>
          <p:nvPr/>
        </p:nvCxnSpPr>
        <p:spPr>
          <a:xfrm>
            <a:off x="4944082" y="2483509"/>
            <a:ext cx="5005" cy="573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9" idx="2"/>
            <a:endCxn id="17" idx="0"/>
          </p:cNvCxnSpPr>
          <p:nvPr/>
        </p:nvCxnSpPr>
        <p:spPr>
          <a:xfrm>
            <a:off x="6329398" y="1635498"/>
            <a:ext cx="5875" cy="446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94829" y="3045691"/>
            <a:ext cx="127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 Induction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930898" y="3163922"/>
            <a:ext cx="80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BLDC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192240" y="3175262"/>
            <a:ext cx="9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PMAC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595275" y="3175262"/>
            <a:ext cx="69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RSM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861812" y="2482689"/>
            <a:ext cx="0" cy="563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861812" y="2482689"/>
            <a:ext cx="4980099" cy="8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987961" y="3828336"/>
            <a:ext cx="267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Complete magnetic circuit cross sections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861812" y="4207967"/>
            <a:ext cx="53151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5987961" y="4207967"/>
            <a:ext cx="188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191162" y="5080000"/>
            <a:ext cx="266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magnetizing flux &amp; phase windings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3109601" y="4913772"/>
            <a:ext cx="2570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Solve machine results from either analytical equations or FEA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81282" y="4939172"/>
            <a:ext cx="120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</a:t>
            </a:r>
          </a:p>
          <a:p>
            <a:r>
              <a:rPr lang="en-US" dirty="0" smtClean="0"/>
              <a:t>Report</a:t>
            </a:r>
            <a:endParaRPr lang="en-US" dirty="0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2082800" y="7061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9" idx="2"/>
          </p:cNvCxnSpPr>
          <p:nvPr/>
        </p:nvCxnSpPr>
        <p:spPr>
          <a:xfrm>
            <a:off x="8086795" y="1798219"/>
            <a:ext cx="3105" cy="6966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endCxn id="17" idx="3"/>
          </p:cNvCxnSpPr>
          <p:nvPr/>
        </p:nvCxnSpPr>
        <p:spPr>
          <a:xfrm flipH="1" flipV="1">
            <a:off x="6815666" y="2493151"/>
            <a:ext cx="1271129" cy="16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704301" y="4962075"/>
            <a:ext cx="102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analysis</a:t>
            </a:r>
            <a:endParaRPr lang="en-US" dirty="0"/>
          </a:p>
        </p:txBody>
      </p:sp>
      <p:cxnSp>
        <p:nvCxnSpPr>
          <p:cNvPr id="133" name="Straight Arrow Connector 132"/>
          <p:cNvCxnSpPr/>
          <p:nvPr/>
        </p:nvCxnSpPr>
        <p:spPr>
          <a:xfrm flipH="1">
            <a:off x="2731102" y="5307472"/>
            <a:ext cx="4611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20" idx="1"/>
          </p:cNvCxnSpPr>
          <p:nvPr/>
        </p:nvCxnSpPr>
        <p:spPr>
          <a:xfrm flipH="1" flipV="1">
            <a:off x="1222382" y="5283200"/>
            <a:ext cx="452220" cy="248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6723021" y="2982191"/>
            <a:ext cx="266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800000"/>
                </a:solidFill>
              </a:rPr>
              <a:t>Results might require design modifications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8" name="Straight Connector 137"/>
          <p:cNvCxnSpPr>
            <a:stCxn id="22" idx="2"/>
          </p:cNvCxnSpPr>
          <p:nvPr/>
        </p:nvCxnSpPr>
        <p:spPr>
          <a:xfrm>
            <a:off x="4949087" y="3692022"/>
            <a:ext cx="0" cy="515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0" idx="2"/>
          </p:cNvCxnSpPr>
          <p:nvPr/>
        </p:nvCxnSpPr>
        <p:spPr>
          <a:xfrm>
            <a:off x="3603720" y="3692022"/>
            <a:ext cx="0" cy="515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8" idx="2"/>
          </p:cNvCxnSpPr>
          <p:nvPr/>
        </p:nvCxnSpPr>
        <p:spPr>
          <a:xfrm>
            <a:off x="2319762" y="3692022"/>
            <a:ext cx="0" cy="515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884962" y="3708400"/>
            <a:ext cx="0" cy="5076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>
            <a:off x="5600699" y="5379156"/>
            <a:ext cx="502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7353111" y="4622402"/>
            <a:ext cx="0" cy="426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8" y="162676"/>
            <a:ext cx="8503356" cy="80111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Design process for electric machine design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1074" y="769057"/>
            <a:ext cx="7725725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Start with a specification including performance </a:t>
            </a:r>
            <a:r>
              <a:rPr lang="en-US" dirty="0" smtClean="0"/>
              <a:t>requirements &amp; SIZE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2- Select machine type,  AC Induction, BLDC, PMAC or RSM</a:t>
            </a:r>
          </a:p>
          <a:p>
            <a:endParaRPr lang="en-US" dirty="0" smtClean="0"/>
          </a:p>
          <a:p>
            <a:r>
              <a:rPr lang="en-US" dirty="0"/>
              <a:t>3</a:t>
            </a:r>
            <a:r>
              <a:rPr lang="en-US" dirty="0" smtClean="0"/>
              <a:t>- Establish number of poles (Choose if not in spec)</a:t>
            </a:r>
          </a:p>
          <a:p>
            <a:endParaRPr lang="en-US" dirty="0"/>
          </a:p>
          <a:p>
            <a:r>
              <a:rPr lang="en-US" dirty="0" smtClean="0"/>
              <a:t>4- Based upon cooling size rotor (assuming max .stator OD) </a:t>
            </a:r>
          </a:p>
          <a:p>
            <a:endParaRPr lang="en-US" dirty="0"/>
          </a:p>
          <a:p>
            <a:r>
              <a:rPr lang="en-US" dirty="0" smtClean="0"/>
              <a:t>5- Estimate rotor design (separate process for each motor type) </a:t>
            </a:r>
          </a:p>
          <a:p>
            <a:endParaRPr lang="en-US" dirty="0" smtClean="0"/>
          </a:p>
          <a:p>
            <a:r>
              <a:rPr lang="en-US" dirty="0" smtClean="0"/>
              <a:t>6- Select stator slots and phase windings</a:t>
            </a:r>
          </a:p>
          <a:p>
            <a:endParaRPr lang="en-US" dirty="0"/>
          </a:p>
          <a:p>
            <a:r>
              <a:rPr lang="en-US" dirty="0" smtClean="0"/>
              <a:t>7- Select magnetic materials, (electrical steels, magnets, Cu vs. Al)</a:t>
            </a:r>
          </a:p>
          <a:p>
            <a:endParaRPr lang="en-US" dirty="0"/>
          </a:p>
          <a:p>
            <a:r>
              <a:rPr lang="en-US" dirty="0" smtClean="0"/>
              <a:t>8- Estimate magnetizing flux and select turns per coil &amp; wire gage</a:t>
            </a:r>
          </a:p>
          <a:p>
            <a:endParaRPr lang="en-US" dirty="0"/>
          </a:p>
          <a:p>
            <a:r>
              <a:rPr lang="en-US" dirty="0"/>
              <a:t>9</a:t>
            </a:r>
            <a:r>
              <a:rPr lang="en-US" dirty="0" smtClean="0"/>
              <a:t>- Finalize circuit cross sections, (yokes and teeth dimensions)   </a:t>
            </a:r>
          </a:p>
          <a:p>
            <a:endParaRPr lang="en-US" dirty="0" smtClean="0"/>
          </a:p>
          <a:p>
            <a:r>
              <a:rPr lang="en-US" dirty="0" smtClean="0"/>
              <a:t>10- Solve for performance results  (using analytical equations or FEA)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251" y="6225121"/>
            <a:ext cx="2947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800000"/>
                </a:solidFill>
              </a:rPr>
              <a:t>Design step details vary with machine</a:t>
            </a:r>
          </a:p>
          <a:p>
            <a:r>
              <a:rPr lang="en-US" sz="1200" dirty="0" smtClean="0">
                <a:solidFill>
                  <a:srgbClr val="800000"/>
                </a:solidFill>
              </a:rPr>
              <a:t> types and specification requirements</a:t>
            </a:r>
            <a:endParaRPr lang="en-US" sz="1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294" y="156037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Most any electrical machine </a:t>
            </a:r>
            <a:r>
              <a:rPr lang="en-US" sz="2800" dirty="0">
                <a:solidFill>
                  <a:srgbClr val="800000"/>
                </a:solidFill>
              </a:rPr>
              <a:t>can be </a:t>
            </a:r>
            <a:r>
              <a:rPr lang="en-US" sz="2800" dirty="0" smtClean="0">
                <a:solidFill>
                  <a:srgbClr val="800000"/>
                </a:solidFill>
              </a:rPr>
              <a:t>used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 for </a:t>
            </a:r>
            <a:r>
              <a:rPr lang="en-US" sz="2800" i="1" dirty="0" smtClean="0">
                <a:solidFill>
                  <a:srgbClr val="800000"/>
                </a:solidFill>
              </a:rPr>
              <a:t>motoring </a:t>
            </a:r>
            <a:r>
              <a:rPr lang="en-US" sz="2800" dirty="0" smtClean="0">
                <a:solidFill>
                  <a:srgbClr val="800000"/>
                </a:solidFill>
              </a:rPr>
              <a:t>or </a:t>
            </a:r>
            <a:r>
              <a:rPr lang="en-US" sz="2800" i="1" dirty="0" smtClean="0">
                <a:solidFill>
                  <a:srgbClr val="800000"/>
                </a:solidFill>
              </a:rPr>
              <a:t>generating </a:t>
            </a:r>
            <a:r>
              <a:rPr lang="en-US" sz="2800" dirty="0" smtClean="0">
                <a:solidFill>
                  <a:srgbClr val="800000"/>
                </a:solidFill>
              </a:rPr>
              <a:t>or both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4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6103" y="1522405"/>
            <a:ext cx="797379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For motoring</a:t>
            </a:r>
            <a:r>
              <a:rPr lang="en-US" sz="2400" dirty="0">
                <a:solidFill>
                  <a:srgbClr val="0000FF"/>
                </a:solidFill>
              </a:rPr>
              <a:t>,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the efficient production of shaft torque at desired speeds is the most important parameter to </a:t>
            </a:r>
            <a:r>
              <a:rPr lang="en-US" sz="2400" dirty="0" smtClean="0"/>
              <a:t>understand, design, predict &amp; validate.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800000"/>
                </a:solidFill>
              </a:rPr>
              <a:t>For generating</a:t>
            </a:r>
            <a:r>
              <a:rPr lang="en-US" sz="2400" dirty="0"/>
              <a:t>, the efficient production of electrical power at certain speeds and voltages is the most important parameter to </a:t>
            </a:r>
            <a:r>
              <a:rPr lang="en-US" sz="2400" dirty="0" smtClean="0"/>
              <a:t>understand, design predict &amp; validate.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Some </a:t>
            </a:r>
            <a:r>
              <a:rPr lang="en-US" sz="2400" dirty="0" smtClean="0"/>
              <a:t>IM &amp; BLDC </a:t>
            </a:r>
            <a:r>
              <a:rPr lang="en-US" sz="2400" dirty="0"/>
              <a:t>machines must be designed to be both </a:t>
            </a:r>
            <a:r>
              <a:rPr lang="en-US" sz="2400" dirty="0">
                <a:solidFill>
                  <a:srgbClr val="800000"/>
                </a:solidFill>
              </a:rPr>
              <a:t>generators and motors </a:t>
            </a:r>
            <a:r>
              <a:rPr lang="en-US" sz="2400" dirty="0"/>
              <a:t>such a starter/generator for a gas </a:t>
            </a:r>
            <a:r>
              <a:rPr lang="en-US" sz="2400" dirty="0" smtClean="0"/>
              <a:t>turbines </a:t>
            </a:r>
            <a:r>
              <a:rPr lang="en-US" sz="2400" dirty="0"/>
              <a:t>or IC </a:t>
            </a:r>
            <a:r>
              <a:rPr lang="en-US" sz="2400" dirty="0" smtClean="0"/>
              <a:t>engines.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9205" y="5892315"/>
            <a:ext cx="475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(See four quadrant operation in Lecture # 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0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Classical design vs. practical design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9800" y="1066800"/>
            <a:ext cx="75057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Historical electric machine design courses and workshops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- Provide in depth analysis of classical concepts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	</a:t>
            </a:r>
            <a:r>
              <a:rPr lang="en-US" sz="2000" dirty="0" smtClean="0"/>
              <a:t>Maxwell </a:t>
            </a:r>
            <a:r>
              <a:rPr lang="en-US" sz="2000" dirty="0"/>
              <a:t>equations </a:t>
            </a:r>
          </a:p>
          <a:p>
            <a:r>
              <a:rPr lang="en-US" sz="2000" dirty="0" smtClean="0"/>
              <a:t>			</a:t>
            </a:r>
            <a:r>
              <a:rPr lang="en-US" sz="2000" dirty="0" err="1" smtClean="0"/>
              <a:t>Biot</a:t>
            </a:r>
            <a:r>
              <a:rPr lang="en-US" sz="2000" dirty="0" err="1"/>
              <a:t>-Savart’s</a:t>
            </a:r>
            <a:r>
              <a:rPr lang="en-US" sz="2000" dirty="0"/>
              <a:t> Law 	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	Lorentz forces </a:t>
            </a:r>
            <a:endParaRPr lang="en-US" sz="2000" dirty="0"/>
          </a:p>
          <a:p>
            <a:r>
              <a:rPr lang="en-US" sz="2000" dirty="0" smtClean="0"/>
              <a:t>			Ampere’s Law</a:t>
            </a:r>
            <a:endParaRPr lang="en-US" sz="2000" dirty="0"/>
          </a:p>
          <a:p>
            <a:r>
              <a:rPr lang="en-US" sz="2000" dirty="0" smtClean="0"/>
              <a:t>			Faraday’s Law</a:t>
            </a:r>
          </a:p>
          <a:p>
            <a:endParaRPr lang="en-US" sz="2000" dirty="0"/>
          </a:p>
          <a:p>
            <a:r>
              <a:rPr lang="en-US" sz="2000" dirty="0" smtClean="0"/>
              <a:t>	- Frequently there is insufficient time for teaching actual  		     	  machine design steps that must be left up to the students</a:t>
            </a:r>
          </a:p>
          <a:p>
            <a:r>
              <a:rPr lang="en-US" sz="2000" dirty="0" smtClean="0"/>
              <a:t>	  to learn </a:t>
            </a:r>
            <a:r>
              <a:rPr lang="en-US" sz="2000" i="1" dirty="0" smtClean="0"/>
              <a:t>on the job </a:t>
            </a:r>
            <a:r>
              <a:rPr lang="en-US" sz="2000" dirty="0" smtClean="0"/>
              <a:t>depending upon their interest</a:t>
            </a:r>
          </a:p>
          <a:p>
            <a:endParaRPr lang="en-US" sz="2000" dirty="0"/>
          </a:p>
          <a:p>
            <a:r>
              <a:rPr lang="en-US" sz="2000" dirty="0" smtClean="0"/>
              <a:t>The purpose of these lectures is too fill in that gap, to provide a process for the design process along with practical guidelines based upon a century of experience from the countless number of electric machine designers and engineers around the world.</a:t>
            </a:r>
            <a:endParaRPr lang="en-US" sz="2000" dirty="0"/>
          </a:p>
          <a:p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91" y="146040"/>
            <a:ext cx="8550086" cy="6794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Analytical motor design calculations vs. FEA method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4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7" descr="FLUX LIN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937" y="1209599"/>
            <a:ext cx="2905993" cy="2055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200" y="3886200"/>
            <a:ext cx="718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Analytical methods assume uniform flux densities in cross sections</a:t>
            </a:r>
          </a:p>
          <a:p>
            <a:endParaRPr lang="en-US" dirty="0"/>
          </a:p>
          <a:p>
            <a:r>
              <a:rPr lang="en-US" dirty="0" smtClean="0"/>
              <a:t>Flux leakage predictions are difficult with analytical methods</a:t>
            </a:r>
          </a:p>
          <a:p>
            <a:endParaRPr lang="en-US" dirty="0"/>
          </a:p>
          <a:p>
            <a:r>
              <a:rPr lang="en-US" dirty="0" smtClean="0"/>
              <a:t>Magnetic saturation is difficult to account for without FEA analysis</a:t>
            </a:r>
          </a:p>
          <a:p>
            <a:endParaRPr lang="en-US" dirty="0" smtClean="0"/>
          </a:p>
          <a:p>
            <a:r>
              <a:rPr lang="en-US" dirty="0" smtClean="0"/>
              <a:t>Some analytical calculations require calibration factors from actual measurements takes from similar tested machines</a:t>
            </a:r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797172"/>
            <a:ext cx="5334514" cy="2905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2600" y="863600"/>
            <a:ext cx="107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800000"/>
                </a:solidFill>
              </a:rPr>
              <a:t>Prius</a:t>
            </a:r>
            <a:r>
              <a:rPr lang="en-US" sz="1600" dirty="0" smtClean="0">
                <a:solidFill>
                  <a:srgbClr val="800000"/>
                </a:solidFill>
              </a:rPr>
              <a:t> IPM</a:t>
            </a:r>
            <a:endParaRPr lang="en-US" sz="1600" dirty="0">
              <a:solidFill>
                <a:srgbClr val="800000"/>
              </a:solidFill>
            </a:endParaRPr>
          </a:p>
        </p:txBody>
      </p:sp>
      <p:pic>
        <p:nvPicPr>
          <p:cNvPr id="11" name="Picture 10" descr="LOG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14" y="829578"/>
            <a:ext cx="736600" cy="6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6223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Important machine design considerations 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4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3100" y="1244600"/>
            <a:ext cx="80518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Machines design for low cost mfg. to compete sometimes dictate designs</a:t>
            </a:r>
          </a:p>
          <a:p>
            <a:r>
              <a:rPr lang="en-US" dirty="0"/>
              <a:t>	</a:t>
            </a:r>
            <a:r>
              <a:rPr lang="en-US" dirty="0" smtClean="0"/>
              <a:t>Existing infrastructure for manufacturing, winding &amp; assembly tooling</a:t>
            </a:r>
          </a:p>
          <a:p>
            <a:r>
              <a:rPr lang="en-US" dirty="0"/>
              <a:t>	</a:t>
            </a:r>
            <a:r>
              <a:rPr lang="en-US" dirty="0" smtClean="0"/>
              <a:t>Existing tooled components such as stator/rotor laminations</a:t>
            </a:r>
          </a:p>
          <a:p>
            <a:endParaRPr lang="en-US" dirty="0"/>
          </a:p>
          <a:p>
            <a:r>
              <a:rPr lang="en-US" dirty="0" smtClean="0"/>
              <a:t>High volume potential in new market allows new tooling and infrastructure</a:t>
            </a:r>
          </a:p>
          <a:p>
            <a:r>
              <a:rPr lang="en-US" dirty="0"/>
              <a:t>	</a:t>
            </a:r>
            <a:r>
              <a:rPr lang="en-US" dirty="0" smtClean="0"/>
              <a:t>Design can be optimized without manufacturing restraints</a:t>
            </a:r>
          </a:p>
          <a:p>
            <a:r>
              <a:rPr lang="en-US" dirty="0"/>
              <a:t>	</a:t>
            </a:r>
            <a:r>
              <a:rPr lang="en-US" dirty="0" smtClean="0"/>
              <a:t>Allows “clean sheet of paper design”</a:t>
            </a:r>
          </a:p>
          <a:p>
            <a:r>
              <a:rPr lang="en-US" dirty="0"/>
              <a:t>	</a:t>
            </a:r>
            <a:r>
              <a:rPr lang="en-US" dirty="0" smtClean="0"/>
              <a:t>Allows unusual configurations and magnetic material choices</a:t>
            </a:r>
          </a:p>
          <a:p>
            <a:r>
              <a:rPr lang="en-US" dirty="0"/>
              <a:t>	</a:t>
            </a:r>
            <a:r>
              <a:rPr lang="en-US" dirty="0" smtClean="0"/>
              <a:t>(Such axial flux and transverse flux or hybrid PM/SR configurations) </a:t>
            </a:r>
          </a:p>
          <a:p>
            <a:endParaRPr lang="en-US" dirty="0"/>
          </a:p>
          <a:p>
            <a:r>
              <a:rPr lang="en-US" dirty="0" smtClean="0"/>
              <a:t>Compact high torque/power density requirements (extreme cooling required)</a:t>
            </a:r>
          </a:p>
          <a:p>
            <a:r>
              <a:rPr lang="en-US" dirty="0" smtClean="0"/>
              <a:t>	Short end turn phase coils</a:t>
            </a:r>
          </a:p>
          <a:p>
            <a:r>
              <a:rPr lang="en-US" dirty="0"/>
              <a:t>	</a:t>
            </a:r>
            <a:r>
              <a:rPr lang="en-US" dirty="0" smtClean="0"/>
              <a:t>High copper slot fill percentages</a:t>
            </a:r>
          </a:p>
          <a:p>
            <a:r>
              <a:rPr lang="en-US" dirty="0"/>
              <a:t>	</a:t>
            </a:r>
            <a:r>
              <a:rPr lang="en-US" dirty="0" smtClean="0"/>
              <a:t>Hollow round or rectangular conductors (can be internally cooled)</a:t>
            </a:r>
          </a:p>
          <a:p>
            <a:endParaRPr lang="en-US" dirty="0"/>
          </a:p>
          <a:p>
            <a:r>
              <a:rPr lang="en-US" dirty="0" smtClean="0"/>
              <a:t>Difficult operating environments, vacuum, hermetic, nuclear, cryogenic or hot.</a:t>
            </a:r>
          </a:p>
          <a:p>
            <a:r>
              <a:rPr lang="en-US" dirty="0"/>
              <a:t>	</a:t>
            </a:r>
            <a:r>
              <a:rPr lang="en-US" dirty="0" smtClean="0"/>
              <a:t>Special materials and manufacturing processes </a:t>
            </a:r>
          </a:p>
        </p:txBody>
      </p:sp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660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Comparison of machine types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4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30400" y="5570319"/>
            <a:ext cx="593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charset="0"/>
              </a:rPr>
              <a:t>A comparison study of  IM and PM machine (</a:t>
            </a:r>
            <a:r>
              <a:rPr lang="en-US" altLang="zh-CN" sz="1200" dirty="0">
                <a:latin typeface="Times New Roman" charset="0"/>
              </a:rPr>
              <a:t>M. J. </a:t>
            </a:r>
            <a:r>
              <a:rPr lang="en-US" altLang="zh-CN" sz="1200" dirty="0" err="1">
                <a:latin typeface="Times New Roman" charset="0"/>
              </a:rPr>
              <a:t>Melfi</a:t>
            </a:r>
            <a:r>
              <a:rPr lang="en-US" altLang="zh-CN" sz="1200" dirty="0">
                <a:latin typeface="Times New Roman" charset="0"/>
              </a:rPr>
              <a:t>, S. </a:t>
            </a:r>
            <a:r>
              <a:rPr lang="en-US" altLang="zh-CN" sz="1200" dirty="0" err="1">
                <a:latin typeface="Times New Roman" charset="0"/>
              </a:rPr>
              <a:t>Evon</a:t>
            </a:r>
            <a:r>
              <a:rPr lang="en-US" altLang="zh-CN" sz="1200" dirty="0">
                <a:latin typeface="Times New Roman" charset="0"/>
              </a:rPr>
              <a:t> and </a:t>
            </a:r>
            <a:r>
              <a:rPr lang="en-US" altLang="zh-CN" sz="1200" dirty="0" err="1">
                <a:latin typeface="Times New Roman" charset="0"/>
              </a:rPr>
              <a:t>R.Mcelveen</a:t>
            </a:r>
            <a:r>
              <a:rPr lang="en-US" altLang="zh-CN" sz="1200" dirty="0">
                <a:latin typeface="Times New Roman" charset="0"/>
              </a:rPr>
              <a:t>, “</a:t>
            </a:r>
            <a:r>
              <a:rPr lang="en-US" altLang="zh-CN" sz="1200" dirty="0" smtClean="0">
                <a:latin typeface="Times New Roman" charset="0"/>
              </a:rPr>
              <a:t>Induction </a:t>
            </a:r>
            <a:r>
              <a:rPr lang="en-US" altLang="zh-CN" sz="1200" dirty="0" err="1">
                <a:latin typeface="Times New Roman" charset="0"/>
              </a:rPr>
              <a:t>vs</a:t>
            </a:r>
            <a:r>
              <a:rPr lang="en-US" altLang="zh-CN" sz="1200" dirty="0">
                <a:latin typeface="Times New Roman" charset="0"/>
              </a:rPr>
              <a:t> Permanent Magnet Motors”, </a:t>
            </a:r>
            <a:r>
              <a:rPr lang="en-US" altLang="zh-CN" sz="1200" i="1" dirty="0">
                <a:latin typeface="Times New Roman" charset="0"/>
              </a:rPr>
              <a:t>IEEE Industry Applications </a:t>
            </a:r>
            <a:r>
              <a:rPr lang="en-US" altLang="zh-CN" sz="1200" i="1" dirty="0" err="1">
                <a:latin typeface="Times New Roman" charset="0"/>
              </a:rPr>
              <a:t>Magnazine</a:t>
            </a:r>
            <a:r>
              <a:rPr lang="en-US" altLang="zh-CN" sz="1200" dirty="0">
                <a:latin typeface="Times New Roman" charset="0"/>
              </a:rPr>
              <a:t>, pp. 28-35, Nov-Dec 2009</a:t>
            </a:r>
            <a:r>
              <a:rPr lang="en-US" altLang="zh-CN" sz="1200" dirty="0">
                <a:latin typeface="Arial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100" y="931546"/>
            <a:ext cx="86995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dirty="0" smtClean="0">
                <a:latin typeface="Arial" charset="0"/>
                <a:ea typeface="ＭＳ Ｐゴシック" charset="0"/>
              </a:rPr>
              <a:t>AC Induction, SPM-AC brushless &amp; IPM-AC brushless machine comparisons, 75 </a:t>
            </a:r>
            <a:r>
              <a:rPr lang="en-US" altLang="zh-CN" sz="2400" dirty="0">
                <a:latin typeface="Arial" charset="0"/>
                <a:ea typeface="ＭＳ Ｐゴシック" charset="0"/>
              </a:rPr>
              <a:t>HP, 1800 rpm, </a:t>
            </a:r>
            <a:r>
              <a:rPr lang="en-US" altLang="zh-CN" sz="2400" dirty="0" smtClean="0">
                <a:latin typeface="Arial" charset="0"/>
                <a:ea typeface="ＭＳ Ｐゴシック" charset="0"/>
              </a:rPr>
              <a:t> voltage range 400 to 460, common </a:t>
            </a:r>
            <a:r>
              <a:rPr lang="en-US" altLang="zh-CN" sz="2400" dirty="0">
                <a:latin typeface="Arial" charset="0"/>
                <a:ea typeface="ＭＳ Ｐゴシック" charset="0"/>
              </a:rPr>
              <a:t>stator </a:t>
            </a:r>
            <a:r>
              <a:rPr lang="en-US" altLang="zh-CN" sz="2400" dirty="0" smtClean="0">
                <a:latin typeface="Arial" charset="0"/>
                <a:ea typeface="ＭＳ Ｐゴシック" charset="0"/>
              </a:rPr>
              <a:t>core with </a:t>
            </a:r>
            <a:r>
              <a:rPr lang="en-US" altLang="zh-CN" sz="2400" dirty="0">
                <a:latin typeface="Arial" charset="0"/>
                <a:ea typeface="ＭＳ Ｐゴシック" charset="0"/>
              </a:rPr>
              <a:t>different windings, </a:t>
            </a:r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78100"/>
            <a:ext cx="817313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4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3050</TotalTime>
  <Words>988</Words>
  <Application>Microsoft Office PowerPoint</Application>
  <PresentationFormat>On-screen Show (4:3)</PresentationFormat>
  <Paragraphs>247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LECTURE</vt:lpstr>
      <vt:lpstr>Electric Machine Design Course </vt:lpstr>
      <vt:lpstr>Suggested electric machine design steps </vt:lpstr>
      <vt:lpstr> More details of machine design process for this course</vt:lpstr>
      <vt:lpstr>Design process for electric machine design </vt:lpstr>
      <vt:lpstr>Most any electrical machine can be used  for motoring or generating or both</vt:lpstr>
      <vt:lpstr>Classical design vs. practical design</vt:lpstr>
      <vt:lpstr>Analytical motor design calculations vs. FEA method</vt:lpstr>
      <vt:lpstr>Important machine design considerations </vt:lpstr>
      <vt:lpstr>Comparison of machine types</vt:lpstr>
      <vt:lpstr>RSM machine comparison to IM</vt:lpstr>
      <vt:lpstr>Machines with non-salient pole rotors</vt:lpstr>
      <vt:lpstr>Design of common components </vt:lpstr>
      <vt:lpstr>Switched Reluctance Double salient  pole machines  </vt:lpstr>
      <vt:lpstr>Principles of electric machine design</vt:lpstr>
      <vt:lpstr>Flux linkage considerations for basic design</vt:lpstr>
      <vt:lpstr>PowerPoint Presentation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87</cp:revision>
  <dcterms:created xsi:type="dcterms:W3CDTF">2012-06-02T18:11:50Z</dcterms:created>
  <dcterms:modified xsi:type="dcterms:W3CDTF">2012-08-31T18:48:51Z</dcterms:modified>
</cp:coreProperties>
</file>