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0" saveSubsetFonts="1" autoCompressPictures="0">
  <p:sldMasterIdLst>
    <p:sldMasterId id="2147483660" r:id="rId1"/>
  </p:sldMasterIdLst>
  <p:notesMasterIdLst>
    <p:notesMasterId r:id="rId28"/>
  </p:notesMasterIdLst>
  <p:handoutMasterIdLst>
    <p:handoutMasterId r:id="rId29"/>
  </p:handoutMasterIdLst>
  <p:sldIdLst>
    <p:sldId id="256" r:id="rId2"/>
    <p:sldId id="277" r:id="rId3"/>
    <p:sldId id="279" r:id="rId4"/>
    <p:sldId id="285" r:id="rId5"/>
    <p:sldId id="284" r:id="rId6"/>
    <p:sldId id="270" r:id="rId7"/>
    <p:sldId id="257" r:id="rId8"/>
    <p:sldId id="268" r:id="rId9"/>
    <p:sldId id="266" r:id="rId10"/>
    <p:sldId id="258" r:id="rId11"/>
    <p:sldId id="267" r:id="rId12"/>
    <p:sldId id="273" r:id="rId13"/>
    <p:sldId id="263" r:id="rId14"/>
    <p:sldId id="259" r:id="rId15"/>
    <p:sldId id="262" r:id="rId16"/>
    <p:sldId id="261" r:id="rId17"/>
    <p:sldId id="265" r:id="rId18"/>
    <p:sldId id="264" r:id="rId19"/>
    <p:sldId id="274" r:id="rId20"/>
    <p:sldId id="271" r:id="rId21"/>
    <p:sldId id="276" r:id="rId22"/>
    <p:sldId id="272" r:id="rId23"/>
    <p:sldId id="282" r:id="rId24"/>
    <p:sldId id="280" r:id="rId25"/>
    <p:sldId id="275" r:id="rId26"/>
    <p:sldId id="28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7" autoAdjust="0"/>
  </p:normalViewPr>
  <p:slideViewPr>
    <p:cSldViewPr snapToGrid="0" snapToObjects="1">
      <p:cViewPr varScale="1">
        <p:scale>
          <a:sx n="92" d="100"/>
          <a:sy n="92" d="100"/>
        </p:scale>
        <p:origin x="-1344" y="-102"/>
      </p:cViewPr>
      <p:guideLst>
        <p:guide orient="horz" pos="2160"/>
        <p:guide pos="2880"/>
      </p:guideLst>
    </p:cSldViewPr>
  </p:slideViewPr>
  <p:outlineViewPr>
    <p:cViewPr>
      <p:scale>
        <a:sx n="33" d="100"/>
        <a:sy n="33" d="100"/>
      </p:scale>
      <p:origin x="0" y="558"/>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0B2147-E14C-A245-B914-D18090A39F05}" type="datetimeFigureOut">
              <a:rPr lang="en-US" smtClean="0"/>
              <a:t>12/10/2012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5FCDDE-06F9-3644-9D3B-2D4049754714}" type="slidenum">
              <a:rPr lang="en-US" smtClean="0"/>
              <a:t>‹#›</a:t>
            </a:fld>
            <a:endParaRPr lang="en-US" dirty="0"/>
          </a:p>
        </p:txBody>
      </p:sp>
    </p:spTree>
    <p:extLst>
      <p:ext uri="{BB962C8B-B14F-4D97-AF65-F5344CB8AC3E}">
        <p14:creationId xmlns:p14="http://schemas.microsoft.com/office/powerpoint/2010/main" val="8560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B5CB6-F5B9-BA47-915F-F2F2274F559E}" type="datetimeFigureOut">
              <a:rPr lang="en-US" smtClean="0"/>
              <a:t>12/10/2012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69DA8-D95B-5C49-A073-7A984841557D}" type="slidenum">
              <a:rPr lang="en-US" smtClean="0"/>
              <a:t>‹#›</a:t>
            </a:fld>
            <a:endParaRPr lang="en-US" dirty="0"/>
          </a:p>
        </p:txBody>
      </p:sp>
    </p:spTree>
    <p:extLst>
      <p:ext uri="{BB962C8B-B14F-4D97-AF65-F5344CB8AC3E}">
        <p14:creationId xmlns:p14="http://schemas.microsoft.com/office/powerpoint/2010/main" val="31608327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69DA8-D95B-5C49-A073-7A984841557D}" type="slidenum">
              <a:rPr lang="en-US" smtClean="0"/>
              <a:t>280</a:t>
            </a:fld>
            <a:endParaRPr lang="en-US" dirty="0"/>
          </a:p>
        </p:txBody>
      </p:sp>
    </p:spTree>
    <p:extLst>
      <p:ext uri="{BB962C8B-B14F-4D97-AF65-F5344CB8AC3E}">
        <p14:creationId xmlns:p14="http://schemas.microsoft.com/office/powerpoint/2010/main" val="396320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69DA8-D95B-5C49-A073-7A984841557D}" type="slidenum">
              <a:rPr lang="en-US" smtClean="0"/>
              <a:t>292</a:t>
            </a:fld>
            <a:endParaRPr lang="en-US"/>
          </a:p>
        </p:txBody>
      </p:sp>
    </p:spTree>
    <p:extLst>
      <p:ext uri="{BB962C8B-B14F-4D97-AF65-F5344CB8AC3E}">
        <p14:creationId xmlns:p14="http://schemas.microsoft.com/office/powerpoint/2010/main" val="29823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69DA8-D95B-5C49-A073-7A984841557D}" type="slidenum">
              <a:rPr lang="en-US" smtClean="0"/>
              <a:t>295</a:t>
            </a:fld>
            <a:endParaRPr lang="en-US" dirty="0"/>
          </a:p>
        </p:txBody>
      </p:sp>
    </p:spTree>
    <p:extLst>
      <p:ext uri="{BB962C8B-B14F-4D97-AF65-F5344CB8AC3E}">
        <p14:creationId xmlns:p14="http://schemas.microsoft.com/office/powerpoint/2010/main" val="398255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69DA8-D95B-5C49-A073-7A984841557D}" type="slidenum">
              <a:rPr lang="en-US" smtClean="0"/>
              <a:t>296</a:t>
            </a:fld>
            <a:endParaRPr lang="en-US" dirty="0"/>
          </a:p>
        </p:txBody>
      </p:sp>
    </p:spTree>
    <p:extLst>
      <p:ext uri="{BB962C8B-B14F-4D97-AF65-F5344CB8AC3E}">
        <p14:creationId xmlns:p14="http://schemas.microsoft.com/office/powerpoint/2010/main" val="1939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7EAEDE-ED22-8449-933E-B876162378D8}"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3494D-60E3-1D4C-87DA-25130BBE25E5}"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3DEE1-300D-5E4E-AD17-0319F17F034E}"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7FF88-F47F-B54E-B964-3B08F2292371}"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8836AE-1352-7E4A-A8CE-659C62439E4F}"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B96D49-1610-5548-BE6E-44F22075669F}" type="datetime1">
              <a:rPr lang="en-US" smtClean="0"/>
              <a:t>12/10/2012</a:t>
            </a:fld>
            <a:endParaRPr lang="en-US" dirty="0"/>
          </a:p>
        </p:txBody>
      </p:sp>
      <p:sp>
        <p:nvSpPr>
          <p:cNvPr id="6" name="Footer Placeholder 5"/>
          <p:cNvSpPr>
            <a:spLocks noGrp="1"/>
          </p:cNvSpPr>
          <p:nvPr>
            <p:ph type="ftr" sz="quarter" idx="11"/>
          </p:nvPr>
        </p:nvSpPr>
        <p:spPr/>
        <p:txBody>
          <a:bodyPr/>
          <a:lstStyle/>
          <a:p>
            <a:r>
              <a:rPr lang="en-US" dirty="0" smtClean="0"/>
              <a:t>Mod 28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01D039-B09A-AC49-8759-2B67DF86353F}" type="datetime1">
              <a:rPr lang="en-US" smtClean="0"/>
              <a:t>12/10/2012</a:t>
            </a:fld>
            <a:endParaRPr lang="en-US" dirty="0"/>
          </a:p>
        </p:txBody>
      </p:sp>
      <p:sp>
        <p:nvSpPr>
          <p:cNvPr id="8" name="Footer Placeholder 7"/>
          <p:cNvSpPr>
            <a:spLocks noGrp="1"/>
          </p:cNvSpPr>
          <p:nvPr>
            <p:ph type="ftr" sz="quarter" idx="11"/>
          </p:nvPr>
        </p:nvSpPr>
        <p:spPr/>
        <p:txBody>
          <a:bodyPr/>
          <a:lstStyle/>
          <a:p>
            <a:r>
              <a:rPr lang="en-US" dirty="0" smtClean="0"/>
              <a:t>Mod 28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01666-FEDC-554A-AE2D-E43F9C2AF908}" type="datetime1">
              <a:rPr lang="en-US" smtClean="0"/>
              <a:t>12/10/2012</a:t>
            </a:fld>
            <a:endParaRPr lang="en-US" dirty="0"/>
          </a:p>
        </p:txBody>
      </p:sp>
      <p:sp>
        <p:nvSpPr>
          <p:cNvPr id="4" name="Footer Placeholder 3"/>
          <p:cNvSpPr>
            <a:spLocks noGrp="1"/>
          </p:cNvSpPr>
          <p:nvPr>
            <p:ph type="ftr" sz="quarter" idx="11"/>
          </p:nvPr>
        </p:nvSpPr>
        <p:spPr/>
        <p:txBody>
          <a:bodyPr/>
          <a:lstStyle/>
          <a:p>
            <a:r>
              <a:rPr lang="en-US" dirty="0" smtClean="0"/>
              <a:t>Mod 28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4D4D8-B26B-444C-80E4-35E3E49057B9}" type="datetime1">
              <a:rPr lang="en-US" smtClean="0"/>
              <a:t>12/10/2012</a:t>
            </a:fld>
            <a:endParaRPr lang="en-US" dirty="0"/>
          </a:p>
        </p:txBody>
      </p:sp>
      <p:sp>
        <p:nvSpPr>
          <p:cNvPr id="3" name="Footer Placeholder 2"/>
          <p:cNvSpPr>
            <a:spLocks noGrp="1"/>
          </p:cNvSpPr>
          <p:nvPr>
            <p:ph type="ftr" sz="quarter" idx="11"/>
          </p:nvPr>
        </p:nvSpPr>
        <p:spPr/>
        <p:txBody>
          <a:bodyPr/>
          <a:lstStyle/>
          <a:p>
            <a:r>
              <a:rPr lang="en-US" dirty="0" smtClean="0"/>
              <a:t>Mod 28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83C95-2838-944C-B6A6-1AFE2E25BA4E}" type="datetime1">
              <a:rPr lang="en-US" smtClean="0"/>
              <a:t>12/10/2012</a:t>
            </a:fld>
            <a:endParaRPr lang="en-US" dirty="0"/>
          </a:p>
        </p:txBody>
      </p:sp>
      <p:sp>
        <p:nvSpPr>
          <p:cNvPr id="6" name="Footer Placeholder 5"/>
          <p:cNvSpPr>
            <a:spLocks noGrp="1"/>
          </p:cNvSpPr>
          <p:nvPr>
            <p:ph type="ftr" sz="quarter" idx="11"/>
          </p:nvPr>
        </p:nvSpPr>
        <p:spPr/>
        <p:txBody>
          <a:bodyPr/>
          <a:lstStyle/>
          <a:p>
            <a:r>
              <a:rPr lang="en-US" dirty="0" smtClean="0"/>
              <a:t>Mod 28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38D62-1913-7644-B4F5-3C3C76894544}" type="datetime1">
              <a:rPr lang="en-US" smtClean="0"/>
              <a:t>12/10/2012</a:t>
            </a:fld>
            <a:endParaRPr lang="en-US" dirty="0"/>
          </a:p>
        </p:txBody>
      </p:sp>
      <p:sp>
        <p:nvSpPr>
          <p:cNvPr id="6" name="Footer Placeholder 5"/>
          <p:cNvSpPr>
            <a:spLocks noGrp="1"/>
          </p:cNvSpPr>
          <p:nvPr>
            <p:ph type="ftr" sz="quarter" idx="11"/>
          </p:nvPr>
        </p:nvSpPr>
        <p:spPr/>
        <p:txBody>
          <a:bodyPr/>
          <a:lstStyle/>
          <a:p>
            <a:r>
              <a:rPr lang="en-US" dirty="0" smtClean="0"/>
              <a:t>Mod 28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FF68A-CCC5-E043-A30E-28681B979805}" type="datetime1">
              <a:rPr lang="en-US" smtClean="0"/>
              <a:t>12/10/2012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 28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18.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tiff"/><Relationship Id="rId1" Type="http://schemas.openxmlformats.org/officeDocument/2006/relationships/slideLayout" Target="../slideLayouts/slideLayout2.xml"/><Relationship Id="rId5" Type="http://schemas.openxmlformats.org/officeDocument/2006/relationships/image" Target="../media/image29.tiff"/><Relationship Id="rId4" Type="http://schemas.openxmlformats.org/officeDocument/2006/relationships/image" Target="../media/image28.tiff"/></Relationships>
</file>

<file path=ppt/slides/_rels/slide2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249484"/>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433670" y="2868772"/>
            <a:ext cx="8120564" cy="1752600"/>
          </a:xfrm>
        </p:spPr>
        <p:txBody>
          <a:bodyPr>
            <a:normAutofit fontScale="25000" lnSpcReduction="20000"/>
          </a:bodyPr>
          <a:lstStyle/>
          <a:p>
            <a:endParaRPr lang="en-US" dirty="0" smtClean="0">
              <a:solidFill>
                <a:srgbClr val="800000"/>
              </a:solidFill>
              <a:cs typeface="Arial"/>
            </a:endParaRPr>
          </a:p>
          <a:p>
            <a:r>
              <a:rPr lang="en-US" sz="11200" dirty="0" smtClean="0">
                <a:solidFill>
                  <a:srgbClr val="800000"/>
                </a:solidFill>
                <a:cs typeface="Arial"/>
              </a:rPr>
              <a:t>Three Phase Power Converter </a:t>
            </a:r>
          </a:p>
          <a:p>
            <a:r>
              <a:rPr lang="en-US" sz="11200" dirty="0" smtClean="0">
                <a:solidFill>
                  <a:srgbClr val="800000"/>
                </a:solidFill>
                <a:cs typeface="Arial"/>
              </a:rPr>
              <a:t>Control Strategies for Three Machine Types</a:t>
            </a:r>
          </a:p>
          <a:p>
            <a:r>
              <a:rPr lang="en-US" sz="11200" dirty="0" smtClean="0">
                <a:solidFill>
                  <a:srgbClr val="800000"/>
                </a:solidFill>
                <a:cs typeface="Arial"/>
              </a:rPr>
              <a:t> Lecture </a:t>
            </a:r>
            <a:r>
              <a:rPr lang="en-US" sz="11200" dirty="0">
                <a:solidFill>
                  <a:srgbClr val="800000"/>
                </a:solidFill>
                <a:cs typeface="Arial"/>
              </a:rPr>
              <a:t># 3</a:t>
            </a:r>
          </a:p>
          <a:p>
            <a:endParaRPr lang="en-US" sz="11200" dirty="0"/>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280</a:t>
            </a:fld>
            <a:endParaRPr lang="en-US" dirty="0"/>
          </a:p>
        </p:txBody>
      </p:sp>
    </p:spTree>
    <p:extLst>
      <p:ext uri="{BB962C8B-B14F-4D97-AF65-F5344CB8AC3E}">
        <p14:creationId xmlns:p14="http://schemas.microsoft.com/office/powerpoint/2010/main" val="161205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92" y="42850"/>
            <a:ext cx="8577943" cy="622915"/>
          </a:xfrm>
        </p:spPr>
        <p:txBody>
          <a:bodyPr>
            <a:noAutofit/>
          </a:bodyPr>
          <a:lstStyle/>
          <a:p>
            <a:r>
              <a:rPr lang="en-US" sz="2800" dirty="0" smtClean="0">
                <a:solidFill>
                  <a:srgbClr val="800000"/>
                </a:solidFill>
              </a:rPr>
              <a:t>Six step control, 120 </a:t>
            </a:r>
            <a:r>
              <a:rPr lang="en-US" sz="2800" dirty="0" err="1" smtClean="0">
                <a:solidFill>
                  <a:srgbClr val="800000"/>
                </a:solidFill>
              </a:rPr>
              <a:t>deg</a:t>
            </a:r>
            <a:r>
              <a:rPr lang="en-US" sz="2800" dirty="0" smtClean="0">
                <a:solidFill>
                  <a:srgbClr val="800000"/>
                </a:solidFill>
              </a:rPr>
              <a:t> E commutation </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289</a:t>
            </a:fld>
            <a:endParaRPr lang="en-US" dirty="0"/>
          </a:p>
        </p:txBody>
      </p:sp>
      <p:pic>
        <p:nvPicPr>
          <p:cNvPr id="6" name="Picture 5" descr="Untitled.tiff"/>
          <p:cNvPicPr>
            <a:picLocks noChangeAspect="1"/>
          </p:cNvPicPr>
          <p:nvPr/>
        </p:nvPicPr>
        <p:blipFill rotWithShape="1">
          <a:blip r:embed="rId2">
            <a:extLst>
              <a:ext uri="{28A0092B-C50C-407E-A947-70E740481C1C}">
                <a14:useLocalDpi xmlns:a14="http://schemas.microsoft.com/office/drawing/2010/main" val="0"/>
              </a:ext>
            </a:extLst>
          </a:blip>
          <a:srcRect t="1979" b="67"/>
          <a:stretch/>
        </p:blipFill>
        <p:spPr>
          <a:xfrm>
            <a:off x="315079" y="693075"/>
            <a:ext cx="3347396" cy="2817332"/>
          </a:xfrm>
          <a:prstGeom prst="rect">
            <a:avLst/>
          </a:prstGeom>
        </p:spPr>
      </p:pic>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475" y="679045"/>
            <a:ext cx="5054359" cy="3167251"/>
          </a:xfrm>
          <a:prstGeom prst="rect">
            <a:avLst/>
          </a:prstGeom>
        </p:spPr>
      </p:pic>
      <p:sp>
        <p:nvSpPr>
          <p:cNvPr id="3" name="TextBox 2"/>
          <p:cNvSpPr txBox="1"/>
          <p:nvPr/>
        </p:nvSpPr>
        <p:spPr>
          <a:xfrm>
            <a:off x="520096" y="3479230"/>
            <a:ext cx="3142380" cy="646331"/>
          </a:xfrm>
          <a:prstGeom prst="rect">
            <a:avLst/>
          </a:prstGeom>
          <a:noFill/>
        </p:spPr>
        <p:txBody>
          <a:bodyPr wrap="square" rtlCol="0">
            <a:spAutoFit/>
          </a:bodyPr>
          <a:lstStyle/>
          <a:p>
            <a:r>
              <a:rPr lang="en-US" dirty="0" smtClean="0"/>
              <a:t>Same sequence for Wye or </a:t>
            </a:r>
          </a:p>
          <a:p>
            <a:r>
              <a:rPr lang="en-US" dirty="0" smtClean="0"/>
              <a:t>Delta phase connections</a:t>
            </a:r>
            <a:endParaRPr lang="en-US" dirty="0"/>
          </a:p>
        </p:txBody>
      </p:sp>
      <p:sp>
        <p:nvSpPr>
          <p:cNvPr id="8" name="TextBox 7"/>
          <p:cNvSpPr txBox="1"/>
          <p:nvPr/>
        </p:nvSpPr>
        <p:spPr>
          <a:xfrm>
            <a:off x="338679" y="4148685"/>
            <a:ext cx="8378155" cy="2031325"/>
          </a:xfrm>
          <a:prstGeom prst="rect">
            <a:avLst/>
          </a:prstGeom>
          <a:noFill/>
        </p:spPr>
        <p:txBody>
          <a:bodyPr wrap="square" rtlCol="0">
            <a:spAutoFit/>
          </a:bodyPr>
          <a:lstStyle/>
          <a:p>
            <a:r>
              <a:rPr lang="en-US" i="1" dirty="0" smtClean="0"/>
              <a:t>Six step </a:t>
            </a:r>
            <a:r>
              <a:rPr lang="en-US" dirty="0" smtClean="0"/>
              <a:t>or </a:t>
            </a:r>
            <a:r>
              <a:rPr lang="en-US" i="1" dirty="0" smtClean="0"/>
              <a:t>square wave </a:t>
            </a:r>
            <a:r>
              <a:rPr lang="en-US" dirty="0" smtClean="0"/>
              <a:t>motor control configurations are typical for brushless DC motors used for fans, disc drives and other constant or simple variable speed applications.</a:t>
            </a:r>
          </a:p>
          <a:p>
            <a:endParaRPr lang="en-US" dirty="0"/>
          </a:p>
          <a:p>
            <a:r>
              <a:rPr lang="en-US" dirty="0" smtClean="0"/>
              <a:t>Two phases are producing torque at all times during operation</a:t>
            </a:r>
          </a:p>
          <a:p>
            <a:endParaRPr lang="en-US" dirty="0" smtClean="0"/>
          </a:p>
          <a:p>
            <a:r>
              <a:rPr lang="en-US" dirty="0" smtClean="0"/>
              <a:t>Shaft angle feedback sensing is required (Halls or sensorless)for commutation</a:t>
            </a:r>
          </a:p>
        </p:txBody>
      </p:sp>
    </p:spTree>
    <p:extLst>
      <p:ext uri="{BB962C8B-B14F-4D97-AF65-F5344CB8AC3E}">
        <p14:creationId xmlns:p14="http://schemas.microsoft.com/office/powerpoint/2010/main" val="205104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17"/>
            <a:ext cx="8229600" cy="837344"/>
          </a:xfrm>
        </p:spPr>
        <p:txBody>
          <a:bodyPr>
            <a:normAutofit/>
          </a:bodyPr>
          <a:lstStyle/>
          <a:p>
            <a:r>
              <a:rPr lang="en-US" sz="3200" dirty="0" smtClean="0">
                <a:solidFill>
                  <a:srgbClr val="800000"/>
                </a:solidFill>
              </a:rPr>
              <a:t>Trapezoid 120 deg. E commutation</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290</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971" y="884669"/>
            <a:ext cx="4527799" cy="5341268"/>
          </a:xfrm>
          <a:prstGeom prst="rect">
            <a:avLst/>
          </a:prstGeom>
        </p:spPr>
      </p:pic>
      <p:sp>
        <p:nvSpPr>
          <p:cNvPr id="6" name="TextBox 5"/>
          <p:cNvSpPr txBox="1"/>
          <p:nvPr/>
        </p:nvSpPr>
        <p:spPr>
          <a:xfrm>
            <a:off x="6019800" y="1208241"/>
            <a:ext cx="2980867" cy="646331"/>
          </a:xfrm>
          <a:prstGeom prst="rect">
            <a:avLst/>
          </a:prstGeom>
          <a:noFill/>
        </p:spPr>
        <p:txBody>
          <a:bodyPr wrap="square" rtlCol="0">
            <a:spAutoFit/>
          </a:bodyPr>
          <a:lstStyle/>
          <a:p>
            <a:r>
              <a:rPr lang="en-US" dirty="0" smtClean="0"/>
              <a:t>Back EMF of each phase</a:t>
            </a:r>
          </a:p>
          <a:p>
            <a:r>
              <a:rPr lang="en-US" dirty="0" smtClean="0"/>
              <a:t>(shape not important)</a:t>
            </a:r>
            <a:endParaRPr lang="en-US" dirty="0"/>
          </a:p>
        </p:txBody>
      </p:sp>
      <p:sp>
        <p:nvSpPr>
          <p:cNvPr id="7" name="TextBox 6"/>
          <p:cNvSpPr txBox="1"/>
          <p:nvPr/>
        </p:nvSpPr>
        <p:spPr>
          <a:xfrm>
            <a:off x="6312797" y="4389120"/>
            <a:ext cx="2280991" cy="1754327"/>
          </a:xfrm>
          <a:prstGeom prst="rect">
            <a:avLst/>
          </a:prstGeom>
          <a:noFill/>
        </p:spPr>
        <p:txBody>
          <a:bodyPr wrap="square" rtlCol="0">
            <a:spAutoFit/>
          </a:bodyPr>
          <a:lstStyle/>
          <a:p>
            <a:r>
              <a:rPr lang="en-US" dirty="0" smtClean="0"/>
              <a:t>(3) shaft position sensor outputs</a:t>
            </a:r>
          </a:p>
          <a:p>
            <a:r>
              <a:rPr lang="en-US" dirty="0" smtClean="0"/>
              <a:t>(usually TTL hall signals)</a:t>
            </a:r>
          </a:p>
          <a:p>
            <a:endParaRPr lang="en-US" dirty="0"/>
          </a:p>
          <a:p>
            <a:endParaRPr lang="en-US" dirty="0"/>
          </a:p>
        </p:txBody>
      </p:sp>
      <p:sp>
        <p:nvSpPr>
          <p:cNvPr id="8" name="TextBox 7"/>
          <p:cNvSpPr txBox="1"/>
          <p:nvPr/>
        </p:nvSpPr>
        <p:spPr>
          <a:xfrm>
            <a:off x="5881258" y="2663062"/>
            <a:ext cx="3119409" cy="923330"/>
          </a:xfrm>
          <a:prstGeom prst="rect">
            <a:avLst/>
          </a:prstGeom>
          <a:noFill/>
        </p:spPr>
        <p:txBody>
          <a:bodyPr wrap="square" rtlCol="0">
            <a:spAutoFit/>
          </a:bodyPr>
          <a:lstStyle/>
          <a:p>
            <a:r>
              <a:rPr lang="en-US" dirty="0" smtClean="0"/>
              <a:t>Sensor angular locations</a:t>
            </a:r>
          </a:p>
          <a:p>
            <a:r>
              <a:rPr lang="en-US" dirty="0" smtClean="0"/>
              <a:t>relative to stator phases</a:t>
            </a:r>
          </a:p>
          <a:p>
            <a:r>
              <a:rPr lang="en-US" dirty="0" smtClean="0"/>
              <a:t>so aligned to back EMFs</a:t>
            </a:r>
            <a:endParaRPr lang="en-US" dirty="0"/>
          </a:p>
        </p:txBody>
      </p:sp>
    </p:spTree>
    <p:extLst>
      <p:ext uri="{BB962C8B-B14F-4D97-AF65-F5344CB8AC3E}">
        <p14:creationId xmlns:p14="http://schemas.microsoft.com/office/powerpoint/2010/main" val="38448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(6) Step 120 degree commutation</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291</a:t>
            </a:fld>
            <a:endParaRPr lang="en-US"/>
          </a:p>
        </p:txBody>
      </p:sp>
      <p:pic>
        <p:nvPicPr>
          <p:cNvPr id="3" name="Picture 2"/>
          <p:cNvPicPr>
            <a:picLocks noChangeAspect="1"/>
          </p:cNvPicPr>
          <p:nvPr/>
        </p:nvPicPr>
        <p:blipFill>
          <a:blip r:embed="rId2"/>
          <a:stretch>
            <a:fillRect/>
          </a:stretch>
        </p:blipFill>
        <p:spPr>
          <a:xfrm>
            <a:off x="591840" y="1298796"/>
            <a:ext cx="7890996" cy="5060145"/>
          </a:xfrm>
          <a:prstGeom prst="rect">
            <a:avLst/>
          </a:prstGeom>
        </p:spPr>
      </p:pic>
      <p:sp>
        <p:nvSpPr>
          <p:cNvPr id="6" name="TextBox 5"/>
          <p:cNvSpPr txBox="1"/>
          <p:nvPr/>
        </p:nvSpPr>
        <p:spPr>
          <a:xfrm>
            <a:off x="567160" y="6435732"/>
            <a:ext cx="2231673" cy="307777"/>
          </a:xfrm>
          <a:prstGeom prst="rect">
            <a:avLst/>
          </a:prstGeom>
          <a:noFill/>
        </p:spPr>
        <p:txBody>
          <a:bodyPr wrap="square" rtlCol="0">
            <a:spAutoFit/>
          </a:bodyPr>
          <a:lstStyle/>
          <a:p>
            <a:r>
              <a:rPr lang="en-US" sz="1400" dirty="0" smtClean="0"/>
              <a:t>Prof. TJE Miller</a:t>
            </a:r>
            <a:endParaRPr lang="en-US" sz="1400" dirty="0"/>
          </a:p>
        </p:txBody>
      </p:sp>
      <p:sp>
        <p:nvSpPr>
          <p:cNvPr id="7" name="TextBox 6"/>
          <p:cNvSpPr txBox="1"/>
          <p:nvPr/>
        </p:nvSpPr>
        <p:spPr>
          <a:xfrm>
            <a:off x="3822200" y="1442761"/>
            <a:ext cx="1948089" cy="369332"/>
          </a:xfrm>
          <a:prstGeom prst="rect">
            <a:avLst/>
          </a:prstGeom>
          <a:noFill/>
        </p:spPr>
        <p:txBody>
          <a:bodyPr wrap="square" rtlCol="0">
            <a:spAutoFit/>
          </a:bodyPr>
          <a:lstStyle/>
          <a:p>
            <a:r>
              <a:rPr lang="en-US" dirty="0" smtClean="0">
                <a:solidFill>
                  <a:schemeClr val="bg1"/>
                </a:solidFill>
              </a:rPr>
              <a:t>Back EMF</a:t>
            </a:r>
            <a:endParaRPr lang="en-US" dirty="0">
              <a:solidFill>
                <a:schemeClr val="bg1"/>
              </a:solidFill>
            </a:endParaRPr>
          </a:p>
        </p:txBody>
      </p:sp>
      <p:sp>
        <p:nvSpPr>
          <p:cNvPr id="8" name="TextBox 7"/>
          <p:cNvSpPr txBox="1"/>
          <p:nvPr/>
        </p:nvSpPr>
        <p:spPr>
          <a:xfrm>
            <a:off x="4340049" y="1799765"/>
            <a:ext cx="1337745" cy="369332"/>
          </a:xfrm>
          <a:prstGeom prst="rect">
            <a:avLst/>
          </a:prstGeom>
          <a:noFill/>
        </p:spPr>
        <p:txBody>
          <a:bodyPr wrap="square" rtlCol="0">
            <a:spAutoFit/>
          </a:bodyPr>
          <a:lstStyle/>
          <a:p>
            <a:r>
              <a:rPr lang="en-US" dirty="0" smtClean="0">
                <a:solidFill>
                  <a:schemeClr val="bg1"/>
                </a:solidFill>
              </a:rPr>
              <a:t>Current</a:t>
            </a:r>
            <a:endParaRPr lang="en-US" dirty="0">
              <a:solidFill>
                <a:schemeClr val="bg1"/>
              </a:solidFill>
            </a:endParaRPr>
          </a:p>
        </p:txBody>
      </p:sp>
      <p:cxnSp>
        <p:nvCxnSpPr>
          <p:cNvPr id="10" name="Straight Arrow Connector 9"/>
          <p:cNvCxnSpPr/>
          <p:nvPr/>
        </p:nvCxnSpPr>
        <p:spPr>
          <a:xfrm flipH="1">
            <a:off x="3464639" y="1664414"/>
            <a:ext cx="345231" cy="196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587939" y="1997296"/>
            <a:ext cx="764440" cy="196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45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3135"/>
            <a:ext cx="9012567" cy="689793"/>
          </a:xfrm>
        </p:spPr>
        <p:txBody>
          <a:bodyPr>
            <a:normAutofit fontScale="90000"/>
          </a:bodyPr>
          <a:lstStyle/>
          <a:p>
            <a:r>
              <a:rPr lang="en-US" sz="3600" dirty="0">
                <a:solidFill>
                  <a:srgbClr val="800000"/>
                </a:solidFill>
              </a:rPr>
              <a:t>Phase current plots at </a:t>
            </a:r>
            <a:r>
              <a:rPr lang="en-US" sz="3600" dirty="0" smtClean="0">
                <a:solidFill>
                  <a:srgbClr val="800000"/>
                </a:solidFill>
              </a:rPr>
              <a:t>(2) </a:t>
            </a:r>
            <a:r>
              <a:rPr lang="en-US" sz="3600" dirty="0">
                <a:solidFill>
                  <a:srgbClr val="800000"/>
                </a:solidFill>
              </a:rPr>
              <a:t>speeds &amp; </a:t>
            </a:r>
            <a:r>
              <a:rPr lang="en-US" sz="3600" dirty="0" smtClean="0">
                <a:solidFill>
                  <a:srgbClr val="800000"/>
                </a:solidFill>
              </a:rPr>
              <a:t>(2) drives</a:t>
            </a:r>
            <a:r>
              <a:rPr lang="en-US" sz="3600" dirty="0">
                <a:solidFill>
                  <a:srgbClr val="800000"/>
                </a:solidFill>
              </a:rPr>
              <a:t/>
            </a:r>
            <a:br>
              <a:rPr lang="en-US" sz="3600" dirty="0">
                <a:solidFill>
                  <a:srgbClr val="800000"/>
                </a:solidFill>
              </a:rPr>
            </a:b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292</a:t>
            </a:fld>
            <a:endParaRPr lang="en-US" dirty="0"/>
          </a:p>
        </p:txBody>
      </p:sp>
      <p:sp>
        <p:nvSpPr>
          <p:cNvPr id="3" name="Rectangle 2"/>
          <p:cNvSpPr/>
          <p:nvPr/>
        </p:nvSpPr>
        <p:spPr>
          <a:xfrm>
            <a:off x="675680" y="3228730"/>
            <a:ext cx="8011120" cy="646331"/>
          </a:xfrm>
          <a:prstGeom prst="rect">
            <a:avLst/>
          </a:prstGeom>
        </p:spPr>
        <p:txBody>
          <a:bodyPr wrap="square">
            <a:spAutoFit/>
          </a:bodyPr>
          <a:lstStyle/>
          <a:p>
            <a:r>
              <a:rPr lang="en-US" dirty="0"/>
              <a:t>6-step, </a:t>
            </a:r>
            <a:r>
              <a:rPr lang="en-US" dirty="0" smtClean="0"/>
              <a:t>1 </a:t>
            </a:r>
            <a:r>
              <a:rPr lang="en-US" dirty="0" err="1"/>
              <a:t>k</a:t>
            </a:r>
            <a:r>
              <a:rPr lang="en-US" dirty="0" err="1" smtClean="0"/>
              <a:t>rpm</a:t>
            </a:r>
            <a:r>
              <a:rPr lang="en-US" dirty="0"/>
              <a:t>		   </a:t>
            </a:r>
            <a:r>
              <a:rPr lang="en-US" dirty="0" smtClean="0"/>
              <a:t>		6</a:t>
            </a:r>
            <a:r>
              <a:rPr lang="en-US" dirty="0"/>
              <a:t>-step, </a:t>
            </a:r>
            <a:r>
              <a:rPr lang="en-US" dirty="0" smtClean="0"/>
              <a:t>2 </a:t>
            </a:r>
            <a:r>
              <a:rPr lang="en-US" dirty="0" err="1" smtClean="0"/>
              <a:t>krpm</a:t>
            </a:r>
            <a:r>
              <a:rPr lang="en-US" dirty="0"/>
              <a:t>	</a:t>
            </a:r>
            <a:r>
              <a:rPr lang="en-US" dirty="0" smtClean="0"/>
              <a:t> 		 6</a:t>
            </a:r>
            <a:r>
              <a:rPr lang="en-US" dirty="0"/>
              <a:t>-step, </a:t>
            </a:r>
            <a:r>
              <a:rPr lang="en-US" dirty="0" smtClean="0"/>
              <a:t> 2 </a:t>
            </a:r>
            <a:r>
              <a:rPr lang="en-US" dirty="0" err="1" smtClean="0"/>
              <a:t>krpm</a:t>
            </a:r>
            <a:r>
              <a:rPr lang="en-US" dirty="0"/>
              <a:t>, </a:t>
            </a:r>
            <a:endParaRPr lang="en-US" dirty="0" smtClean="0"/>
          </a:p>
          <a:p>
            <a:r>
              <a:rPr lang="en-US" dirty="0"/>
              <a:t>	</a:t>
            </a:r>
            <a:r>
              <a:rPr lang="en-US" dirty="0" smtClean="0"/>
              <a:t>											      (25 deg. advance) </a:t>
            </a:r>
            <a:endParaRPr lang="en-US" dirty="0"/>
          </a:p>
        </p:txBody>
      </p:sp>
      <p:sp>
        <p:nvSpPr>
          <p:cNvPr id="6" name="Rectangle 5"/>
          <p:cNvSpPr/>
          <p:nvPr/>
        </p:nvSpPr>
        <p:spPr>
          <a:xfrm>
            <a:off x="473100" y="5770440"/>
            <a:ext cx="7585838" cy="646331"/>
          </a:xfrm>
          <a:prstGeom prst="rect">
            <a:avLst/>
          </a:prstGeom>
        </p:spPr>
        <p:txBody>
          <a:bodyPr wrap="square">
            <a:spAutoFit/>
          </a:bodyPr>
          <a:lstStyle/>
          <a:p>
            <a:r>
              <a:rPr lang="en-US" dirty="0"/>
              <a:t> </a:t>
            </a:r>
            <a:r>
              <a:rPr lang="en-US" dirty="0" smtClean="0"/>
              <a:t>	  Sine current, 1 </a:t>
            </a:r>
            <a:r>
              <a:rPr lang="en-US" dirty="0" err="1"/>
              <a:t>k</a:t>
            </a:r>
            <a:r>
              <a:rPr lang="en-US" dirty="0" err="1" smtClean="0"/>
              <a:t>rpm</a:t>
            </a:r>
            <a:r>
              <a:rPr lang="en-US" dirty="0"/>
              <a:t>		   </a:t>
            </a:r>
            <a:r>
              <a:rPr lang="en-US" dirty="0" smtClean="0"/>
              <a:t>			            Sine current, 2 </a:t>
            </a:r>
            <a:r>
              <a:rPr lang="en-US" dirty="0" err="1" smtClean="0"/>
              <a:t>krpm</a:t>
            </a:r>
            <a:endParaRPr lang="en-US" dirty="0" smtClean="0"/>
          </a:p>
          <a:p>
            <a:r>
              <a:rPr lang="en-US" dirty="0"/>
              <a:t>	</a:t>
            </a:r>
            <a:r>
              <a:rPr lang="en-US" dirty="0" smtClean="0"/>
              <a:t>										       (0 deg. advance)</a:t>
            </a:r>
            <a:endParaRPr lang="en-US" dirty="0"/>
          </a:p>
        </p:txBody>
      </p:sp>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03" y="1215821"/>
            <a:ext cx="2847764" cy="2083946"/>
          </a:xfrm>
          <a:prstGeom prst="rect">
            <a:avLst/>
          </a:prstGeom>
        </p:spPr>
      </p:pic>
      <p:pic>
        <p:nvPicPr>
          <p:cNvPr id="9" name="Picture 8"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666" y="1197993"/>
            <a:ext cx="2920133" cy="2101774"/>
          </a:xfrm>
          <a:prstGeom prst="rect">
            <a:avLst/>
          </a:prstGeom>
        </p:spPr>
      </p:pic>
      <p:pic>
        <p:nvPicPr>
          <p:cNvPr id="10" name="Picture 9" descr="Untitle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174303"/>
            <a:ext cx="2853877" cy="2111810"/>
          </a:xfrm>
          <a:prstGeom prst="rect">
            <a:avLst/>
          </a:prstGeom>
        </p:spPr>
      </p:pic>
      <p:pic>
        <p:nvPicPr>
          <p:cNvPr id="11" name="Picture 10" descr="Untitled.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060" y="3972775"/>
            <a:ext cx="3093117" cy="1824975"/>
          </a:xfrm>
          <a:prstGeom prst="rect">
            <a:avLst/>
          </a:prstGeom>
        </p:spPr>
      </p:pic>
      <p:pic>
        <p:nvPicPr>
          <p:cNvPr id="12" name="Picture 11" descr="Untitled.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3741" y="3945465"/>
            <a:ext cx="3223057" cy="1824975"/>
          </a:xfrm>
          <a:prstGeom prst="rect">
            <a:avLst/>
          </a:prstGeom>
        </p:spPr>
      </p:pic>
      <p:sp>
        <p:nvSpPr>
          <p:cNvPr id="14" name="TextBox 13"/>
          <p:cNvSpPr txBox="1"/>
          <p:nvPr/>
        </p:nvSpPr>
        <p:spPr>
          <a:xfrm>
            <a:off x="839540" y="832928"/>
            <a:ext cx="8050112" cy="369332"/>
          </a:xfrm>
          <a:prstGeom prst="rect">
            <a:avLst/>
          </a:prstGeom>
          <a:noFill/>
        </p:spPr>
        <p:txBody>
          <a:bodyPr wrap="square" rtlCol="0">
            <a:spAutoFit/>
          </a:bodyPr>
          <a:lstStyle/>
          <a:p>
            <a:r>
              <a:rPr lang="en-US" dirty="0" smtClean="0"/>
              <a:t>6-Step,120 deg. commutation with (2) phases producing during operation</a:t>
            </a:r>
            <a:endParaRPr lang="en-US" dirty="0"/>
          </a:p>
        </p:txBody>
      </p:sp>
      <p:sp>
        <p:nvSpPr>
          <p:cNvPr id="15" name="TextBox 14"/>
          <p:cNvSpPr txBox="1"/>
          <p:nvPr/>
        </p:nvSpPr>
        <p:spPr>
          <a:xfrm>
            <a:off x="3850816" y="4273876"/>
            <a:ext cx="1756026" cy="1477328"/>
          </a:xfrm>
          <a:prstGeom prst="rect">
            <a:avLst/>
          </a:prstGeom>
          <a:noFill/>
        </p:spPr>
        <p:txBody>
          <a:bodyPr wrap="square" rtlCol="0">
            <a:spAutoFit/>
          </a:bodyPr>
          <a:lstStyle/>
          <a:p>
            <a:r>
              <a:rPr lang="en-US" dirty="0" smtClean="0"/>
              <a:t> Sine driven</a:t>
            </a:r>
          </a:p>
          <a:p>
            <a:r>
              <a:rPr lang="en-US" dirty="0" smtClean="0"/>
              <a:t>  (</a:t>
            </a:r>
            <a:r>
              <a:rPr lang="en-US" dirty="0"/>
              <a:t>3) </a:t>
            </a:r>
            <a:r>
              <a:rPr lang="en-US" dirty="0" smtClean="0"/>
              <a:t>Phase</a:t>
            </a:r>
            <a:endParaRPr lang="en-US" dirty="0"/>
          </a:p>
          <a:p>
            <a:r>
              <a:rPr lang="en-US" dirty="0" smtClean="0"/>
              <a:t>   360 deg.</a:t>
            </a:r>
          </a:p>
          <a:p>
            <a:r>
              <a:rPr lang="en-US" dirty="0" smtClean="0"/>
              <a:t>commutation </a:t>
            </a:r>
          </a:p>
          <a:p>
            <a:r>
              <a:rPr lang="en-US" dirty="0" smtClean="0"/>
              <a:t> </a:t>
            </a:r>
            <a:endParaRPr lang="en-US" dirty="0"/>
          </a:p>
        </p:txBody>
      </p:sp>
      <p:sp>
        <p:nvSpPr>
          <p:cNvPr id="8" name="TextBox 7"/>
          <p:cNvSpPr txBox="1"/>
          <p:nvPr/>
        </p:nvSpPr>
        <p:spPr>
          <a:xfrm>
            <a:off x="3124200" y="3649381"/>
            <a:ext cx="3126948" cy="369332"/>
          </a:xfrm>
          <a:prstGeom prst="rect">
            <a:avLst/>
          </a:prstGeom>
          <a:noFill/>
        </p:spPr>
        <p:txBody>
          <a:bodyPr wrap="square" rtlCol="0">
            <a:spAutoFit/>
          </a:bodyPr>
          <a:lstStyle/>
          <a:p>
            <a:r>
              <a:rPr lang="en-US" dirty="0" smtClean="0">
                <a:solidFill>
                  <a:srgbClr val="800000"/>
                </a:solidFill>
              </a:rPr>
              <a:t>SAME (8) POLE MOTOR</a:t>
            </a:r>
            <a:endParaRPr lang="en-US" dirty="0">
              <a:solidFill>
                <a:srgbClr val="800000"/>
              </a:solidFill>
            </a:endParaRPr>
          </a:p>
        </p:txBody>
      </p:sp>
    </p:spTree>
    <p:extLst>
      <p:ext uri="{BB962C8B-B14F-4D97-AF65-F5344CB8AC3E}">
        <p14:creationId xmlns:p14="http://schemas.microsoft.com/office/powerpoint/2010/main" val="384481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50"/>
            <a:ext cx="8229600" cy="1143000"/>
          </a:xfrm>
        </p:spPr>
        <p:txBody>
          <a:bodyPr>
            <a:noAutofit/>
          </a:bodyPr>
          <a:lstStyle/>
          <a:p>
            <a:r>
              <a:rPr lang="en-US" sz="2800" dirty="0" smtClean="0">
                <a:solidFill>
                  <a:srgbClr val="800000"/>
                </a:solidFill>
              </a:rPr>
              <a:t>Sine 180 deg. E vs. (6) step 120 deg. E </a:t>
            </a:r>
            <a:r>
              <a:rPr lang="en-US" sz="3600" dirty="0" smtClean="0">
                <a:solidFill>
                  <a:srgbClr val="800000"/>
                </a:solidFill>
              </a:rPr>
              <a:t> </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293</a:t>
            </a:fld>
            <a:endParaRPr lang="en-US"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82" y="1459018"/>
            <a:ext cx="8499153" cy="4540213"/>
          </a:xfrm>
          <a:prstGeom prst="rect">
            <a:avLst/>
          </a:prstGeom>
        </p:spPr>
      </p:pic>
      <p:sp>
        <p:nvSpPr>
          <p:cNvPr id="7" name="TextBox 6"/>
          <p:cNvSpPr txBox="1"/>
          <p:nvPr/>
        </p:nvSpPr>
        <p:spPr>
          <a:xfrm>
            <a:off x="257408" y="6338260"/>
            <a:ext cx="2237619" cy="276999"/>
          </a:xfrm>
          <a:prstGeom prst="rect">
            <a:avLst/>
          </a:prstGeom>
          <a:noFill/>
        </p:spPr>
        <p:txBody>
          <a:bodyPr wrap="square" rtlCol="0">
            <a:spAutoFit/>
          </a:bodyPr>
          <a:lstStyle/>
          <a:p>
            <a:r>
              <a:rPr lang="en-US" sz="1200" dirty="0" err="1" smtClean="0"/>
              <a:t>Metin</a:t>
            </a:r>
            <a:r>
              <a:rPr lang="en-US" sz="1200" dirty="0" smtClean="0"/>
              <a:t> </a:t>
            </a:r>
            <a:r>
              <a:rPr lang="en-US" sz="1200" dirty="0" err="1" smtClean="0"/>
              <a:t>Aydin</a:t>
            </a:r>
            <a:r>
              <a:rPr lang="en-US" sz="1200" dirty="0" smtClean="0"/>
              <a:t>, Turkey</a:t>
            </a:r>
            <a:endParaRPr lang="en-US" sz="1200" dirty="0"/>
          </a:p>
        </p:txBody>
      </p:sp>
      <p:sp>
        <p:nvSpPr>
          <p:cNvPr id="3" name="TextBox 2"/>
          <p:cNvSpPr txBox="1"/>
          <p:nvPr/>
        </p:nvSpPr>
        <p:spPr>
          <a:xfrm>
            <a:off x="457200" y="895048"/>
            <a:ext cx="8229600" cy="369332"/>
          </a:xfrm>
          <a:prstGeom prst="rect">
            <a:avLst/>
          </a:prstGeom>
          <a:noFill/>
        </p:spPr>
        <p:txBody>
          <a:bodyPr wrap="square" rtlCol="0">
            <a:spAutoFit/>
          </a:bodyPr>
          <a:lstStyle/>
          <a:p>
            <a:r>
              <a:rPr lang="en-US" dirty="0" smtClean="0"/>
              <a:t>Torque output comparison with vs. 6-step currents for Sine back EMF machines</a:t>
            </a:r>
            <a:endParaRPr lang="en-US" dirty="0"/>
          </a:p>
        </p:txBody>
      </p:sp>
      <p:cxnSp>
        <p:nvCxnSpPr>
          <p:cNvPr id="9" name="Straight Connector 8"/>
          <p:cNvCxnSpPr/>
          <p:nvPr/>
        </p:nvCxnSpPr>
        <p:spPr>
          <a:xfrm flipH="1">
            <a:off x="931333" y="5043714"/>
            <a:ext cx="3471334"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07813" y="5282382"/>
            <a:ext cx="1499809" cy="369332"/>
          </a:xfrm>
          <a:prstGeom prst="rect">
            <a:avLst/>
          </a:prstGeom>
          <a:noFill/>
        </p:spPr>
        <p:txBody>
          <a:bodyPr wrap="square" rtlCol="0">
            <a:spAutoFit/>
          </a:bodyPr>
          <a:lstStyle/>
          <a:p>
            <a:r>
              <a:rPr lang="en-US" dirty="0" smtClean="0"/>
              <a:t>Sine Torque</a:t>
            </a:r>
            <a:endParaRPr lang="en-US" dirty="0"/>
          </a:p>
        </p:txBody>
      </p:sp>
      <p:sp>
        <p:nvSpPr>
          <p:cNvPr id="11" name="Rectangle 10"/>
          <p:cNvSpPr/>
          <p:nvPr/>
        </p:nvSpPr>
        <p:spPr>
          <a:xfrm>
            <a:off x="5802088" y="5309383"/>
            <a:ext cx="1771526" cy="369332"/>
          </a:xfrm>
          <a:prstGeom prst="rect">
            <a:avLst/>
          </a:prstGeom>
        </p:spPr>
        <p:txBody>
          <a:bodyPr wrap="none">
            <a:spAutoFit/>
          </a:bodyPr>
          <a:lstStyle/>
          <a:p>
            <a:r>
              <a:rPr lang="en-US" dirty="0" smtClean="0"/>
              <a:t>(6) Step Torque</a:t>
            </a:r>
            <a:endParaRPr lang="en-US" dirty="0"/>
          </a:p>
        </p:txBody>
      </p:sp>
    </p:spTree>
    <p:extLst>
      <p:ext uri="{BB962C8B-B14F-4D97-AF65-F5344CB8AC3E}">
        <p14:creationId xmlns:p14="http://schemas.microsoft.com/office/powerpoint/2010/main" val="4075322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294</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558800"/>
            <a:ext cx="7543800" cy="5727700"/>
          </a:xfrm>
          <a:prstGeom prst="rect">
            <a:avLst/>
          </a:prstGeom>
        </p:spPr>
      </p:pic>
    </p:spTree>
    <p:extLst>
      <p:ext uri="{BB962C8B-B14F-4D97-AF65-F5344CB8AC3E}">
        <p14:creationId xmlns:p14="http://schemas.microsoft.com/office/powerpoint/2010/main" val="384481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95"/>
            <a:ext cx="8229600" cy="1143000"/>
          </a:xfrm>
        </p:spPr>
        <p:txBody>
          <a:bodyPr>
            <a:normAutofit/>
          </a:bodyPr>
          <a:lstStyle/>
          <a:p>
            <a:r>
              <a:rPr lang="en-US" sz="2800" dirty="0" smtClean="0">
                <a:solidFill>
                  <a:srgbClr val="800000"/>
                </a:solidFill>
              </a:rPr>
              <a:t>Hysteresis current control</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295</a:t>
            </a:fld>
            <a:endParaRPr lang="en-US"/>
          </a:p>
        </p:txBody>
      </p:sp>
      <p:sp>
        <p:nvSpPr>
          <p:cNvPr id="6" name="Rectangle 5"/>
          <p:cNvSpPr/>
          <p:nvPr/>
        </p:nvSpPr>
        <p:spPr>
          <a:xfrm>
            <a:off x="384630" y="6480761"/>
            <a:ext cx="1415772" cy="307777"/>
          </a:xfrm>
          <a:prstGeom prst="rect">
            <a:avLst/>
          </a:prstGeom>
        </p:spPr>
        <p:txBody>
          <a:bodyPr wrap="none">
            <a:spAutoFit/>
          </a:bodyPr>
          <a:lstStyle/>
          <a:p>
            <a:r>
              <a:rPr lang="en-US" sz="1400" dirty="0" smtClean="0"/>
              <a:t>Prof. TJE Miller</a:t>
            </a:r>
            <a:endParaRPr lang="en-US" sz="1400" dirty="0"/>
          </a:p>
        </p:txBody>
      </p:sp>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30" y="628001"/>
            <a:ext cx="8492741" cy="5728349"/>
          </a:xfrm>
          <a:prstGeom prst="rect">
            <a:avLst/>
          </a:prstGeom>
        </p:spPr>
      </p:pic>
    </p:spTree>
    <p:extLst>
      <p:ext uri="{BB962C8B-B14F-4D97-AF65-F5344CB8AC3E}">
        <p14:creationId xmlns:p14="http://schemas.microsoft.com/office/powerpoint/2010/main" val="38448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10"/>
            <a:ext cx="8229600" cy="689796"/>
          </a:xfrm>
        </p:spPr>
        <p:txBody>
          <a:bodyPr>
            <a:normAutofit/>
          </a:bodyPr>
          <a:lstStyle/>
          <a:p>
            <a:r>
              <a:rPr lang="en-US" sz="3200" dirty="0" smtClean="0">
                <a:solidFill>
                  <a:srgbClr val="800000"/>
                </a:solidFill>
              </a:rPr>
              <a:t>Vector Control (FOC) for PM machines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296</a:t>
            </a:fld>
            <a:endParaRPr lang="en-US"/>
          </a:p>
        </p:txBody>
      </p:sp>
      <p:sp>
        <p:nvSpPr>
          <p:cNvPr id="6" name="TextBox 5"/>
          <p:cNvSpPr txBox="1"/>
          <p:nvPr/>
        </p:nvSpPr>
        <p:spPr>
          <a:xfrm>
            <a:off x="969534" y="1146987"/>
            <a:ext cx="7717266" cy="3693319"/>
          </a:xfrm>
          <a:prstGeom prst="rect">
            <a:avLst/>
          </a:prstGeom>
          <a:noFill/>
        </p:spPr>
        <p:txBody>
          <a:bodyPr wrap="square" rtlCol="0">
            <a:spAutoFit/>
          </a:bodyPr>
          <a:lstStyle/>
          <a:p>
            <a:r>
              <a:rPr lang="en-US" dirty="0" smtClean="0"/>
              <a:t>FOC (field oriented control) overcomes limitations of other drives</a:t>
            </a:r>
          </a:p>
          <a:p>
            <a:r>
              <a:rPr lang="en-US" dirty="0"/>
              <a:t>	</a:t>
            </a:r>
            <a:r>
              <a:rPr lang="en-US" dirty="0" smtClean="0"/>
              <a:t>Trapezoid controllers limit the motor low speed accuracy</a:t>
            </a:r>
          </a:p>
          <a:p>
            <a:r>
              <a:rPr lang="en-US" dirty="0"/>
              <a:t>	</a:t>
            </a:r>
            <a:r>
              <a:rPr lang="en-US" dirty="0" smtClean="0"/>
              <a:t>Hysteresis current control at high speeds yields reduced efficiencies</a:t>
            </a:r>
          </a:p>
          <a:p>
            <a:endParaRPr lang="en-US" dirty="0"/>
          </a:p>
          <a:p>
            <a:r>
              <a:rPr lang="en-US" dirty="0" smtClean="0"/>
              <a:t>FOC controls the current vectors and voltages at the </a:t>
            </a:r>
            <a:r>
              <a:rPr lang="en-US" i="1" dirty="0" smtClean="0"/>
              <a:t>D &amp; Q </a:t>
            </a:r>
            <a:r>
              <a:rPr lang="en-US" dirty="0" smtClean="0"/>
              <a:t>axes and maintains a constant quadrature field independent of the PI controller bandwidth.</a:t>
            </a:r>
          </a:p>
          <a:p>
            <a:endParaRPr lang="en-US" dirty="0"/>
          </a:p>
          <a:p>
            <a:r>
              <a:rPr lang="en-US" dirty="0" smtClean="0"/>
              <a:t>The stator phase currents are transformed into </a:t>
            </a:r>
            <a:r>
              <a:rPr lang="en-US" i="1" dirty="0" smtClean="0"/>
              <a:t>D &amp; Q </a:t>
            </a:r>
            <a:r>
              <a:rPr lang="en-US" dirty="0" smtClean="0"/>
              <a:t>curren</a:t>
            </a:r>
            <a:r>
              <a:rPr lang="en-US" i="1" dirty="0" smtClean="0"/>
              <a:t>t </a:t>
            </a:r>
            <a:r>
              <a:rPr lang="en-US" dirty="0" smtClean="0"/>
              <a:t>vectors &amp; compared with zero &amp; the torque reference.  Any errors are inputs to two PI blocks. They generate signals to the D-Q reference plane and then are transformed to the stator domain. Then the stator phase currents are generated from the PWM signals to control torque.</a:t>
            </a:r>
            <a:endParaRPr lang="en-US" dirty="0"/>
          </a:p>
        </p:txBody>
      </p:sp>
    </p:spTree>
    <p:extLst>
      <p:ext uri="{BB962C8B-B14F-4D97-AF65-F5344CB8AC3E}">
        <p14:creationId xmlns:p14="http://schemas.microsoft.com/office/powerpoint/2010/main" val="38448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438"/>
            <a:ext cx="8229600" cy="921925"/>
          </a:xfrm>
        </p:spPr>
        <p:txBody>
          <a:bodyPr>
            <a:normAutofit fontScale="90000"/>
          </a:bodyPr>
          <a:lstStyle/>
          <a:p>
            <a:r>
              <a:rPr lang="en-US" sz="2800" i="1" dirty="0" smtClean="0">
                <a:solidFill>
                  <a:srgbClr val="800000"/>
                </a:solidFill>
              </a:rPr>
              <a:t>Clark</a:t>
            </a:r>
            <a:r>
              <a:rPr lang="en-US" sz="2800" dirty="0" smtClean="0">
                <a:solidFill>
                  <a:srgbClr val="800000"/>
                </a:solidFill>
              </a:rPr>
              <a:t> &amp; </a:t>
            </a:r>
            <a:r>
              <a:rPr lang="en-US" sz="2800" i="1" dirty="0" smtClean="0">
                <a:solidFill>
                  <a:srgbClr val="800000"/>
                </a:solidFill>
              </a:rPr>
              <a:t>Park</a:t>
            </a:r>
            <a:r>
              <a:rPr lang="en-US" sz="2800" dirty="0" smtClean="0">
                <a:solidFill>
                  <a:srgbClr val="800000"/>
                </a:solidFill>
              </a:rPr>
              <a:t> transformations used for</a:t>
            </a:r>
            <a:br>
              <a:rPr lang="en-US" sz="2800" dirty="0" smtClean="0">
                <a:solidFill>
                  <a:srgbClr val="800000"/>
                </a:solidFill>
              </a:rPr>
            </a:br>
            <a:r>
              <a:rPr lang="en-US" sz="2800" dirty="0" smtClean="0">
                <a:solidFill>
                  <a:srgbClr val="800000"/>
                </a:solidFill>
              </a:rPr>
              <a:t> vector control and space vector modulation</a:t>
            </a:r>
            <a:br>
              <a:rPr lang="en-US" sz="2800" dirty="0" smtClean="0">
                <a:solidFill>
                  <a:srgbClr val="800000"/>
                </a:solidFill>
              </a:rPr>
            </a:br>
            <a:r>
              <a:rPr lang="en-US" sz="2800" dirty="0" smtClean="0">
                <a:solidFill>
                  <a:srgbClr val="800000"/>
                </a:solidFill>
              </a:rPr>
              <a:t>(Used for IM, RSM &amp; PMSM machines)</a:t>
            </a:r>
            <a:br>
              <a:rPr lang="en-US" sz="2800" dirty="0" smtClean="0">
                <a:solidFill>
                  <a:srgbClr val="800000"/>
                </a:solidFill>
              </a:rPr>
            </a:br>
            <a:r>
              <a:rPr lang="en-US" sz="2800" dirty="0">
                <a:solidFill>
                  <a:srgbClr val="800000"/>
                </a:solidFill>
              </a:rPr>
              <a:t/>
            </a:r>
            <a:br>
              <a:rPr lang="en-US" sz="2800" dirty="0">
                <a:solidFill>
                  <a:srgbClr val="800000"/>
                </a:solidFill>
              </a:rPr>
            </a:b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297</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4" y="1829697"/>
            <a:ext cx="8890578" cy="2730923"/>
          </a:xfrm>
          <a:prstGeom prst="rect">
            <a:avLst/>
          </a:prstGeom>
        </p:spPr>
      </p:pic>
      <p:sp>
        <p:nvSpPr>
          <p:cNvPr id="6" name="TextBox 5"/>
          <p:cNvSpPr txBox="1"/>
          <p:nvPr/>
        </p:nvSpPr>
        <p:spPr>
          <a:xfrm>
            <a:off x="1380924" y="4894608"/>
            <a:ext cx="6263478" cy="1292662"/>
          </a:xfrm>
          <a:prstGeom prst="rect">
            <a:avLst/>
          </a:prstGeom>
          <a:noFill/>
        </p:spPr>
        <p:txBody>
          <a:bodyPr wrap="square" rtlCol="0">
            <a:spAutoFit/>
          </a:bodyPr>
          <a:lstStyle/>
          <a:p>
            <a:r>
              <a:rPr lang="en-US" dirty="0" smtClean="0"/>
              <a:t>Vector math manipulation to transform (3) phase - current vectors into two control current vectors </a:t>
            </a:r>
            <a:r>
              <a:rPr lang="en-US" sz="2400" i="1" dirty="0" smtClean="0">
                <a:solidFill>
                  <a:srgbClr val="800000"/>
                </a:solidFill>
              </a:rPr>
              <a:t>I</a:t>
            </a:r>
            <a:r>
              <a:rPr lang="en-US" sz="2400" i="1" baseline="-25000" dirty="0" smtClean="0">
                <a:solidFill>
                  <a:srgbClr val="800000"/>
                </a:solidFill>
              </a:rPr>
              <a:t>d</a:t>
            </a:r>
            <a:r>
              <a:rPr lang="en-US" sz="2400" i="1" dirty="0" smtClean="0">
                <a:solidFill>
                  <a:srgbClr val="800000"/>
                </a:solidFill>
              </a:rPr>
              <a:t> </a:t>
            </a:r>
            <a:r>
              <a:rPr lang="en-US" dirty="0" smtClean="0"/>
              <a:t>&amp;</a:t>
            </a:r>
            <a:r>
              <a:rPr lang="en-US" sz="2400" i="1" dirty="0" smtClean="0">
                <a:solidFill>
                  <a:srgbClr val="800000"/>
                </a:solidFill>
              </a:rPr>
              <a:t> </a:t>
            </a:r>
            <a:r>
              <a:rPr lang="en-US" sz="2400" i="1" dirty="0" err="1" smtClean="0">
                <a:solidFill>
                  <a:srgbClr val="800000"/>
                </a:solidFill>
              </a:rPr>
              <a:t>I</a:t>
            </a:r>
            <a:r>
              <a:rPr lang="en-US" sz="2400" i="1" baseline="-25000" dirty="0" err="1" smtClean="0">
                <a:solidFill>
                  <a:srgbClr val="800000"/>
                </a:solidFill>
              </a:rPr>
              <a:t>q</a:t>
            </a:r>
            <a:r>
              <a:rPr lang="en-US" sz="2400" i="1" baseline="-25000" dirty="0" smtClean="0">
                <a:solidFill>
                  <a:srgbClr val="800000"/>
                </a:solidFill>
              </a:rPr>
              <a:t> </a:t>
            </a:r>
            <a:r>
              <a:rPr lang="en-US" dirty="0"/>
              <a:t> </a:t>
            </a:r>
            <a:r>
              <a:rPr lang="en-US" dirty="0" smtClean="0"/>
              <a:t>using the voltage equations and </a:t>
            </a:r>
            <a:r>
              <a:rPr lang="en-US" i="1" dirty="0" smtClean="0">
                <a:solidFill>
                  <a:srgbClr val="800000"/>
                </a:solidFill>
              </a:rPr>
              <a:t>d</a:t>
            </a:r>
            <a:r>
              <a:rPr lang="en-US" dirty="0" smtClean="0"/>
              <a:t> &amp; </a:t>
            </a:r>
            <a:r>
              <a:rPr lang="en-US" i="1" dirty="0" smtClean="0">
                <a:solidFill>
                  <a:srgbClr val="800000"/>
                </a:solidFill>
              </a:rPr>
              <a:t>q</a:t>
            </a:r>
            <a:r>
              <a:rPr lang="en-US" dirty="0" smtClean="0"/>
              <a:t> axis phase inductances for the control of shaft output torque (+ &amp; - torques).</a:t>
            </a:r>
            <a:endParaRPr lang="en-US" i="1" dirty="0">
              <a:solidFill>
                <a:srgbClr val="800000"/>
              </a:solidFill>
            </a:endParaRPr>
          </a:p>
        </p:txBody>
      </p:sp>
    </p:spTree>
    <p:extLst>
      <p:ext uri="{BB962C8B-B14F-4D97-AF65-F5344CB8AC3E}">
        <p14:creationId xmlns:p14="http://schemas.microsoft.com/office/powerpoint/2010/main" val="384481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200" dirty="0" smtClean="0">
                <a:solidFill>
                  <a:srgbClr val="800000"/>
                </a:solidFill>
              </a:rPr>
              <a:t>FOC (Field Oriented Control) for IMs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298</a:t>
            </a:fld>
            <a:endParaRPr lang="en-US"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41" y="1570396"/>
            <a:ext cx="8314659" cy="4165937"/>
          </a:xfrm>
          <a:prstGeom prst="rect">
            <a:avLst/>
          </a:prstGeom>
        </p:spPr>
      </p:pic>
    </p:spTree>
    <p:extLst>
      <p:ext uri="{BB962C8B-B14F-4D97-AF65-F5344CB8AC3E}">
        <p14:creationId xmlns:p14="http://schemas.microsoft.com/office/powerpoint/2010/main" val="1652256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43" y="110212"/>
            <a:ext cx="9423566" cy="701211"/>
          </a:xfrm>
        </p:spPr>
        <p:txBody>
          <a:bodyPr>
            <a:normAutofit/>
          </a:bodyPr>
          <a:lstStyle/>
          <a:p>
            <a:r>
              <a:rPr lang="en-US" sz="3200" dirty="0" smtClean="0">
                <a:solidFill>
                  <a:srgbClr val="800000"/>
                </a:solidFill>
              </a:rPr>
              <a:t>Universal inverter      			L1000A</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281</a:t>
            </a:fld>
            <a:endParaRPr lang="en-US"/>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359" y="104637"/>
            <a:ext cx="2831191" cy="644440"/>
          </a:xfrm>
          <a:prstGeom prst="rect">
            <a:avLst/>
          </a:prstGeom>
        </p:spPr>
      </p:pic>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843220"/>
            <a:ext cx="6924725" cy="5500139"/>
          </a:xfrm>
          <a:prstGeom prst="rect">
            <a:avLst/>
          </a:prstGeom>
        </p:spPr>
      </p:pic>
    </p:spTree>
    <p:extLst>
      <p:ext uri="{BB962C8B-B14F-4D97-AF65-F5344CB8AC3E}">
        <p14:creationId xmlns:p14="http://schemas.microsoft.com/office/powerpoint/2010/main" val="1156374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16"/>
            <a:ext cx="8229600" cy="690423"/>
          </a:xfrm>
        </p:spPr>
        <p:txBody>
          <a:bodyPr>
            <a:normAutofit fontScale="90000"/>
          </a:bodyPr>
          <a:lstStyle/>
          <a:p>
            <a:r>
              <a:rPr lang="en-US" sz="4000" baseline="30000" dirty="0" smtClean="0">
                <a:solidFill>
                  <a:srgbClr val="800000"/>
                </a:solidFill>
              </a:rPr>
              <a:t/>
            </a:r>
            <a:br>
              <a:rPr lang="en-US" sz="4000" baseline="30000" dirty="0" smtClean="0">
                <a:solidFill>
                  <a:srgbClr val="800000"/>
                </a:solidFill>
              </a:rPr>
            </a:br>
            <a:r>
              <a:rPr lang="en-US" sz="4000" baseline="30000" dirty="0" smtClean="0">
                <a:solidFill>
                  <a:srgbClr val="800000"/>
                </a:solidFill>
              </a:rPr>
              <a:t>Advantages of </a:t>
            </a:r>
            <a:r>
              <a:rPr lang="en-US" sz="4000" i="1" baseline="30000" dirty="0" smtClean="0">
                <a:solidFill>
                  <a:srgbClr val="800000"/>
                </a:solidFill>
              </a:rPr>
              <a:t>Multilevel </a:t>
            </a:r>
            <a:r>
              <a:rPr lang="en-US" sz="4000" baseline="30000" dirty="0" smtClean="0">
                <a:solidFill>
                  <a:srgbClr val="800000"/>
                </a:solidFill>
              </a:rPr>
              <a:t>converters for motor control </a:t>
            </a:r>
            <a:r>
              <a:rPr lang="en-US" sz="4000" baseline="30000" dirty="0">
                <a:solidFill>
                  <a:srgbClr val="800000"/>
                </a:solidFill>
              </a:rPr>
              <a:t/>
            </a:r>
            <a:br>
              <a:rPr lang="en-US" sz="4000" baseline="30000" dirty="0">
                <a:solidFill>
                  <a:srgbClr val="800000"/>
                </a:solidFill>
              </a:rPr>
            </a:br>
            <a:endParaRPr lang="en-US" sz="40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299</a:t>
            </a:fld>
            <a:endParaRPr lang="en-US"/>
          </a:p>
        </p:txBody>
      </p:sp>
      <p:sp>
        <p:nvSpPr>
          <p:cNvPr id="3" name="Rectangle 2"/>
          <p:cNvSpPr/>
          <p:nvPr/>
        </p:nvSpPr>
        <p:spPr>
          <a:xfrm>
            <a:off x="301098" y="1214814"/>
            <a:ext cx="8703202" cy="4216538"/>
          </a:xfrm>
          <a:prstGeom prst="rect">
            <a:avLst/>
          </a:prstGeom>
        </p:spPr>
        <p:txBody>
          <a:bodyPr wrap="none">
            <a:noAutofit/>
          </a:bodyPr>
          <a:lstStyle/>
          <a:p>
            <a:endParaRPr lang="en-US" sz="2400" baseline="30000" dirty="0"/>
          </a:p>
          <a:p>
            <a:r>
              <a:rPr lang="en-US" sz="2800" baseline="30000" dirty="0" smtClean="0"/>
              <a:t>1. They </a:t>
            </a:r>
            <a:r>
              <a:rPr lang="en-US" sz="2800" baseline="30000" dirty="0"/>
              <a:t>are suitable for medium to high </a:t>
            </a:r>
            <a:r>
              <a:rPr lang="en-US" sz="2800" baseline="30000" dirty="0" smtClean="0"/>
              <a:t>power</a:t>
            </a:r>
            <a:r>
              <a:rPr lang="en-US" sz="2800" dirty="0" smtClean="0"/>
              <a:t> </a:t>
            </a:r>
            <a:r>
              <a:rPr lang="en-US" sz="2800" baseline="30000" dirty="0" smtClean="0"/>
              <a:t>applications.</a:t>
            </a:r>
            <a:endParaRPr lang="en-US" sz="2800" baseline="30000" dirty="0"/>
          </a:p>
          <a:p>
            <a:r>
              <a:rPr lang="en-US" sz="2800" baseline="30000" dirty="0" smtClean="0"/>
              <a:t>2.</a:t>
            </a:r>
            <a:r>
              <a:rPr lang="en-US" sz="2800" dirty="0" smtClean="0"/>
              <a:t> </a:t>
            </a:r>
            <a:r>
              <a:rPr lang="en-US" sz="2800" baseline="30000" dirty="0" smtClean="0"/>
              <a:t>They are an ideal interface between a utility &amp;</a:t>
            </a:r>
            <a:r>
              <a:rPr lang="en-US" sz="2800" dirty="0" smtClean="0"/>
              <a:t> </a:t>
            </a:r>
            <a:r>
              <a:rPr lang="en-US" sz="2800" baseline="30000" dirty="0" smtClean="0"/>
              <a:t>renewable energy sources</a:t>
            </a:r>
            <a:r>
              <a:rPr lang="en-US" sz="2800" dirty="0" smtClean="0"/>
              <a:t>        </a:t>
            </a:r>
            <a:r>
              <a:rPr lang="en-US" sz="2800" baseline="30000" dirty="0" smtClean="0"/>
              <a:t>  </a:t>
            </a:r>
          </a:p>
          <a:p>
            <a:r>
              <a:rPr lang="en-US" sz="2800" baseline="30000" dirty="0" smtClean="0"/>
              <a:t>3</a:t>
            </a:r>
            <a:r>
              <a:rPr lang="en-US" sz="2800" baseline="30000" dirty="0"/>
              <a:t>. Their efficiency is very high (&gt;98%) because of </a:t>
            </a:r>
            <a:r>
              <a:rPr lang="en-US" sz="2800" baseline="30000" dirty="0" smtClean="0"/>
              <a:t>the</a:t>
            </a:r>
            <a:r>
              <a:rPr lang="en-US" sz="2800" dirty="0" smtClean="0"/>
              <a:t> </a:t>
            </a:r>
            <a:r>
              <a:rPr lang="en-US" sz="2800" baseline="30000" dirty="0" smtClean="0"/>
              <a:t>minimum switching</a:t>
            </a:r>
            <a:r>
              <a:rPr lang="en-US" sz="3600" i="1" baseline="30000" dirty="0" smtClean="0">
                <a:solidFill>
                  <a:srgbClr val="800000"/>
                </a:solidFill>
              </a:rPr>
              <a:t> (f)</a:t>
            </a:r>
            <a:endParaRPr lang="en-US" sz="3600" i="1" dirty="0">
              <a:solidFill>
                <a:srgbClr val="800000"/>
              </a:solidFill>
            </a:endParaRPr>
          </a:p>
          <a:p>
            <a:endParaRPr lang="en-US" sz="2800" baseline="30000" dirty="0"/>
          </a:p>
          <a:p>
            <a:r>
              <a:rPr lang="en-US" sz="2800" baseline="30000" dirty="0" smtClean="0"/>
              <a:t>4</a:t>
            </a:r>
            <a:r>
              <a:rPr lang="en-US" sz="2800" baseline="30000" dirty="0"/>
              <a:t>. </a:t>
            </a:r>
            <a:r>
              <a:rPr lang="en-US" sz="2800" baseline="30000" dirty="0" smtClean="0"/>
              <a:t>They </a:t>
            </a:r>
            <a:r>
              <a:rPr lang="en-US" sz="2800" baseline="30000" dirty="0"/>
              <a:t>can improve the power quality and </a:t>
            </a:r>
            <a:r>
              <a:rPr lang="en-US" sz="2800" baseline="30000" dirty="0" smtClean="0"/>
              <a:t>dynamic stability </a:t>
            </a:r>
            <a:r>
              <a:rPr lang="en-US" sz="2800" baseline="30000" dirty="0"/>
              <a:t>for utility systems</a:t>
            </a:r>
            <a:r>
              <a:rPr lang="en-US" sz="2800" baseline="30000" dirty="0" smtClean="0"/>
              <a:t>.</a:t>
            </a:r>
          </a:p>
          <a:p>
            <a:endParaRPr lang="en-US" sz="2800" baseline="30000" dirty="0"/>
          </a:p>
          <a:p>
            <a:r>
              <a:rPr lang="en-US" sz="2800" baseline="30000" dirty="0"/>
              <a:t>5. Switching stress and EMI are low</a:t>
            </a:r>
            <a:r>
              <a:rPr lang="en-US" sz="2800" baseline="30000" dirty="0" smtClean="0"/>
              <a:t>.</a:t>
            </a:r>
          </a:p>
          <a:p>
            <a:endParaRPr lang="en-US" sz="2800" baseline="30000" dirty="0"/>
          </a:p>
          <a:p>
            <a:r>
              <a:rPr lang="en-US" sz="2800" baseline="30000" dirty="0"/>
              <a:t>6. Because of their modular and simple structure, they </a:t>
            </a:r>
            <a:r>
              <a:rPr lang="en-US" sz="2800" baseline="30000" dirty="0" smtClean="0"/>
              <a:t>can</a:t>
            </a:r>
            <a:r>
              <a:rPr lang="en-US" sz="2800" dirty="0" smtClean="0"/>
              <a:t> </a:t>
            </a:r>
            <a:r>
              <a:rPr lang="en-US" sz="2800" baseline="30000" dirty="0" smtClean="0"/>
              <a:t>be </a:t>
            </a:r>
            <a:r>
              <a:rPr lang="en-US" sz="2800" baseline="30000" dirty="0"/>
              <a:t>stacked up to </a:t>
            </a:r>
            <a:r>
              <a:rPr lang="en-US" sz="2800" baseline="30000" dirty="0" smtClean="0"/>
              <a:t>an</a:t>
            </a:r>
          </a:p>
          <a:p>
            <a:r>
              <a:rPr lang="en-US" sz="2800" baseline="30000" dirty="0"/>
              <a:t> </a:t>
            </a:r>
            <a:r>
              <a:rPr lang="en-US" sz="2800" baseline="30000" dirty="0" smtClean="0"/>
              <a:t>   </a:t>
            </a:r>
            <a:r>
              <a:rPr lang="en-US" sz="2800" baseline="30000" dirty="0"/>
              <a:t>almost unlimited number of levels</a:t>
            </a:r>
            <a:r>
              <a:rPr lang="en-US" sz="2800" baseline="30000" dirty="0" smtClean="0"/>
              <a:t>.</a:t>
            </a:r>
            <a:endParaRPr lang="en-US" sz="2800" baseline="30000" dirty="0"/>
          </a:p>
          <a:p>
            <a:endParaRPr lang="en-US" sz="2800" dirty="0"/>
          </a:p>
        </p:txBody>
      </p:sp>
    </p:spTree>
    <p:extLst>
      <p:ext uri="{BB962C8B-B14F-4D97-AF65-F5344CB8AC3E}">
        <p14:creationId xmlns:p14="http://schemas.microsoft.com/office/powerpoint/2010/main" val="19165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2800" dirty="0" smtClean="0">
                <a:solidFill>
                  <a:srgbClr val="800000"/>
                </a:solidFill>
              </a:rPr>
              <a:t>(3) Level Inverter schematic using IGBT Modules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300</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19" y="1430162"/>
            <a:ext cx="8775042" cy="4926187"/>
          </a:xfrm>
          <a:prstGeom prst="rect">
            <a:avLst/>
          </a:prstGeom>
        </p:spPr>
      </p:pic>
    </p:spTree>
    <p:extLst>
      <p:ext uri="{BB962C8B-B14F-4D97-AF65-F5344CB8AC3E}">
        <p14:creationId xmlns:p14="http://schemas.microsoft.com/office/powerpoint/2010/main" val="1929818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2800" dirty="0" smtClean="0">
                <a:solidFill>
                  <a:srgbClr val="800000"/>
                </a:solidFill>
              </a:rPr>
              <a:t>How useful is this to the electric machine designer?</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301</a:t>
            </a:fld>
            <a:endParaRPr lang="en-US" dirty="0"/>
          </a:p>
        </p:txBody>
      </p:sp>
      <p:sp>
        <p:nvSpPr>
          <p:cNvPr id="3" name="TextBox 2"/>
          <p:cNvSpPr txBox="1"/>
          <p:nvPr/>
        </p:nvSpPr>
        <p:spPr>
          <a:xfrm>
            <a:off x="800851" y="1224285"/>
            <a:ext cx="7885949" cy="4247317"/>
          </a:xfrm>
          <a:prstGeom prst="rect">
            <a:avLst/>
          </a:prstGeom>
          <a:noFill/>
        </p:spPr>
        <p:txBody>
          <a:bodyPr wrap="square" rtlCol="0">
            <a:spAutoFit/>
          </a:bodyPr>
          <a:lstStyle/>
          <a:p>
            <a:r>
              <a:rPr lang="en-US" dirty="0" smtClean="0"/>
              <a:t>The engineering team assigned to develop the electronic power converter:</a:t>
            </a:r>
          </a:p>
          <a:p>
            <a:r>
              <a:rPr lang="en-US" dirty="0" smtClean="0"/>
              <a:t>	Details are most important for choosing the lowest cost and most 	functional drive topology to meet the specification.</a:t>
            </a:r>
          </a:p>
          <a:p>
            <a:r>
              <a:rPr lang="en-US" dirty="0"/>
              <a:t>	</a:t>
            </a:r>
            <a:r>
              <a:rPr lang="en-US" dirty="0" smtClean="0"/>
              <a:t>Assuming this team must perform initial motor-drive commissioning, 	this topic is most important for using Simulink and perhaps Opal-RT 	plus other tools to get everything running up to spec smoothly.</a:t>
            </a:r>
          </a:p>
          <a:p>
            <a:endParaRPr lang="en-US" dirty="0"/>
          </a:p>
          <a:p>
            <a:r>
              <a:rPr lang="en-US" dirty="0" smtClean="0"/>
              <a:t>The engineers who actually design the motor or generator:</a:t>
            </a:r>
          </a:p>
          <a:p>
            <a:r>
              <a:rPr lang="en-US" dirty="0"/>
              <a:t>	</a:t>
            </a:r>
            <a:r>
              <a:rPr lang="en-US" dirty="0" smtClean="0"/>
              <a:t>Interesting technical </a:t>
            </a:r>
            <a:r>
              <a:rPr lang="en-US" i="1" dirty="0" smtClean="0"/>
              <a:t>stuff</a:t>
            </a:r>
            <a:r>
              <a:rPr lang="en-US" dirty="0" smtClean="0"/>
              <a:t> but detailed knowledge of inverter topologies 	does little of anything to assist in the actual machine design details.</a:t>
            </a:r>
          </a:p>
          <a:p>
            <a:r>
              <a:rPr lang="en-US" dirty="0"/>
              <a:t>	</a:t>
            </a:r>
            <a:r>
              <a:rPr lang="en-US" dirty="0" smtClean="0"/>
              <a:t>	Machine sizing, material selections, number of poles, number of slots,</a:t>
            </a:r>
          </a:p>
          <a:p>
            <a:r>
              <a:rPr lang="en-US" dirty="0" smtClean="0"/>
              <a:t>		phase winding layout, wire gage, turns/coil, insulation system,</a:t>
            </a:r>
          </a:p>
          <a:p>
            <a:r>
              <a:rPr lang="en-US" dirty="0"/>
              <a:t>	</a:t>
            </a:r>
            <a:r>
              <a:rPr lang="en-US" dirty="0" smtClean="0"/>
              <a:t>	magnetic circuit cross section, yoke and teeth dimensions, rotor 		design, loss analysis and of course the list of mechanical design 		details plus the thermal analysis and cooling design</a:t>
            </a:r>
            <a:endParaRPr lang="en-US" dirty="0"/>
          </a:p>
        </p:txBody>
      </p:sp>
    </p:spTree>
    <p:extLst>
      <p:ext uri="{BB962C8B-B14F-4D97-AF65-F5344CB8AC3E}">
        <p14:creationId xmlns:p14="http://schemas.microsoft.com/office/powerpoint/2010/main" val="1605013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50723"/>
            <a:ext cx="8988136" cy="701211"/>
          </a:xfrm>
        </p:spPr>
        <p:txBody>
          <a:bodyPr>
            <a:noAutofit/>
          </a:bodyPr>
          <a:lstStyle/>
          <a:p>
            <a:r>
              <a:rPr lang="en-US" sz="2800" dirty="0" smtClean="0">
                <a:solidFill>
                  <a:srgbClr val="800000"/>
                </a:solidFill>
              </a:rPr>
              <a:t>Line –line wave forms for trapezoid vs. sine currents </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302</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575"/>
          <a:stretch/>
        </p:blipFill>
        <p:spPr>
          <a:xfrm>
            <a:off x="842033" y="3292515"/>
            <a:ext cx="7292192" cy="301476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105"/>
          <a:stretch/>
        </p:blipFill>
        <p:spPr>
          <a:xfrm>
            <a:off x="823981" y="593161"/>
            <a:ext cx="7310244" cy="269271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718" y="5888280"/>
            <a:ext cx="725507" cy="419434"/>
          </a:xfrm>
          <a:prstGeom prst="rect">
            <a:avLst/>
          </a:prstGeom>
        </p:spPr>
      </p:pic>
    </p:spTree>
    <p:extLst>
      <p:ext uri="{BB962C8B-B14F-4D97-AF65-F5344CB8AC3E}">
        <p14:creationId xmlns:p14="http://schemas.microsoft.com/office/powerpoint/2010/main" val="988317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330" y="5985"/>
            <a:ext cx="5092996" cy="701211"/>
          </a:xfrm>
        </p:spPr>
        <p:txBody>
          <a:bodyPr>
            <a:normAutofit fontScale="90000"/>
          </a:bodyPr>
          <a:lstStyle/>
          <a:p>
            <a:r>
              <a:rPr lang="en-US" sz="3200" dirty="0" smtClean="0">
                <a:solidFill>
                  <a:srgbClr val="800000"/>
                </a:solidFill>
              </a:rPr>
              <a:t>3-PH Sine currents</a:t>
            </a:r>
            <a:br>
              <a:rPr lang="en-US" sz="3200" dirty="0" smtClean="0">
                <a:solidFill>
                  <a:srgbClr val="800000"/>
                </a:solidFill>
              </a:rPr>
            </a:br>
            <a:r>
              <a:rPr lang="en-US" sz="3200" dirty="0">
                <a:solidFill>
                  <a:srgbClr val="800000"/>
                </a:solidFill>
              </a:rPr>
              <a:t/>
            </a:r>
            <a:br>
              <a:rPr lang="en-US" sz="3200" dirty="0">
                <a:solidFill>
                  <a:srgbClr val="800000"/>
                </a:solidFill>
              </a:rPr>
            </a:br>
            <a:r>
              <a:rPr lang="en-US" sz="3200" dirty="0" smtClean="0">
                <a:solidFill>
                  <a:srgbClr val="800000"/>
                </a:solidFill>
              </a:rPr>
              <a:t/>
            </a:r>
            <a:br>
              <a:rPr lang="en-US" sz="3200" dirty="0" smtClean="0">
                <a:solidFill>
                  <a:srgbClr val="800000"/>
                </a:solidFill>
              </a:rPr>
            </a:b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303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3" y="2130746"/>
            <a:ext cx="3708593" cy="214788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6386512"/>
            <a:ext cx="609600" cy="3524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05" y="4256873"/>
            <a:ext cx="3738028" cy="21038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23" y="48516"/>
            <a:ext cx="3708593" cy="2082229"/>
          </a:xfrm>
          <a:prstGeom prst="rect">
            <a:avLst/>
          </a:prstGeom>
        </p:spPr>
      </p:pic>
      <p:sp>
        <p:nvSpPr>
          <p:cNvPr id="12" name="TextBox 11"/>
          <p:cNvSpPr txBox="1"/>
          <p:nvPr/>
        </p:nvSpPr>
        <p:spPr>
          <a:xfrm>
            <a:off x="4444409" y="861237"/>
            <a:ext cx="4547191" cy="4708981"/>
          </a:xfrm>
          <a:prstGeom prst="rect">
            <a:avLst/>
          </a:prstGeom>
          <a:noFill/>
        </p:spPr>
        <p:txBody>
          <a:bodyPr wrap="square" rtlCol="0">
            <a:spAutoFit/>
          </a:bodyPr>
          <a:lstStyle/>
          <a:p>
            <a:r>
              <a:rPr lang="en-US" sz="2000" dirty="0" smtClean="0">
                <a:latin typeface="Arial" pitchFamily="34" charset="0"/>
                <a:cs typeface="Arial" pitchFamily="34" charset="0"/>
              </a:rPr>
              <a:t>1000 rpm sine current 24 VDC rail</a:t>
            </a:r>
          </a:p>
          <a:p>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dirty="0" smtClean="0">
                <a:latin typeface="Arial" pitchFamily="34" charset="0"/>
                <a:cs typeface="Arial" pitchFamily="34" charset="0"/>
              </a:rPr>
              <a:t>1300 rpm sine currents</a:t>
            </a:r>
          </a:p>
          <a:p>
            <a:r>
              <a:rPr lang="en-US" sz="2000" dirty="0" smtClean="0">
                <a:latin typeface="Arial" pitchFamily="34" charset="0"/>
                <a:cs typeface="Arial" pitchFamily="34" charset="0"/>
              </a:rPr>
              <a:t>Not  sufficient  voltage</a:t>
            </a:r>
          </a:p>
          <a:p>
            <a:r>
              <a:rPr lang="en-US" sz="2000" dirty="0" smtClean="0">
                <a:latin typeface="Arial" pitchFamily="34" charset="0"/>
                <a:cs typeface="Arial" pitchFamily="34" charset="0"/>
              </a:rPr>
              <a:t>Back EMF too high</a:t>
            </a:r>
          </a:p>
          <a:p>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dirty="0" smtClean="0">
                <a:latin typeface="Arial" pitchFamily="34" charset="0"/>
                <a:cs typeface="Arial" pitchFamily="34" charset="0"/>
              </a:rPr>
              <a:t>1300 rpm sine currents</a:t>
            </a:r>
          </a:p>
          <a:p>
            <a:r>
              <a:rPr lang="en-US" sz="2000" dirty="0" smtClean="0">
                <a:latin typeface="Arial" pitchFamily="34" charset="0"/>
                <a:cs typeface="Arial" pitchFamily="34" charset="0"/>
              </a:rPr>
              <a:t>Same voltage</a:t>
            </a:r>
          </a:p>
          <a:p>
            <a:r>
              <a:rPr lang="en-US" sz="2000" dirty="0" smtClean="0">
                <a:latin typeface="Arial" pitchFamily="34" charset="0"/>
                <a:cs typeface="Arial" pitchFamily="34" charset="0"/>
              </a:rPr>
              <a:t>60 gamma, field weakening</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861490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55" y="125856"/>
            <a:ext cx="8686800" cy="701211"/>
          </a:xfrm>
        </p:spPr>
        <p:txBody>
          <a:bodyPr>
            <a:noAutofit/>
          </a:bodyPr>
          <a:lstStyle/>
          <a:p>
            <a:r>
              <a:rPr lang="en-US" sz="2400" dirty="0" smtClean="0">
                <a:solidFill>
                  <a:srgbClr val="800000"/>
                </a:solidFill>
              </a:rPr>
              <a:t>Circle diagram analysis of sine driven motor drive capabilities</a:t>
            </a:r>
            <a:endParaRPr lang="en-US" sz="24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304</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425" y="708509"/>
            <a:ext cx="6405456" cy="5480417"/>
          </a:xfrm>
          <a:prstGeom prst="rect">
            <a:avLst/>
          </a:prstGeom>
        </p:spPr>
      </p:pic>
      <p:pic>
        <p:nvPicPr>
          <p:cNvPr id="6" name="Picture 5"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500" y="708509"/>
            <a:ext cx="1230381" cy="930038"/>
          </a:xfrm>
          <a:prstGeom prst="rect">
            <a:avLst/>
          </a:prstGeom>
        </p:spPr>
      </p:pic>
      <p:pic>
        <p:nvPicPr>
          <p:cNvPr id="7" name="Picture 6"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695" y="5258888"/>
            <a:ext cx="1230381" cy="930038"/>
          </a:xfrm>
          <a:prstGeom prst="rect">
            <a:avLst/>
          </a:prstGeom>
        </p:spPr>
      </p:pic>
      <p:pic>
        <p:nvPicPr>
          <p:cNvPr id="8" name="Picture 7"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25" y="5258888"/>
            <a:ext cx="918169" cy="930038"/>
          </a:xfrm>
          <a:prstGeom prst="rect">
            <a:avLst/>
          </a:prstGeom>
        </p:spPr>
      </p:pic>
      <p:pic>
        <p:nvPicPr>
          <p:cNvPr id="9" name="Picture 8"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25" y="708509"/>
            <a:ext cx="972789" cy="741074"/>
          </a:xfrm>
          <a:prstGeom prst="rect">
            <a:avLst/>
          </a:prstGeom>
        </p:spPr>
      </p:pic>
      <p:sp>
        <p:nvSpPr>
          <p:cNvPr id="10" name="TextBox 9"/>
          <p:cNvSpPr txBox="1"/>
          <p:nvPr/>
        </p:nvSpPr>
        <p:spPr>
          <a:xfrm>
            <a:off x="457200" y="6472259"/>
            <a:ext cx="2369469" cy="307777"/>
          </a:xfrm>
          <a:prstGeom prst="rect">
            <a:avLst/>
          </a:prstGeom>
          <a:noFill/>
        </p:spPr>
        <p:txBody>
          <a:bodyPr wrap="square" rtlCol="0">
            <a:spAutoFit/>
          </a:bodyPr>
          <a:lstStyle/>
          <a:p>
            <a:r>
              <a:rPr lang="en-US" sz="1400" dirty="0" smtClean="0"/>
              <a:t>Prof. TJE Miller</a:t>
            </a:r>
            <a:endParaRPr lang="en-US" sz="1400" dirty="0"/>
          </a:p>
        </p:txBody>
      </p:sp>
      <p:sp>
        <p:nvSpPr>
          <p:cNvPr id="11" name="TextBox 10"/>
          <p:cNvSpPr txBox="1"/>
          <p:nvPr/>
        </p:nvSpPr>
        <p:spPr>
          <a:xfrm>
            <a:off x="457200" y="1010437"/>
            <a:ext cx="2492367" cy="923330"/>
          </a:xfrm>
          <a:prstGeom prst="rect">
            <a:avLst/>
          </a:prstGeom>
          <a:noFill/>
        </p:spPr>
        <p:txBody>
          <a:bodyPr wrap="square" rtlCol="0">
            <a:spAutoFit/>
          </a:bodyPr>
          <a:lstStyle/>
          <a:p>
            <a:r>
              <a:rPr lang="en-US" dirty="0" smtClean="0"/>
              <a:t>Useful study machine</a:t>
            </a:r>
          </a:p>
          <a:p>
            <a:r>
              <a:rPr lang="en-US" dirty="0" smtClean="0"/>
              <a:t>torque </a:t>
            </a:r>
            <a:r>
              <a:rPr lang="en-US" dirty="0" err="1" smtClean="0"/>
              <a:t>vs</a:t>
            </a:r>
            <a:r>
              <a:rPr lang="en-US" dirty="0" smtClean="0"/>
              <a:t> speed limits</a:t>
            </a:r>
          </a:p>
          <a:p>
            <a:r>
              <a:rPr lang="en-US" dirty="0" smtClean="0"/>
              <a:t>and inverter usage.</a:t>
            </a:r>
            <a:endParaRPr lang="en-US" dirty="0"/>
          </a:p>
        </p:txBody>
      </p:sp>
      <p:sp>
        <p:nvSpPr>
          <p:cNvPr id="12" name="TextBox 11"/>
          <p:cNvSpPr txBox="1"/>
          <p:nvPr/>
        </p:nvSpPr>
        <p:spPr>
          <a:xfrm>
            <a:off x="457200" y="2293936"/>
            <a:ext cx="2369469" cy="2862323"/>
          </a:xfrm>
          <a:prstGeom prst="rect">
            <a:avLst/>
          </a:prstGeom>
          <a:noFill/>
        </p:spPr>
        <p:txBody>
          <a:bodyPr wrap="square" rtlCol="0">
            <a:spAutoFit/>
          </a:bodyPr>
          <a:lstStyle/>
          <a:p>
            <a:r>
              <a:rPr lang="en-US" dirty="0" smtClean="0"/>
              <a:t>For most PMSMs </a:t>
            </a:r>
          </a:p>
          <a:p>
            <a:r>
              <a:rPr lang="en-US" dirty="0" smtClean="0"/>
              <a:t>circles are used</a:t>
            </a:r>
          </a:p>
          <a:p>
            <a:endParaRPr lang="en-US" dirty="0"/>
          </a:p>
          <a:p>
            <a:r>
              <a:rPr lang="en-US" dirty="0" smtClean="0"/>
              <a:t>For sine RSMs</a:t>
            </a:r>
          </a:p>
          <a:p>
            <a:r>
              <a:rPr lang="en-US" dirty="0" smtClean="0"/>
              <a:t>the circles become ellipse shaped</a:t>
            </a:r>
          </a:p>
          <a:p>
            <a:endParaRPr lang="en-US" dirty="0"/>
          </a:p>
          <a:p>
            <a:r>
              <a:rPr lang="en-US" dirty="0" smtClean="0"/>
              <a:t>Non sine EMFs cause</a:t>
            </a:r>
            <a:r>
              <a:rPr lang="en-US" dirty="0"/>
              <a:t> </a:t>
            </a:r>
            <a:r>
              <a:rPr lang="en-US" dirty="0" smtClean="0"/>
              <a:t>circle distortions</a:t>
            </a:r>
            <a:endParaRPr lang="en-US" dirty="0"/>
          </a:p>
        </p:txBody>
      </p:sp>
    </p:spTree>
    <p:extLst>
      <p:ext uri="{BB962C8B-B14F-4D97-AF65-F5344CB8AC3E}">
        <p14:creationId xmlns:p14="http://schemas.microsoft.com/office/powerpoint/2010/main" val="1401989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305</a:t>
            </a:fld>
            <a:endParaRPr lang="en-US"/>
          </a:p>
        </p:txBody>
      </p:sp>
    </p:spTree>
    <p:extLst>
      <p:ext uri="{BB962C8B-B14F-4D97-AF65-F5344CB8AC3E}">
        <p14:creationId xmlns:p14="http://schemas.microsoft.com/office/powerpoint/2010/main" val="200855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9"/>
            <a:ext cx="8229600" cy="701211"/>
          </a:xfrm>
        </p:spPr>
        <p:txBody>
          <a:bodyPr>
            <a:normAutofit/>
          </a:bodyPr>
          <a:lstStyle/>
          <a:p>
            <a:r>
              <a:rPr lang="en-US" sz="3200" dirty="0" smtClean="0">
                <a:solidFill>
                  <a:srgbClr val="800000"/>
                </a:solidFill>
              </a:rPr>
              <a:t>BLDC Torque vs. Speed  plot</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683" y="688255"/>
            <a:ext cx="6403808" cy="56680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379873"/>
            <a:ext cx="609600" cy="352425"/>
          </a:xfrm>
          <a:prstGeom prst="rect">
            <a:avLst/>
          </a:prstGeom>
        </p:spPr>
      </p:pic>
    </p:spTree>
    <p:extLst>
      <p:ext uri="{BB962C8B-B14F-4D97-AF65-F5344CB8AC3E}">
        <p14:creationId xmlns:p14="http://schemas.microsoft.com/office/powerpoint/2010/main" val="1420501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552450"/>
            <a:ext cx="8058150" cy="5753100"/>
          </a:xfrm>
          <a:prstGeom prst="rect">
            <a:avLst/>
          </a:prstGeom>
        </p:spPr>
      </p:pic>
    </p:spTree>
    <p:extLst>
      <p:ext uri="{BB962C8B-B14F-4D97-AF65-F5344CB8AC3E}">
        <p14:creationId xmlns:p14="http://schemas.microsoft.com/office/powerpoint/2010/main" val="1997750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87" y="514350"/>
            <a:ext cx="7591425" cy="5829300"/>
          </a:xfrm>
          <a:prstGeom prst="rect">
            <a:avLst/>
          </a:prstGeom>
        </p:spPr>
      </p:pic>
    </p:spTree>
    <p:extLst>
      <p:ext uri="{BB962C8B-B14F-4D97-AF65-F5344CB8AC3E}">
        <p14:creationId xmlns:p14="http://schemas.microsoft.com/office/powerpoint/2010/main" val="571312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278"/>
            <a:ext cx="8229600" cy="677067"/>
          </a:xfrm>
        </p:spPr>
        <p:txBody>
          <a:bodyPr>
            <a:normAutofit/>
          </a:bodyPr>
          <a:lstStyle/>
          <a:p>
            <a:r>
              <a:rPr lang="en-US" sz="2800" dirty="0" smtClean="0">
                <a:solidFill>
                  <a:srgbClr val="800000"/>
                </a:solidFill>
              </a:rPr>
              <a:t>Introduction to the control of motors with PM rotors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285</a:t>
            </a:fld>
            <a:endParaRPr lang="en-US"/>
          </a:p>
        </p:txBody>
      </p:sp>
      <p:sp>
        <p:nvSpPr>
          <p:cNvPr id="3" name="TextBox 2"/>
          <p:cNvSpPr txBox="1"/>
          <p:nvPr/>
        </p:nvSpPr>
        <p:spPr>
          <a:xfrm>
            <a:off x="665796" y="887687"/>
            <a:ext cx="7947024" cy="5355313"/>
          </a:xfrm>
          <a:prstGeom prst="rect">
            <a:avLst/>
          </a:prstGeom>
          <a:noFill/>
        </p:spPr>
        <p:txBody>
          <a:bodyPr wrap="square" rtlCol="0">
            <a:spAutoFit/>
          </a:bodyPr>
          <a:lstStyle/>
          <a:p>
            <a:r>
              <a:rPr lang="en-US" dirty="0" smtClean="0"/>
              <a:t>First brushless motor used about (40) or so years ago were trapezoidal driven for simplicity and low cost. This close represented a PMDC motor.</a:t>
            </a:r>
          </a:p>
          <a:p>
            <a:endParaRPr lang="en-US" dirty="0"/>
          </a:p>
          <a:p>
            <a:r>
              <a:rPr lang="en-US" dirty="0" smtClean="0"/>
              <a:t>This (6) step or “trap” drive method is by far the most widely used with multiple billions shipped around the world during the past 40 years.</a:t>
            </a:r>
          </a:p>
          <a:p>
            <a:r>
              <a:rPr lang="en-US" dirty="0" smtClean="0"/>
              <a:t>(Hard disc drives alone use 0.6 billion trap driven brushless motors each year! In addition each drive uses at least one DC brushless cooling fan)</a:t>
            </a:r>
          </a:p>
          <a:p>
            <a:endParaRPr lang="en-US" dirty="0"/>
          </a:p>
          <a:p>
            <a:r>
              <a:rPr lang="en-US" dirty="0" smtClean="0"/>
              <a:t>It is reasonable to suggest that the total world production of trap driven PM brushless motors exceeds all other motors combined each year for all of the last 15 or more years. (Probable nearly two to three times as many)</a:t>
            </a:r>
          </a:p>
          <a:p>
            <a:endParaRPr lang="en-US" dirty="0"/>
          </a:p>
          <a:p>
            <a:r>
              <a:rPr lang="en-US" dirty="0" smtClean="0"/>
              <a:t>Historically, the second most popular brushless drive has been the current hysteresis sine drive with 180 degree phase commutation all three phases producing simultaneous torque.</a:t>
            </a:r>
          </a:p>
          <a:p>
            <a:endParaRPr lang="en-US" dirty="0"/>
          </a:p>
          <a:p>
            <a:r>
              <a:rPr lang="en-US" dirty="0" smtClean="0"/>
              <a:t>For high performance machine  applications (name changed to PMSM)</a:t>
            </a:r>
          </a:p>
          <a:p>
            <a:r>
              <a:rPr lang="en-US" dirty="0" smtClean="0"/>
              <a:t>the d &amp; q current </a:t>
            </a:r>
            <a:r>
              <a:rPr lang="en-US" dirty="0"/>
              <a:t>f</a:t>
            </a:r>
            <a:r>
              <a:rPr lang="en-US" dirty="0" smtClean="0"/>
              <a:t>lux vector sine drives have replaced the  hysteresis sine drives. (Perhaps a few single digit millions sold last year at most, as of 2012)</a:t>
            </a:r>
            <a:endParaRPr lang="en-US" dirty="0"/>
          </a:p>
        </p:txBody>
      </p:sp>
    </p:spTree>
    <p:extLst>
      <p:ext uri="{BB962C8B-B14F-4D97-AF65-F5344CB8AC3E}">
        <p14:creationId xmlns:p14="http://schemas.microsoft.com/office/powerpoint/2010/main" val="298941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65"/>
            <a:ext cx="8229600" cy="1143000"/>
          </a:xfrm>
        </p:spPr>
        <p:txBody>
          <a:bodyPr>
            <a:noAutofit/>
          </a:bodyPr>
          <a:lstStyle/>
          <a:p>
            <a:r>
              <a:rPr lang="en-US" sz="3000" dirty="0" smtClean="0">
                <a:solidFill>
                  <a:srgbClr val="800000"/>
                </a:solidFill>
              </a:rPr>
              <a:t>Introduction to </a:t>
            </a:r>
            <a:r>
              <a:rPr lang="en-US" sz="3000" dirty="0">
                <a:solidFill>
                  <a:srgbClr val="800000"/>
                </a:solidFill>
              </a:rPr>
              <a:t>brushless </a:t>
            </a:r>
            <a:r>
              <a:rPr lang="en-US" sz="3000" dirty="0" smtClean="0">
                <a:solidFill>
                  <a:srgbClr val="800000"/>
                </a:solidFill>
              </a:rPr>
              <a:t>DC control &amp; </a:t>
            </a:r>
            <a:br>
              <a:rPr lang="en-US" sz="3000" dirty="0" smtClean="0">
                <a:solidFill>
                  <a:srgbClr val="800000"/>
                </a:solidFill>
              </a:rPr>
            </a:br>
            <a:r>
              <a:rPr lang="en-US" sz="3000" dirty="0" smtClean="0">
                <a:solidFill>
                  <a:srgbClr val="800000"/>
                </a:solidFill>
              </a:rPr>
              <a:t>PMAC Synchronous machine control </a:t>
            </a:r>
            <a:br>
              <a:rPr lang="en-US" sz="3000" dirty="0" smtClean="0">
                <a:solidFill>
                  <a:srgbClr val="800000"/>
                </a:solidFill>
              </a:rPr>
            </a:br>
            <a:endParaRPr lang="en-US" sz="30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a:t>
            </a:r>
            <a:r>
              <a:rPr lang="en-US" dirty="0"/>
              <a:t>3</a:t>
            </a:r>
            <a:r>
              <a:rPr lang="en-US" dirty="0" smtClean="0"/>
              <a:t>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286</a:t>
            </a:fld>
            <a:endParaRPr lang="en-US" dirty="0"/>
          </a:p>
        </p:txBody>
      </p:sp>
      <p:sp>
        <p:nvSpPr>
          <p:cNvPr id="6" name="TextBox 5"/>
          <p:cNvSpPr txBox="1"/>
          <p:nvPr/>
        </p:nvSpPr>
        <p:spPr>
          <a:xfrm>
            <a:off x="704341" y="1318385"/>
            <a:ext cx="8019143" cy="5016758"/>
          </a:xfrm>
          <a:prstGeom prst="rect">
            <a:avLst/>
          </a:prstGeom>
          <a:noFill/>
        </p:spPr>
        <p:txBody>
          <a:bodyPr wrap="square" rtlCol="0">
            <a:spAutoFit/>
          </a:bodyPr>
          <a:lstStyle/>
          <a:p>
            <a:r>
              <a:rPr lang="en-US" sz="2000" dirty="0" smtClean="0"/>
              <a:t>Some early PM brushless machines were driven two phase </a:t>
            </a:r>
          </a:p>
          <a:p>
            <a:r>
              <a:rPr lang="en-US" sz="2000" dirty="0"/>
              <a:t>	</a:t>
            </a:r>
            <a:r>
              <a:rPr lang="en-US" sz="2000" dirty="0" smtClean="0"/>
              <a:t>(Hall sensors or </a:t>
            </a:r>
            <a:r>
              <a:rPr lang="en-US" sz="2000" i="1" dirty="0" err="1" smtClean="0"/>
              <a:t>opto’s</a:t>
            </a:r>
            <a:r>
              <a:rPr lang="en-US" sz="2000" i="1" dirty="0" smtClean="0"/>
              <a:t> </a:t>
            </a:r>
            <a:r>
              <a:rPr lang="en-US" sz="2000" dirty="0" smtClean="0"/>
              <a:t>used for shaft feed back commutation)</a:t>
            </a:r>
          </a:p>
          <a:p>
            <a:endParaRPr lang="en-US" sz="2000" dirty="0"/>
          </a:p>
          <a:p>
            <a:r>
              <a:rPr lang="en-US" sz="2000" dirty="0" smtClean="0"/>
              <a:t>Three phase machines have become the most popular</a:t>
            </a:r>
          </a:p>
          <a:p>
            <a:r>
              <a:rPr lang="en-US" sz="2000" dirty="0"/>
              <a:t>	</a:t>
            </a:r>
            <a:r>
              <a:rPr lang="en-US" sz="2000" dirty="0" smtClean="0"/>
              <a:t>(Six or even nine phases are sometimes used)</a:t>
            </a:r>
          </a:p>
          <a:p>
            <a:endParaRPr lang="en-US" sz="2000" dirty="0"/>
          </a:p>
          <a:p>
            <a:r>
              <a:rPr lang="en-US" sz="2000" dirty="0" smtClean="0"/>
              <a:t>Three principle power converter topologies for power &amp; control</a:t>
            </a:r>
          </a:p>
          <a:p>
            <a:r>
              <a:rPr lang="en-US" sz="2000" dirty="0"/>
              <a:t>	</a:t>
            </a:r>
            <a:r>
              <a:rPr lang="en-US" sz="2000" dirty="0" smtClean="0"/>
              <a:t>1- (6) step control, 120 </a:t>
            </a:r>
            <a:r>
              <a:rPr lang="en-US" sz="2000" dirty="0" err="1" smtClean="0"/>
              <a:t>deg</a:t>
            </a:r>
            <a:r>
              <a:rPr lang="en-US" sz="2000" dirty="0" smtClean="0"/>
              <a:t> E commutation, only (2) phases on</a:t>
            </a:r>
          </a:p>
          <a:p>
            <a:r>
              <a:rPr lang="en-US" sz="2000" dirty="0"/>
              <a:t>	</a:t>
            </a:r>
            <a:r>
              <a:rPr lang="en-US" sz="2000" dirty="0" smtClean="0"/>
              <a:t>2- Hysteresis current phase current, 180 </a:t>
            </a:r>
            <a:r>
              <a:rPr lang="en-US" sz="2000" dirty="0" err="1" smtClean="0"/>
              <a:t>deg</a:t>
            </a:r>
            <a:r>
              <a:rPr lang="en-US" sz="2000" dirty="0" smtClean="0"/>
              <a:t> E commutation</a:t>
            </a:r>
          </a:p>
          <a:p>
            <a:r>
              <a:rPr lang="en-US" sz="2000" dirty="0"/>
              <a:t>	</a:t>
            </a:r>
            <a:r>
              <a:rPr lang="en-US" sz="2000" dirty="0" smtClean="0"/>
              <a:t>3- </a:t>
            </a:r>
            <a:r>
              <a:rPr lang="en-US" sz="2000" i="1" dirty="0" smtClean="0">
                <a:solidFill>
                  <a:srgbClr val="800000"/>
                </a:solidFill>
              </a:rPr>
              <a:t>I</a:t>
            </a:r>
            <a:r>
              <a:rPr lang="en-US" sz="2000" b="1" i="1" baseline="-25000" dirty="0" smtClean="0">
                <a:solidFill>
                  <a:srgbClr val="800000"/>
                </a:solidFill>
              </a:rPr>
              <a:t>d</a:t>
            </a:r>
            <a:r>
              <a:rPr lang="en-US" sz="2000" i="1" dirty="0" smtClean="0">
                <a:solidFill>
                  <a:srgbClr val="800000"/>
                </a:solidFill>
              </a:rPr>
              <a:t> &amp; </a:t>
            </a:r>
            <a:r>
              <a:rPr lang="en-US" sz="2000" i="1" dirty="0" err="1" smtClean="0">
                <a:solidFill>
                  <a:srgbClr val="800000"/>
                </a:solidFill>
              </a:rPr>
              <a:t>I</a:t>
            </a:r>
            <a:r>
              <a:rPr lang="en-US" sz="2000" b="1" i="1" baseline="-25000" dirty="0" err="1" smtClean="0">
                <a:solidFill>
                  <a:srgbClr val="800000"/>
                </a:solidFill>
              </a:rPr>
              <a:t>q</a:t>
            </a:r>
            <a:r>
              <a:rPr lang="en-US" sz="2000" i="1" dirty="0" smtClean="0">
                <a:solidFill>
                  <a:srgbClr val="800000"/>
                </a:solidFill>
              </a:rPr>
              <a:t> </a:t>
            </a:r>
            <a:r>
              <a:rPr lang="en-US" sz="2000" dirty="0" smtClean="0"/>
              <a:t>sine current control,180 </a:t>
            </a:r>
            <a:r>
              <a:rPr lang="en-US" sz="2000" dirty="0" err="1" smtClean="0"/>
              <a:t>deg</a:t>
            </a:r>
            <a:r>
              <a:rPr lang="en-US" sz="2000" dirty="0" smtClean="0"/>
              <a:t> E commutation</a:t>
            </a:r>
          </a:p>
          <a:p>
            <a:endParaRPr lang="en-US" sz="2000" dirty="0"/>
          </a:p>
          <a:p>
            <a:r>
              <a:rPr lang="en-US" sz="2000" dirty="0" smtClean="0"/>
              <a:t>In all cases the currents are limited by voltage PWM chopping</a:t>
            </a:r>
          </a:p>
          <a:p>
            <a:r>
              <a:rPr lang="en-US" sz="2000" dirty="0" smtClean="0"/>
              <a:t>      Low </a:t>
            </a:r>
            <a:r>
              <a:rPr lang="en-US" sz="2000" i="1" dirty="0" err="1" smtClean="0">
                <a:solidFill>
                  <a:srgbClr val="800000"/>
                </a:solidFill>
              </a:rPr>
              <a:t>pwm</a:t>
            </a:r>
            <a:r>
              <a:rPr lang="en-US" sz="2000" dirty="0" smtClean="0">
                <a:solidFill>
                  <a:srgbClr val="800000"/>
                </a:solidFill>
              </a:rPr>
              <a:t> </a:t>
            </a:r>
            <a:r>
              <a:rPr lang="en-US" sz="2000" i="1" dirty="0" smtClean="0">
                <a:solidFill>
                  <a:srgbClr val="800000"/>
                </a:solidFill>
              </a:rPr>
              <a:t>f</a:t>
            </a:r>
            <a:r>
              <a:rPr lang="en-US" sz="2000" dirty="0">
                <a:solidFill>
                  <a:srgbClr val="800000"/>
                </a:solidFill>
              </a:rPr>
              <a:t> </a:t>
            </a:r>
            <a:r>
              <a:rPr lang="en-US" sz="2000" dirty="0" smtClean="0"/>
              <a:t>results in poor current shapes &amp; motor harmonics</a:t>
            </a:r>
          </a:p>
          <a:p>
            <a:r>
              <a:rPr lang="en-US" sz="2000" dirty="0" smtClean="0"/>
              <a:t>      High </a:t>
            </a:r>
            <a:r>
              <a:rPr lang="en-US" sz="2000" i="1" dirty="0" err="1" smtClean="0">
                <a:solidFill>
                  <a:srgbClr val="800000"/>
                </a:solidFill>
              </a:rPr>
              <a:t>pwm</a:t>
            </a:r>
            <a:r>
              <a:rPr lang="en-US" sz="2000" i="1" dirty="0" smtClean="0">
                <a:solidFill>
                  <a:srgbClr val="800000"/>
                </a:solidFill>
              </a:rPr>
              <a:t> f </a:t>
            </a:r>
            <a:r>
              <a:rPr lang="en-US" sz="2000" dirty="0" smtClean="0"/>
              <a:t>increases transistor switching losses</a:t>
            </a:r>
          </a:p>
          <a:p>
            <a:endParaRPr lang="en-US" sz="2000" dirty="0" smtClean="0"/>
          </a:p>
          <a:p>
            <a:r>
              <a:rPr lang="en-US" sz="2000" i="1" dirty="0" smtClean="0">
                <a:solidFill>
                  <a:srgbClr val="FF0000"/>
                </a:solidFill>
              </a:rPr>
              <a:t>      (Motors likes perfect sine wave current - so compromise?)</a:t>
            </a:r>
          </a:p>
        </p:txBody>
      </p:sp>
    </p:spTree>
    <p:extLst>
      <p:ext uri="{BB962C8B-B14F-4D97-AF65-F5344CB8AC3E}">
        <p14:creationId xmlns:p14="http://schemas.microsoft.com/office/powerpoint/2010/main" val="64797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90" y="235278"/>
            <a:ext cx="8229600" cy="751041"/>
          </a:xfrm>
        </p:spPr>
        <p:txBody>
          <a:bodyPr>
            <a:normAutofit/>
          </a:bodyPr>
          <a:lstStyle/>
          <a:p>
            <a:r>
              <a:rPr lang="en-US" sz="3000" dirty="0" smtClean="0">
                <a:solidFill>
                  <a:srgbClr val="800000"/>
                </a:solidFill>
              </a:rPr>
              <a:t>PM back EMF wave form comparison</a:t>
            </a:r>
            <a:endParaRPr lang="en-US" sz="30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287</a:t>
            </a:fld>
            <a:endParaRPr lang="en-US"/>
          </a:p>
        </p:txBody>
      </p:sp>
      <p:pic>
        <p:nvPicPr>
          <p:cNvPr id="3" name="Picture 2" descr="Untitled.tiff"/>
          <p:cNvPicPr>
            <a:picLocks noChangeAspect="1"/>
          </p:cNvPicPr>
          <p:nvPr/>
        </p:nvPicPr>
        <p:blipFill rotWithShape="1">
          <a:blip r:embed="rId2">
            <a:extLst>
              <a:ext uri="{28A0092B-C50C-407E-A947-70E740481C1C}">
                <a14:useLocalDpi xmlns:a14="http://schemas.microsoft.com/office/drawing/2010/main" val="0"/>
              </a:ext>
            </a:extLst>
          </a:blip>
          <a:srcRect l="5434" t="3771" r="6779" b="1972"/>
          <a:stretch/>
        </p:blipFill>
        <p:spPr>
          <a:xfrm>
            <a:off x="695955" y="1072621"/>
            <a:ext cx="7638909" cy="5178175"/>
          </a:xfrm>
          <a:prstGeom prst="rect">
            <a:avLst/>
          </a:prstGeom>
        </p:spPr>
      </p:pic>
      <p:sp>
        <p:nvSpPr>
          <p:cNvPr id="7" name="TextBox 6"/>
          <p:cNvSpPr txBox="1"/>
          <p:nvPr/>
        </p:nvSpPr>
        <p:spPr>
          <a:xfrm>
            <a:off x="1442572" y="3748013"/>
            <a:ext cx="3526289" cy="923330"/>
          </a:xfrm>
          <a:prstGeom prst="rect">
            <a:avLst/>
          </a:prstGeom>
          <a:noFill/>
        </p:spPr>
        <p:txBody>
          <a:bodyPr wrap="square" rtlCol="0">
            <a:spAutoFit/>
          </a:bodyPr>
          <a:lstStyle/>
          <a:p>
            <a:r>
              <a:rPr lang="en-US" dirty="0" smtClean="0">
                <a:solidFill>
                  <a:srgbClr val="FF6600"/>
                </a:solidFill>
              </a:rPr>
              <a:t>Red EMF ideal for 6-step drives</a:t>
            </a:r>
          </a:p>
          <a:p>
            <a:endParaRPr lang="en-US" dirty="0"/>
          </a:p>
          <a:p>
            <a:r>
              <a:rPr lang="en-US" dirty="0" smtClean="0">
                <a:solidFill>
                  <a:srgbClr val="0000FF"/>
                </a:solidFill>
              </a:rPr>
              <a:t>Blue EMF ideal for sine drives</a:t>
            </a:r>
            <a:endParaRPr lang="en-US" dirty="0">
              <a:solidFill>
                <a:srgbClr val="0000FF"/>
              </a:solidFill>
            </a:endParaRPr>
          </a:p>
        </p:txBody>
      </p:sp>
      <p:pic>
        <p:nvPicPr>
          <p:cNvPr id="8" name="Picture 7"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555" y="2037393"/>
            <a:ext cx="3193387" cy="1094169"/>
          </a:xfrm>
          <a:prstGeom prst="rect">
            <a:avLst/>
          </a:prstGeom>
        </p:spPr>
      </p:pic>
      <p:sp>
        <p:nvSpPr>
          <p:cNvPr id="9" name="Rectangle 8"/>
          <p:cNvSpPr/>
          <p:nvPr/>
        </p:nvSpPr>
        <p:spPr>
          <a:xfrm>
            <a:off x="4983671" y="2060981"/>
            <a:ext cx="3018293" cy="923330"/>
          </a:xfrm>
          <a:prstGeom prst="rect">
            <a:avLst/>
          </a:prstGeom>
        </p:spPr>
        <p:txBody>
          <a:bodyPr wrap="square">
            <a:spAutoFit/>
          </a:bodyPr>
          <a:lstStyle/>
          <a:p>
            <a:r>
              <a:rPr lang="en-US" i="1" dirty="0"/>
              <a:t>Most PM machines produce back EMF voltage shapes somewhere in between</a:t>
            </a:r>
          </a:p>
        </p:txBody>
      </p:sp>
    </p:spTree>
    <p:extLst>
      <p:ext uri="{BB962C8B-B14F-4D97-AF65-F5344CB8AC3E}">
        <p14:creationId xmlns:p14="http://schemas.microsoft.com/office/powerpoint/2010/main" val="102473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949"/>
            <a:ext cx="8229600" cy="1143000"/>
          </a:xfrm>
        </p:spPr>
        <p:txBody>
          <a:bodyPr>
            <a:normAutofit/>
          </a:bodyPr>
          <a:lstStyle/>
          <a:p>
            <a:r>
              <a:rPr lang="en-US" sz="3600" dirty="0" smtClean="0">
                <a:solidFill>
                  <a:srgbClr val="800000"/>
                </a:solidFill>
              </a:rPr>
              <a:t>Six-step drive for PM brushless motors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288</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57" y="1105476"/>
            <a:ext cx="7299170" cy="5074897"/>
          </a:xfrm>
          <a:prstGeom prst="rect">
            <a:avLst/>
          </a:prstGeom>
        </p:spPr>
      </p:pic>
      <p:sp>
        <p:nvSpPr>
          <p:cNvPr id="6" name="TextBox 5"/>
          <p:cNvSpPr txBox="1"/>
          <p:nvPr/>
        </p:nvSpPr>
        <p:spPr>
          <a:xfrm>
            <a:off x="457200" y="6356350"/>
            <a:ext cx="1996407" cy="369332"/>
          </a:xfrm>
          <a:prstGeom prst="rect">
            <a:avLst/>
          </a:prstGeom>
          <a:noFill/>
        </p:spPr>
        <p:txBody>
          <a:bodyPr wrap="square" rtlCol="0">
            <a:spAutoFit/>
          </a:bodyPr>
          <a:lstStyle/>
          <a:p>
            <a:r>
              <a:rPr lang="en-US" i="1" dirty="0" err="1" smtClean="0"/>
              <a:t>freescale</a:t>
            </a:r>
            <a:endParaRPr lang="en-US" i="1" dirty="0"/>
          </a:p>
        </p:txBody>
      </p:sp>
      <p:sp>
        <p:nvSpPr>
          <p:cNvPr id="7" name="TextBox 6"/>
          <p:cNvSpPr txBox="1"/>
          <p:nvPr/>
        </p:nvSpPr>
        <p:spPr>
          <a:xfrm>
            <a:off x="6577348" y="1056160"/>
            <a:ext cx="1732860" cy="646331"/>
          </a:xfrm>
          <a:prstGeom prst="rect">
            <a:avLst/>
          </a:prstGeom>
          <a:noFill/>
        </p:spPr>
        <p:txBody>
          <a:bodyPr wrap="square" rtlCol="0">
            <a:spAutoFit/>
          </a:bodyPr>
          <a:lstStyle/>
          <a:p>
            <a:r>
              <a:rPr lang="en-US" dirty="0" smtClean="0"/>
              <a:t>Also known as trapezoid drive</a:t>
            </a:r>
            <a:endParaRPr lang="en-US" dirty="0"/>
          </a:p>
        </p:txBody>
      </p:sp>
    </p:spTree>
    <p:extLst>
      <p:ext uri="{BB962C8B-B14F-4D97-AF65-F5344CB8AC3E}">
        <p14:creationId xmlns:p14="http://schemas.microsoft.com/office/powerpoint/2010/main" val="384481333"/>
      </p:ext>
    </p:extLst>
  </p:cSld>
  <p:clrMapOvr>
    <a:masterClrMapping/>
  </p:clrMapOvr>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5369</TotalTime>
  <Words>1008</Words>
  <Application>Microsoft Office PowerPoint</Application>
  <PresentationFormat>On-screen Show (4:3)</PresentationFormat>
  <Paragraphs>204</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LECTURE</vt:lpstr>
      <vt:lpstr>Electric Machine Design Course </vt:lpstr>
      <vt:lpstr>Universal inverter         L1000A</vt:lpstr>
      <vt:lpstr>BLDC Torque vs. Speed  plot</vt:lpstr>
      <vt:lpstr>PowerPoint Presentation</vt:lpstr>
      <vt:lpstr>PowerPoint Presentation</vt:lpstr>
      <vt:lpstr>Introduction to the control of motors with PM rotors</vt:lpstr>
      <vt:lpstr>Introduction to brushless DC control &amp;  PMAC Synchronous machine control  </vt:lpstr>
      <vt:lpstr>PM back EMF wave form comparison</vt:lpstr>
      <vt:lpstr>Six-step drive for PM brushless motors</vt:lpstr>
      <vt:lpstr>Six step control, 120 deg E commutation </vt:lpstr>
      <vt:lpstr>Trapezoid 120 deg. E commutation</vt:lpstr>
      <vt:lpstr>(6) Step 120 degree commutation</vt:lpstr>
      <vt:lpstr>Phase current plots at (2) speeds &amp; (2) drives </vt:lpstr>
      <vt:lpstr>Sine 180 deg. E vs. (6) step 120 deg. E  </vt:lpstr>
      <vt:lpstr>TITLE</vt:lpstr>
      <vt:lpstr>Hysteresis current control</vt:lpstr>
      <vt:lpstr>Vector Control (FOC) for PM machines</vt:lpstr>
      <vt:lpstr>Clark &amp; Park transformations used for  vector control and space vector modulation (Used for IM, RSM &amp; PMSM machines)  </vt:lpstr>
      <vt:lpstr>FOC (Field Oriented Control) for IMs</vt:lpstr>
      <vt:lpstr> Advantages of Multilevel converters for motor control  </vt:lpstr>
      <vt:lpstr>(3) Level Inverter schematic using IGBT Modules</vt:lpstr>
      <vt:lpstr>How useful is this to the electric machine designer?</vt:lpstr>
      <vt:lpstr>Line –line wave forms for trapezoid vs. sine currents </vt:lpstr>
      <vt:lpstr>3-PH Sine currents   </vt:lpstr>
      <vt:lpstr>Circle diagram analysis of sine driven motor drive capabilities</vt:lpstr>
      <vt:lpstr>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119</cp:revision>
  <dcterms:created xsi:type="dcterms:W3CDTF">2012-06-02T18:11:50Z</dcterms:created>
  <dcterms:modified xsi:type="dcterms:W3CDTF">2012-12-10T07:49:27Z</dcterms:modified>
</cp:coreProperties>
</file>