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6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8" r:id="rId4"/>
    <p:sldId id="262" r:id="rId5"/>
    <p:sldId id="270" r:id="rId6"/>
    <p:sldId id="272" r:id="rId7"/>
    <p:sldId id="273" r:id="rId8"/>
    <p:sldId id="275" r:id="rId9"/>
    <p:sldId id="274" r:id="rId10"/>
    <p:sldId id="276" r:id="rId11"/>
    <p:sldId id="279" r:id="rId12"/>
    <p:sldId id="280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47" autoAdjust="0"/>
  </p:normalViewPr>
  <p:slideViewPr>
    <p:cSldViewPr snapToGrid="0" snapToObjects="1">
      <p:cViewPr varScale="1">
        <p:scale>
          <a:sx n="97" d="100"/>
          <a:sy n="97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34CEC-C3BB-9B45-BAD4-05FA98740129}" type="datetimeFigureOut">
              <a:rPr lang="en-US" smtClean="0"/>
              <a:t>12/10/2012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08656-3D5C-BF40-81B6-E9F052872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0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3A84-ADDD-E24B-974D-B891846985F8}" type="datetimeFigureOut">
              <a:rPr lang="en-US" smtClean="0"/>
              <a:t>12/10/2012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1CBB2-982A-BA49-A29A-1AE6F9FCFD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346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D61E-B089-9B43-958F-1CC701D078DC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0FC4-5B21-EB4C-97D3-4BABA76D805C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267E-1BDA-8940-9C9E-99646E4F594C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E2C8-7F8D-1C45-ABCD-1D46ED683C0D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9840-75F1-F24C-ADDF-E9C544A59403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89E5-0792-934C-8D9C-A50DFE17097C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7D4C-5AE6-B043-920F-55519608B68C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ADB7-1E2D-A249-AAD3-B1D2B08FAD93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271C-8AC9-9D46-82C2-AACA943BF17E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B409-124B-0D4A-8044-1749266F14AC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820D-52ED-514F-A56C-EF1EAD066078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19C0-B91F-8C49-BB3C-E3E4B92D3B1F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Relationship Id="rId9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180" y="3292077"/>
            <a:ext cx="7691222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Manufacturing Practices of Electrical Machines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36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277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Slinky method of stator core mfg.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369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5" y="4840784"/>
            <a:ext cx="1886080" cy="1880691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5" y="985521"/>
            <a:ext cx="6819900" cy="3924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2421" y="4380960"/>
            <a:ext cx="203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Pavesi</a:t>
            </a:r>
            <a:r>
              <a:rPr lang="en-US" dirty="0" smtClean="0"/>
              <a:t> Method</a:t>
            </a:r>
            <a:endParaRPr lang="en-US" dirty="0"/>
          </a:p>
        </p:txBody>
      </p:sp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58" y="3537920"/>
            <a:ext cx="2726742" cy="2726742"/>
          </a:xfrm>
          <a:prstGeom prst="rect">
            <a:avLst/>
          </a:prstGeom>
        </p:spPr>
      </p:pic>
      <p:pic>
        <p:nvPicPr>
          <p:cNvPr id="10" name="Picture 9" descr="Untitled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5" b="4148"/>
          <a:stretch/>
        </p:blipFill>
        <p:spPr>
          <a:xfrm>
            <a:off x="3154832" y="4942098"/>
            <a:ext cx="2778810" cy="13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Die cast rotor problems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370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266085"/>
            <a:ext cx="7391400" cy="499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5609" y="1510922"/>
            <a:ext cx="3924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Poorly designed lamination stacking</a:t>
            </a:r>
          </a:p>
          <a:p>
            <a:endParaRPr lang="en-US" dirty="0"/>
          </a:p>
          <a:p>
            <a:r>
              <a:rPr lang="en-US" dirty="0" smtClean="0"/>
              <a:t>Rotor bar cross section will cause high cage resistance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4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Motor lamination processing options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361</a:t>
            </a:fld>
            <a:endParaRPr lang="en-US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6" y="626086"/>
            <a:ext cx="7355054" cy="57619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5695861"/>
            <a:ext cx="1711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Mitsui </a:t>
            </a:r>
            <a:r>
              <a:rPr lang="en-US" dirty="0" err="1">
                <a:solidFill>
                  <a:srgbClr val="800000"/>
                </a:solidFill>
              </a:rPr>
              <a:t>High-tec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3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Rotor &amp; Stator core stacking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36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1378" y="1093370"/>
            <a:ext cx="705826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Riveted (hand or automatic)</a:t>
            </a:r>
          </a:p>
          <a:p>
            <a:endParaRPr lang="en-US" sz="2800" dirty="0" smtClean="0"/>
          </a:p>
          <a:p>
            <a:r>
              <a:rPr lang="en-US" sz="2800" dirty="0" smtClean="0"/>
              <a:t>Bonded  (Hand stacked with tooling)</a:t>
            </a:r>
          </a:p>
          <a:p>
            <a:endParaRPr lang="en-US" sz="2800" dirty="0" smtClean="0"/>
          </a:p>
          <a:p>
            <a:r>
              <a:rPr lang="en-US" sz="2800" dirty="0" smtClean="0"/>
              <a:t>Staked (hand or automatic)</a:t>
            </a:r>
          </a:p>
          <a:p>
            <a:endParaRPr lang="en-US" sz="2800" dirty="0" smtClean="0"/>
          </a:p>
          <a:p>
            <a:r>
              <a:rPr lang="en-US" sz="2800" dirty="0" smtClean="0"/>
              <a:t>Cleating (hand or automatic)</a:t>
            </a:r>
          </a:p>
          <a:p>
            <a:endParaRPr lang="en-US" sz="2800" dirty="0" smtClean="0"/>
          </a:p>
          <a:p>
            <a:r>
              <a:rPr lang="en-US" sz="2800" dirty="0" smtClean="0"/>
              <a:t>Laser </a:t>
            </a:r>
            <a:r>
              <a:rPr lang="en-US" sz="2800" dirty="0"/>
              <a:t>or </a:t>
            </a:r>
            <a:r>
              <a:rPr lang="en-US" sz="2800" dirty="0" err="1"/>
              <a:t>Tig</a:t>
            </a:r>
            <a:r>
              <a:rPr lang="en-US" sz="2800" dirty="0"/>
              <a:t> welded (hand or automatic)</a:t>
            </a:r>
          </a:p>
          <a:p>
            <a:endParaRPr lang="en-US" sz="2800" dirty="0"/>
          </a:p>
          <a:p>
            <a:r>
              <a:rPr lang="en-US" sz="2800" dirty="0" smtClean="0"/>
              <a:t>Interlocked (direct from stamping die)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29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44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Open frame or housed machines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36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6442" y="1053784"/>
            <a:ext cx="767845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Pressing or shrink fitting stator cores into stamped or cast frame.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Sometimes radial forces reduce magnetic 	properties of laminations</a:t>
            </a:r>
          </a:p>
          <a:p>
            <a:endParaRPr lang="en-US" sz="2800" dirty="0"/>
          </a:p>
          <a:p>
            <a:r>
              <a:rPr lang="en-US" sz="2800" dirty="0" smtClean="0"/>
              <a:t>Use of adhesive to attach stator core to frame.</a:t>
            </a:r>
          </a:p>
          <a:p>
            <a:r>
              <a:rPr lang="en-US" sz="2800" dirty="0" smtClean="0"/>
              <a:t>	Used to eliminate press fitted core problems</a:t>
            </a:r>
          </a:p>
          <a:p>
            <a:endParaRPr lang="en-US" sz="2800" dirty="0"/>
          </a:p>
          <a:p>
            <a:r>
              <a:rPr lang="en-US" sz="2800" dirty="0" smtClean="0"/>
              <a:t>Open frame stator cores with no housing frame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Lowest cost method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Capable of small magnetic air-gaps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20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Rotor construction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7130" y="1009369"/>
            <a:ext cx="7798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SPM brushless rotors require magnet retention via sleeving or pre-stressed yarn wrapping,</a:t>
            </a:r>
          </a:p>
          <a:p>
            <a:endParaRPr lang="en-US" sz="2400" dirty="0"/>
          </a:p>
          <a:p>
            <a:r>
              <a:rPr lang="en-US" sz="2400" dirty="0" smtClean="0"/>
              <a:t>Magnet spacing can be varied to reduce cogging</a:t>
            </a:r>
          </a:p>
          <a:p>
            <a:endParaRPr lang="en-US" sz="2400" dirty="0"/>
          </a:p>
          <a:p>
            <a:r>
              <a:rPr lang="en-US" sz="2400" dirty="0" smtClean="0"/>
              <a:t>Induction die cast rotor cages must be free of voids </a:t>
            </a:r>
          </a:p>
          <a:p>
            <a:r>
              <a:rPr lang="en-US" sz="2400" dirty="0" smtClean="0"/>
              <a:t>and broken bars.</a:t>
            </a:r>
          </a:p>
          <a:p>
            <a:endParaRPr lang="en-US" sz="2400" dirty="0"/>
          </a:p>
          <a:p>
            <a:r>
              <a:rPr lang="en-US" sz="2400" dirty="0" smtClean="0"/>
              <a:t>Loose bars cause noisy operation and imbalance</a:t>
            </a:r>
          </a:p>
          <a:p>
            <a:endParaRPr lang="en-US" sz="2400" dirty="0"/>
          </a:p>
          <a:p>
            <a:r>
              <a:rPr lang="en-US" sz="2400" dirty="0" smtClean="0"/>
              <a:t>Certain NEMA bar designs intended for grid duty not suitable for inverter driven machines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89"/>
            <a:ext cx="8229600" cy="7012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Mfg. processing of small to medium stators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6" y="765959"/>
            <a:ext cx="1952681" cy="2074716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t="1673" r="556" b="1602"/>
          <a:stretch/>
        </p:blipFill>
        <p:spPr>
          <a:xfrm>
            <a:off x="2317334" y="776404"/>
            <a:ext cx="2030837" cy="2100369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9" y="777099"/>
            <a:ext cx="2095500" cy="2074716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"/>
          <a:stretch/>
        </p:blipFill>
        <p:spPr>
          <a:xfrm>
            <a:off x="6651457" y="795909"/>
            <a:ext cx="2310810" cy="2055906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71" y="3694559"/>
            <a:ext cx="2307996" cy="1574619"/>
          </a:xfrm>
          <a:prstGeom prst="rect">
            <a:avLst/>
          </a:prstGeom>
        </p:spPr>
      </p:pic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35" y="3683419"/>
            <a:ext cx="2191486" cy="1585759"/>
          </a:xfrm>
          <a:prstGeom prst="rect">
            <a:avLst/>
          </a:prstGeom>
        </p:spPr>
      </p:pic>
      <p:pic>
        <p:nvPicPr>
          <p:cNvPr id="11" name="Picture 10" descr="Untitled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18" y="3618645"/>
            <a:ext cx="1863553" cy="1728513"/>
          </a:xfrm>
          <a:prstGeom prst="rect">
            <a:avLst/>
          </a:prstGeom>
        </p:spPr>
      </p:pic>
      <p:pic>
        <p:nvPicPr>
          <p:cNvPr id="12" name="Picture 11" descr="Untitled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6" y="3545667"/>
            <a:ext cx="2044700" cy="1866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0358" y="2773832"/>
            <a:ext cx="18189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1600" dirty="0" smtClean="0"/>
              <a:t>Stack lams to </a:t>
            </a:r>
          </a:p>
          <a:p>
            <a:r>
              <a:rPr lang="en-US" sz="1600" dirty="0" smtClean="0"/>
              <a:t>form stator core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533501" y="2874092"/>
            <a:ext cx="1643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Insulate core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26964" y="2827335"/>
            <a:ext cx="1981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Wind coils in phase groups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89943" y="2830672"/>
            <a:ext cx="1644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Insert phase</a:t>
            </a:r>
          </a:p>
          <a:p>
            <a:r>
              <a:rPr lang="en-US" dirty="0" smtClean="0"/>
              <a:t>coils into core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909526" y="5280318"/>
            <a:ext cx="1847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Form end turns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74517" y="5357252"/>
            <a:ext cx="171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Lace </a:t>
            </a:r>
            <a:r>
              <a:rPr lang="en-US" dirty="0"/>
              <a:t>end turns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88801" y="5342735"/>
            <a:ext cx="1416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Test phases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2371" y="5375864"/>
            <a:ext cx="1955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Attach lead wires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4" idx="3"/>
          </p:cNvCxnSpPr>
          <p:nvPr/>
        </p:nvCxnSpPr>
        <p:spPr>
          <a:xfrm>
            <a:off x="4177115" y="3058758"/>
            <a:ext cx="593641" cy="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364410" y="3058758"/>
            <a:ext cx="7255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3"/>
          </p:cNvCxnSpPr>
          <p:nvPr/>
        </p:nvCxnSpPr>
        <p:spPr>
          <a:xfrm>
            <a:off x="8734567" y="3153838"/>
            <a:ext cx="0" cy="5295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1"/>
            <a:endCxn id="18" idx="3"/>
          </p:cNvCxnSpPr>
          <p:nvPr/>
        </p:nvCxnSpPr>
        <p:spPr>
          <a:xfrm flipH="1">
            <a:off x="6386306" y="5464984"/>
            <a:ext cx="523220" cy="76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963041" y="5574474"/>
            <a:ext cx="766216" cy="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1"/>
          </p:cNvCxnSpPr>
          <p:nvPr/>
        </p:nvCxnSpPr>
        <p:spPr>
          <a:xfrm flipH="1">
            <a:off x="2239347" y="5527401"/>
            <a:ext cx="349454" cy="47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025310" y="3065640"/>
            <a:ext cx="563491" cy="177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50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NEMA &amp;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smtClean="0">
                <a:solidFill>
                  <a:srgbClr val="800000"/>
                </a:solidFill>
              </a:rPr>
              <a:t>IEC Motor Construction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</a:t>
            </a:r>
          </a:p>
          <a:p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366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" y="892288"/>
            <a:ext cx="2437563" cy="1700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870" y="2570615"/>
            <a:ext cx="1809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Core stacking,</a:t>
            </a:r>
          </a:p>
          <a:p>
            <a:r>
              <a:rPr lang="en-US" sz="1600" dirty="0" smtClean="0"/>
              <a:t>TIG or Plasma</a:t>
            </a:r>
          </a:p>
          <a:p>
            <a:r>
              <a:rPr lang="en-US" sz="1600" dirty="0" smtClean="0"/>
              <a:t>Weld or cleated</a:t>
            </a:r>
            <a:endParaRPr lang="en-US" sz="1600" dirty="0"/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40" y="887452"/>
            <a:ext cx="1641519" cy="17161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45635" y="2587347"/>
            <a:ext cx="12429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Slot liner</a:t>
            </a:r>
          </a:p>
          <a:p>
            <a:r>
              <a:rPr lang="en-US" sz="1600" dirty="0" smtClean="0"/>
              <a:t>Insulation</a:t>
            </a:r>
          </a:p>
          <a:p>
            <a:r>
              <a:rPr lang="en-US" sz="1600" dirty="0" smtClean="0"/>
              <a:t>insertion</a:t>
            </a:r>
            <a:endParaRPr lang="en-US" sz="1600" dirty="0"/>
          </a:p>
          <a:p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59" y="894527"/>
            <a:ext cx="1884341" cy="1720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0521" y="2605792"/>
            <a:ext cx="20034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Automatic phase coil winding</a:t>
            </a:r>
            <a:endParaRPr lang="en-US" sz="1600" dirty="0"/>
          </a:p>
        </p:txBody>
      </p:sp>
      <p:pic>
        <p:nvPicPr>
          <p:cNvPr id="11" name="Picture 10" descr="Untitled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"/>
          <a:stretch/>
        </p:blipFill>
        <p:spPr>
          <a:xfrm>
            <a:off x="6223000" y="869023"/>
            <a:ext cx="2463800" cy="17328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52301" y="2631207"/>
            <a:ext cx="14393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Slot insertion </a:t>
            </a:r>
          </a:p>
          <a:p>
            <a:r>
              <a:rPr lang="en-US" sz="1600" dirty="0" smtClean="0"/>
              <a:t>of phase coils</a:t>
            </a:r>
            <a:endParaRPr lang="en-US" sz="1600" dirty="0"/>
          </a:p>
        </p:txBody>
      </p:sp>
      <p:pic>
        <p:nvPicPr>
          <p:cNvPr id="13" name="Picture 12" descr="Untitle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64" y="3724623"/>
            <a:ext cx="2463800" cy="1854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86369" y="5667840"/>
            <a:ext cx="25658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Phase end turn forming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15" name="Picture 14" descr="Untitled.tif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15203"/>
          <a:stretch/>
        </p:blipFill>
        <p:spPr>
          <a:xfrm>
            <a:off x="4780452" y="3713674"/>
            <a:ext cx="1691640" cy="18615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871713" y="5660320"/>
            <a:ext cx="16788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Lead wire fusing</a:t>
            </a:r>
            <a:endParaRPr lang="en-US" sz="1600" dirty="0"/>
          </a:p>
        </p:txBody>
      </p:sp>
      <p:pic>
        <p:nvPicPr>
          <p:cNvPr id="17" name="Picture 16" descr="Untitled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59" y="3721578"/>
            <a:ext cx="2337778" cy="182855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21239" y="5652885"/>
            <a:ext cx="2169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Phase end turn lacing</a:t>
            </a:r>
            <a:endParaRPr lang="en-US" sz="1600" dirty="0"/>
          </a:p>
        </p:txBody>
      </p:sp>
      <p:pic>
        <p:nvPicPr>
          <p:cNvPr id="19" name="Picture 18" descr="Untitled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7" y="3710628"/>
            <a:ext cx="2213256" cy="18285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4055" y="5644496"/>
            <a:ext cx="1963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Resin Impregnation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72043" y="2759076"/>
            <a:ext cx="7735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689348" y="2759076"/>
            <a:ext cx="5911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19800" y="2802872"/>
            <a:ext cx="6325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091617" y="3065640"/>
            <a:ext cx="0" cy="629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959624" y="5644496"/>
            <a:ext cx="777281" cy="15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280521" y="5660320"/>
            <a:ext cx="766332" cy="7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223000" y="5660320"/>
            <a:ext cx="761582" cy="7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805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core stamping method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367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5" y="784244"/>
            <a:ext cx="6318249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368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4" y="142736"/>
            <a:ext cx="5648048" cy="3812908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47" y="2999181"/>
            <a:ext cx="3383153" cy="3205482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97" y="308559"/>
            <a:ext cx="2561743" cy="2736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167" y="4413250"/>
            <a:ext cx="477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Automatic stator manufacturing system providing high copper slot fill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3358</TotalTime>
  <Words>382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LECTURE</vt:lpstr>
      <vt:lpstr>Electric Machine Design Course </vt:lpstr>
      <vt:lpstr>Motor lamination processing options</vt:lpstr>
      <vt:lpstr>Rotor &amp; Stator core stacking</vt:lpstr>
      <vt:lpstr>Open frame or housed machines</vt:lpstr>
      <vt:lpstr>Rotor construction</vt:lpstr>
      <vt:lpstr>Mfg. processing of small to medium stators</vt:lpstr>
      <vt:lpstr>NEMA &amp; IEC Motor Construction</vt:lpstr>
      <vt:lpstr>Stator core stamping method</vt:lpstr>
      <vt:lpstr>PowerPoint Presentation</vt:lpstr>
      <vt:lpstr>Slinky method of stator core mfg.</vt:lpstr>
      <vt:lpstr>Die cast rotor problems</vt:lpstr>
      <vt:lpstr>Title</vt:lpstr>
      <vt:lpstr>Title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69</cp:revision>
  <dcterms:created xsi:type="dcterms:W3CDTF">2012-06-02T18:11:50Z</dcterms:created>
  <dcterms:modified xsi:type="dcterms:W3CDTF">2012-12-10T07:51:32Z</dcterms:modified>
</cp:coreProperties>
</file>