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50" saveSubsetFonts="1" autoCompressPictures="0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9" r:id="rId3"/>
    <p:sldId id="277" r:id="rId4"/>
    <p:sldId id="278" r:id="rId5"/>
    <p:sldId id="261" r:id="rId6"/>
    <p:sldId id="262" r:id="rId7"/>
    <p:sldId id="265" r:id="rId8"/>
    <p:sldId id="263" r:id="rId9"/>
    <p:sldId id="264" r:id="rId10"/>
    <p:sldId id="266" r:id="rId11"/>
    <p:sldId id="25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7A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1CC15-4152-F542-894F-5618F7481099}" type="datetimeFigureOut">
              <a:rPr lang="en-US" smtClean="0"/>
              <a:t>9/2/2012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C27B8-2B62-A942-B021-ABD4236D90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1447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59BD1-4D9C-F84C-9F5C-C67036F6EA5F}" type="datetimeFigureOut">
              <a:rPr lang="en-US" smtClean="0"/>
              <a:t>9/2/2012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B8A6D-0DDB-9243-A5CA-E572DCFE35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5541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B8A6D-0DDB-9243-A5CA-E572DCFE3590}" type="slidenum">
              <a:rPr lang="en-US" smtClean="0"/>
              <a:t>359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513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B8A6D-0DDB-9243-A5CA-E572DCFE3590}" type="slidenum">
              <a:rPr lang="en-US" smtClean="0"/>
              <a:t>366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571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7416C-F329-9C4D-9CA6-0CE3A41804C2}" type="datetime1">
              <a:rPr lang="en-US" smtClean="0"/>
              <a:t>9/2/2012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35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DD25-0169-9042-AD0D-970512C5D317}" type="datetime1">
              <a:rPr lang="en-US" smtClean="0"/>
              <a:t>9/2/2012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35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6128-A36B-0A4A-AF64-D2E7FA48987B}" type="datetime1">
              <a:rPr lang="en-US" smtClean="0"/>
              <a:t>9/2/2012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35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0623-DC42-8B40-AB1C-0D4240D4AEA4}" type="datetime1">
              <a:rPr lang="en-US" smtClean="0"/>
              <a:t>9/2/2012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35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FA3D-9261-8F44-A8FD-039F6BE85308}" type="datetime1">
              <a:rPr lang="en-US" smtClean="0"/>
              <a:t>9/2/2012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35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83DF-F06F-FB4E-907E-59EB6C1A0CDE}" type="datetime1">
              <a:rPr lang="en-US" smtClean="0"/>
              <a:t>9/2/2012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35 Copyright: JR Hendershot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7F12-392D-DF4E-B924-FE0F161F10E9}" type="datetime1">
              <a:rPr lang="en-US" smtClean="0"/>
              <a:t>9/2/2012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35 Copyright: JR Hendershot 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FF9E-B531-3543-9758-C09C4359FE52}" type="datetime1">
              <a:rPr lang="en-US" smtClean="0"/>
              <a:t>9/2/2012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35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038-CE36-1341-BD61-FC784B57E0AF}" type="datetime1">
              <a:rPr lang="en-US" smtClean="0"/>
              <a:t>9/2/2012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35 Copyright: JR Hendershot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BA33-E7E5-7246-B8F6-E34987BBD3D7}" type="datetime1">
              <a:rPr lang="en-US" smtClean="0"/>
              <a:t>9/2/2012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35 Copyright: JR Hendershot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0F9E-8BEE-244C-8792-B2F269EC2B22}" type="datetime1">
              <a:rPr lang="en-US" smtClean="0"/>
              <a:t>9/2/2012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35 Copyright: JR Hendershot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5EC9B-2535-464F-BF30-8AAD1BF4F98A}" type="datetime1">
              <a:rPr lang="en-US" smtClean="0"/>
              <a:t>9/2/2012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Mod 35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0370" y="1249484"/>
            <a:ext cx="7886733" cy="147002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800000"/>
                </a:solidFill>
                <a:cs typeface="Arial"/>
              </a:rPr>
              <a:t>Electric Machine Design Course</a:t>
            </a:r>
            <a:br>
              <a:rPr lang="en-US" sz="3600" b="1" dirty="0">
                <a:solidFill>
                  <a:srgbClr val="800000"/>
                </a:solidFill>
                <a:cs typeface="Arial"/>
              </a:rPr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6180" y="3292077"/>
            <a:ext cx="7691222" cy="17526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800000"/>
                </a:solidFill>
                <a:cs typeface="Arial"/>
              </a:rPr>
              <a:t>Mechanical Design Issues for Electrical Machines</a:t>
            </a:r>
          </a:p>
          <a:p>
            <a:r>
              <a:rPr lang="en-US" dirty="0" smtClean="0">
                <a:solidFill>
                  <a:srgbClr val="800000"/>
                </a:solidFill>
                <a:cs typeface="Arial"/>
              </a:rPr>
              <a:t>Lecture </a:t>
            </a:r>
            <a:r>
              <a:rPr lang="en-US" dirty="0">
                <a:solidFill>
                  <a:srgbClr val="800000"/>
                </a:solidFill>
                <a:cs typeface="Arial"/>
              </a:rPr>
              <a:t># </a:t>
            </a:r>
            <a:r>
              <a:rPr lang="en-US" dirty="0" smtClean="0">
                <a:solidFill>
                  <a:srgbClr val="800000"/>
                </a:solidFill>
                <a:cs typeface="Arial"/>
              </a:rPr>
              <a:t>35</a:t>
            </a:r>
            <a:endParaRPr lang="en-US" dirty="0">
              <a:solidFill>
                <a:srgbClr val="800000"/>
              </a:solidFill>
              <a:cs typeface="Arial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35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055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6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How to calculate stator vibration modes</a:t>
            </a:r>
            <a:br>
              <a:rPr lang="en-US" sz="3600" dirty="0" smtClean="0">
                <a:solidFill>
                  <a:srgbClr val="800000"/>
                </a:solidFill>
              </a:rPr>
            </a:br>
            <a:r>
              <a:rPr lang="en-US" sz="3600" dirty="0" smtClean="0">
                <a:solidFill>
                  <a:srgbClr val="800000"/>
                </a:solidFill>
              </a:rPr>
              <a:t>for AC induction machines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35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359</a:t>
            </a:fld>
            <a:endParaRPr lang="en-US" dirty="0"/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1797551"/>
            <a:ext cx="6515100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1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936" y="829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Any loose components must be avoided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35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360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52530" y="805159"/>
            <a:ext cx="7859006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Stators windings must be restrained from vibration</a:t>
            </a:r>
          </a:p>
          <a:p>
            <a:r>
              <a:rPr lang="en-US" dirty="0" smtClean="0"/>
              <a:t>	Vacuum varnish or epoxy encapsulated</a:t>
            </a:r>
          </a:p>
          <a:p>
            <a:r>
              <a:rPr lang="en-US" dirty="0"/>
              <a:t>	</a:t>
            </a:r>
            <a:r>
              <a:rPr lang="en-US" dirty="0" smtClean="0"/>
              <a:t>End turns to be laced or mechanical supported on large machines</a:t>
            </a:r>
          </a:p>
          <a:p>
            <a:endParaRPr lang="en-US" dirty="0"/>
          </a:p>
          <a:p>
            <a:r>
              <a:rPr lang="en-US" dirty="0" smtClean="0"/>
              <a:t>Large machines with long open slots might require steel slot wedges</a:t>
            </a:r>
          </a:p>
          <a:p>
            <a:endParaRPr lang="en-US" dirty="0"/>
          </a:p>
          <a:p>
            <a:r>
              <a:rPr lang="en-US" dirty="0" smtClean="0"/>
              <a:t>PM rotor magnets often require retention using sleeves or wraps</a:t>
            </a:r>
          </a:p>
          <a:p>
            <a:endParaRPr lang="en-US" dirty="0"/>
          </a:p>
          <a:p>
            <a:r>
              <a:rPr lang="en-US" dirty="0" smtClean="0"/>
              <a:t>IM rotor bars must be restrained from vibration else they will fail</a:t>
            </a:r>
          </a:p>
          <a:p>
            <a:endParaRPr lang="en-US" dirty="0"/>
          </a:p>
          <a:p>
            <a:r>
              <a:rPr lang="en-US" dirty="0" smtClean="0"/>
              <a:t>IM rotor cores are frequently skewed about one stator slot</a:t>
            </a:r>
          </a:p>
          <a:p>
            <a:endParaRPr lang="en-US" dirty="0"/>
          </a:p>
          <a:p>
            <a:r>
              <a:rPr lang="en-US" dirty="0" smtClean="0"/>
              <a:t>Bearings must be axially preloaded to prevent looseness</a:t>
            </a:r>
          </a:p>
          <a:p>
            <a:endParaRPr lang="en-US" dirty="0"/>
          </a:p>
          <a:p>
            <a:r>
              <a:rPr lang="en-US" dirty="0" smtClean="0"/>
              <a:t>Rotating bearing races are bet press fitted to shaft</a:t>
            </a:r>
          </a:p>
          <a:p>
            <a:endParaRPr lang="en-US" dirty="0"/>
          </a:p>
          <a:p>
            <a:r>
              <a:rPr lang="en-US" dirty="0" smtClean="0"/>
              <a:t>Output shaft bearing should have outer race restrained </a:t>
            </a:r>
          </a:p>
          <a:p>
            <a:endParaRPr lang="en-US" dirty="0"/>
          </a:p>
          <a:p>
            <a:r>
              <a:rPr lang="en-US" dirty="0" smtClean="0"/>
              <a:t>Best shaft bearing choices: anti-friction, magnetic, hydrostatic or foil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793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779" y="183930"/>
            <a:ext cx="8501113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Bearing problems for inverter fed electric machines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35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361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5869" y="5956947"/>
            <a:ext cx="8094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PWM motor drives frequently cause early anti-friction earing failure</a:t>
            </a:r>
          </a:p>
          <a:p>
            <a:endParaRPr lang="en-US" dirty="0" smtClean="0"/>
          </a:p>
        </p:txBody>
      </p:sp>
      <p:pic>
        <p:nvPicPr>
          <p:cNvPr id="8" name="Picture 7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1" y="925852"/>
            <a:ext cx="7493000" cy="4851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5869" y="5266448"/>
            <a:ext cx="1482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SKF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96364" y="1002955"/>
            <a:ext cx="3515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kern="1200" dirty="0" smtClean="0"/>
              <a:t>Discharge current paths</a:t>
            </a:r>
            <a:endParaRPr lang="en-US" sz="2000" kern="1200" dirty="0"/>
          </a:p>
        </p:txBody>
      </p:sp>
    </p:spTree>
    <p:extLst>
      <p:ext uri="{BB962C8B-B14F-4D97-AF65-F5344CB8AC3E}">
        <p14:creationId xmlns:p14="http://schemas.microsoft.com/office/powerpoint/2010/main" val="3769027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58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Solutions for bearing race fretting from PWM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35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362</a:t>
            </a:fld>
            <a:endParaRPr lang="en-US" dirty="0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64" y="1156281"/>
            <a:ext cx="7202149" cy="31399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6750" y="4646863"/>
            <a:ext cx="7449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1- Use special insulated ball bearings such as (SKF ISOCOAT)</a:t>
            </a:r>
          </a:p>
          <a:p>
            <a:r>
              <a:rPr lang="en-US" sz="2000" dirty="0" smtClean="0"/>
              <a:t>2- Use shaft grounding rings such as (AUGIS-SGR)</a:t>
            </a:r>
          </a:p>
          <a:p>
            <a:r>
              <a:rPr lang="en-US" sz="2000" dirty="0" smtClean="0"/>
              <a:t>3- Add induction line filters between motor &amp; inverter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8209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104"/>
            <a:ext cx="8229600" cy="82444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Stator core assembly into frames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35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363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99605" y="1234616"/>
            <a:ext cx="778437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Laminated stator cores are frequently shrink fitted into frames, cast iron , steel or aluminum.</a:t>
            </a:r>
          </a:p>
          <a:p>
            <a:endParaRPr lang="en-US" dirty="0" smtClean="0"/>
          </a:p>
          <a:p>
            <a:r>
              <a:rPr lang="en-US" dirty="0" smtClean="0"/>
              <a:t>Large shrink fits result in large radial compression stresses on stator core</a:t>
            </a:r>
          </a:p>
          <a:p>
            <a:endParaRPr lang="en-US" dirty="0"/>
          </a:p>
          <a:p>
            <a:r>
              <a:rPr lang="en-US" dirty="0" smtClean="0"/>
              <a:t>The result can be an unwanted increases in iron losses</a:t>
            </a:r>
          </a:p>
          <a:p>
            <a:endParaRPr lang="en-US" dirty="0"/>
          </a:p>
          <a:p>
            <a:r>
              <a:rPr lang="en-US" dirty="0" smtClean="0"/>
              <a:t>Suggestions:</a:t>
            </a:r>
          </a:p>
          <a:p>
            <a:endParaRPr lang="en-US" dirty="0"/>
          </a:p>
          <a:p>
            <a:r>
              <a:rPr lang="en-US" dirty="0" smtClean="0"/>
              <a:t>	Use very light interference fits and add anti-rotation pins or set screws 	in center of core &amp; frame junction.</a:t>
            </a:r>
          </a:p>
          <a:p>
            <a:r>
              <a:rPr lang="en-US" dirty="0"/>
              <a:t>	</a:t>
            </a:r>
            <a:r>
              <a:rPr lang="en-US" dirty="0" smtClean="0"/>
              <a:t>Use open frame designs with bearing frames registration on either 	stator core OD or ID.</a:t>
            </a:r>
          </a:p>
          <a:p>
            <a:r>
              <a:rPr lang="en-US" dirty="0"/>
              <a:t>	</a:t>
            </a:r>
            <a:r>
              <a:rPr lang="en-US" dirty="0" smtClean="0"/>
              <a:t>Loctite type products can be used on smaller machines</a:t>
            </a:r>
          </a:p>
          <a:p>
            <a:r>
              <a:rPr lang="en-US" dirty="0"/>
              <a:t>	</a:t>
            </a:r>
            <a:r>
              <a:rPr lang="en-US" dirty="0" smtClean="0"/>
              <a:t>Larger machines use keys between frame </a:t>
            </a:r>
            <a:r>
              <a:rPr lang="en-US" dirty="0"/>
              <a:t>I</a:t>
            </a:r>
            <a:r>
              <a:rPr lang="en-US" dirty="0" smtClean="0"/>
              <a:t>D and core 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740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323" y="271320"/>
            <a:ext cx="8578381" cy="63038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 Electric machine acoustic studies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35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364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1245" y="1081922"/>
            <a:ext cx="8489459" cy="7478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hree principal sources of audible noise: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Windage, Magnetic &amp; Mechanical</a:t>
            </a:r>
          </a:p>
          <a:p>
            <a:endParaRPr lang="en-US" sz="2400" dirty="0"/>
          </a:p>
          <a:p>
            <a:r>
              <a:rPr lang="en-US" sz="2400" dirty="0" smtClean="0"/>
              <a:t>Motor audible noise scales of comparison &amp; measurement: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Sound power &amp; Sound Pressure (Study elsewhere)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The </a:t>
            </a:r>
            <a:r>
              <a:rPr lang="en-US" sz="2400" dirty="0" err="1" smtClean="0"/>
              <a:t>dBA</a:t>
            </a:r>
            <a:r>
              <a:rPr lang="en-US" sz="2400" dirty="0"/>
              <a:t> </a:t>
            </a:r>
            <a:r>
              <a:rPr lang="en-US" sz="2400" dirty="0" smtClean="0"/>
              <a:t>scale is said to best equal human ear response</a:t>
            </a:r>
          </a:p>
          <a:p>
            <a:endParaRPr lang="en-US" sz="2400" dirty="0"/>
          </a:p>
          <a:p>
            <a:r>
              <a:rPr lang="en-US" sz="2400" dirty="0" smtClean="0"/>
              <a:t>Sound waves and noise energy generated from </a:t>
            </a:r>
            <a:r>
              <a:rPr lang="en-US" sz="2400" dirty="0" err="1" smtClean="0"/>
              <a:t>windage</a:t>
            </a:r>
            <a:r>
              <a:rPr lang="en-US" sz="2400" dirty="0" smtClean="0"/>
              <a:t> &amp; magnetics are excited and amplified by the mechanical structure. (Including the frame the machine is mounted to)</a:t>
            </a:r>
          </a:p>
          <a:p>
            <a:endParaRPr lang="en-US" sz="2400" dirty="0"/>
          </a:p>
          <a:p>
            <a:r>
              <a:rPr lang="en-US" sz="2400" dirty="0" smtClean="0"/>
              <a:t>Magnetic &amp; mechanical are structural noises</a:t>
            </a:r>
          </a:p>
          <a:p>
            <a:r>
              <a:rPr lang="en-US" sz="2400" dirty="0" smtClean="0"/>
              <a:t>Windage noise is said to be air-born even though all noise become air-born in order to reach the human ear. 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/>
              <a:t>	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1999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319"/>
            <a:ext cx="8229600" cy="74448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Windage noise produced by electric machines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35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7895"/>
            <a:ext cx="2133600" cy="365125"/>
          </a:xfrm>
        </p:spPr>
        <p:txBody>
          <a:bodyPr/>
          <a:lstStyle/>
          <a:p>
            <a:fld id="{D31B9E2A-62C9-E64C-B4B8-CE2194CCEB4D}" type="slidenum">
              <a:rPr lang="en-US" smtClean="0"/>
              <a:t>365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47700" y="939800"/>
            <a:ext cx="7924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Sound propagation from </a:t>
            </a:r>
            <a:r>
              <a:rPr lang="en-US" sz="2400" dirty="0" err="1"/>
              <a:t>windage</a:t>
            </a:r>
            <a:r>
              <a:rPr lang="en-US" sz="2400" dirty="0"/>
              <a:t> can be reduced </a:t>
            </a:r>
            <a:r>
              <a:rPr lang="en-US" sz="2400" dirty="0" smtClean="0"/>
              <a:t>by: 	</a:t>
            </a:r>
          </a:p>
          <a:p>
            <a:r>
              <a:rPr lang="en-US" sz="2400" dirty="0" smtClean="0"/>
              <a:t>	Increase size of inlets &amp; outlets</a:t>
            </a:r>
            <a:r>
              <a:rPr lang="en-US" sz="2400" dirty="0"/>
              <a:t>	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 smtClean="0"/>
              <a:t>	Perforated </a:t>
            </a:r>
            <a:r>
              <a:rPr lang="en-US" sz="2400" dirty="0"/>
              <a:t>air inlets &amp; </a:t>
            </a:r>
            <a:r>
              <a:rPr lang="en-US" sz="2400" dirty="0" smtClean="0"/>
              <a:t>outlets</a:t>
            </a:r>
          </a:p>
          <a:p>
            <a:r>
              <a:rPr lang="en-US" sz="2400" dirty="0"/>
              <a:t>	Non-symmetrical fan blade </a:t>
            </a:r>
            <a:r>
              <a:rPr lang="en-US" sz="2400" dirty="0" smtClean="0"/>
              <a:t>spacing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Increase air-gap between rotor &amp; stator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Use totally enclosed air to air or air to liquid heat 	exchanger (only practical with large machines)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Other than trial &amp; error testing, extensive FEA analysis of different design using </a:t>
            </a:r>
            <a:r>
              <a:rPr lang="en-US" sz="2400" dirty="0"/>
              <a:t>c</a:t>
            </a:r>
            <a:r>
              <a:rPr lang="en-US" sz="2400" dirty="0" smtClean="0"/>
              <a:t>omputational </a:t>
            </a:r>
            <a:r>
              <a:rPr lang="en-US" sz="2400" dirty="0"/>
              <a:t>fluid </a:t>
            </a:r>
            <a:r>
              <a:rPr lang="en-US" sz="2400" dirty="0" smtClean="0"/>
              <a:t>dynamics simulation software (CFD) are suggested for </a:t>
            </a:r>
            <a:r>
              <a:rPr lang="en-US" sz="2400" dirty="0" err="1" smtClean="0"/>
              <a:t>windage</a:t>
            </a:r>
            <a:r>
              <a:rPr lang="en-US" sz="2400" dirty="0" smtClean="0"/>
              <a:t>  noise suppression designs of electric machines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729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319"/>
            <a:ext cx="8229600" cy="70638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Magnetic noise sources in electrical machines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35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366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19100" y="834936"/>
            <a:ext cx="8229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Air-gap flux is not uniform because of superimposed harmonic fields</a:t>
            </a:r>
          </a:p>
          <a:p>
            <a:endParaRPr lang="en-US" sz="2400" dirty="0"/>
          </a:p>
          <a:p>
            <a:r>
              <a:rPr lang="en-US" sz="2400" dirty="0" smtClean="0"/>
              <a:t>Resulting air-gap MMF waves cause radial forces on the stator core &amp; tangential forces on the stator teeth</a:t>
            </a:r>
          </a:p>
          <a:p>
            <a:endParaRPr lang="en-US" sz="2400" dirty="0"/>
          </a:p>
          <a:p>
            <a:r>
              <a:rPr lang="en-US" sz="2400" dirty="0" smtClean="0"/>
              <a:t>Amplification results at yoke &amp; teeth natural frequencies</a:t>
            </a:r>
          </a:p>
          <a:p>
            <a:endParaRPr lang="en-US" sz="2400" dirty="0"/>
          </a:p>
          <a:p>
            <a:r>
              <a:rPr lang="en-US" sz="2400" dirty="0" smtClean="0"/>
              <a:t>Teeth natural frequency: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Core natural frequency:</a:t>
            </a:r>
          </a:p>
          <a:p>
            <a:endParaRPr lang="en-US" sz="2400" dirty="0"/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899" y="3683000"/>
            <a:ext cx="2300667" cy="749300"/>
          </a:xfrm>
          <a:prstGeom prst="rect">
            <a:avLst/>
          </a:prstGeom>
        </p:spPr>
      </p:pic>
      <p:pic>
        <p:nvPicPr>
          <p:cNvPr id="7" name="Picture 6" descr="Untitle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00" y="4673600"/>
            <a:ext cx="2819400" cy="943217"/>
          </a:xfrm>
          <a:prstGeom prst="rect">
            <a:avLst/>
          </a:prstGeom>
        </p:spPr>
      </p:pic>
      <p:pic>
        <p:nvPicPr>
          <p:cNvPr id="9" name="Picture 8" descr="Untitled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202" y="3784599"/>
            <a:ext cx="2222902" cy="194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0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319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Magnetic forces on stator core 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35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367</a:t>
            </a:fld>
            <a:endParaRPr lang="en-US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219200"/>
            <a:ext cx="80518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4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507046"/>
            <a:ext cx="9029700" cy="80798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Reduction of noise in electric machines 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35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368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47800" y="1866887"/>
            <a:ext cx="723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Insert magnetic wedges into slot openings</a:t>
            </a:r>
          </a:p>
          <a:p>
            <a:endParaRPr lang="en-US" sz="2400" dirty="0"/>
          </a:p>
          <a:p>
            <a:r>
              <a:rPr lang="en-US" sz="2400" dirty="0" smtClean="0"/>
              <a:t>Add slight taper to stator teeth</a:t>
            </a:r>
          </a:p>
          <a:p>
            <a:endParaRPr lang="en-US" sz="2400" dirty="0"/>
          </a:p>
          <a:p>
            <a:r>
              <a:rPr lang="en-US" sz="2400" dirty="0" smtClean="0"/>
              <a:t>Increase core length</a:t>
            </a:r>
          </a:p>
          <a:p>
            <a:endParaRPr lang="en-US" sz="2400" dirty="0"/>
          </a:p>
          <a:p>
            <a:r>
              <a:rPr lang="en-US" sz="2400" dirty="0" smtClean="0"/>
              <a:t>Adjust stator slot depth and stator yoke</a:t>
            </a:r>
          </a:p>
          <a:p>
            <a:endParaRPr lang="en-US" sz="2400" dirty="0"/>
          </a:p>
          <a:p>
            <a:r>
              <a:rPr lang="en-US" sz="2400" dirty="0" smtClean="0"/>
              <a:t>Adjust stator slot vs. rotor bar combinations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487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329709" cy="365125"/>
          </a:xfrm>
        </p:spPr>
        <p:txBody>
          <a:bodyPr/>
          <a:lstStyle/>
          <a:p>
            <a:r>
              <a:rPr lang="en-US" dirty="0" smtClean="0"/>
              <a:t>Mod 35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351</a:t>
            </a:fld>
            <a:endParaRPr lang="en-US" dirty="0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8" y="95606"/>
            <a:ext cx="6588298" cy="4209562"/>
          </a:xfrm>
          <a:prstGeom prst="rect">
            <a:avLst/>
          </a:prstGeom>
        </p:spPr>
      </p:pic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679" y="2997593"/>
            <a:ext cx="3708577" cy="32576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3585" y="6356350"/>
            <a:ext cx="3186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By SIEMENS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5794556" y="2259306"/>
            <a:ext cx="33040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Motor </a:t>
            </a:r>
            <a:r>
              <a:rPr lang="en-US" sz="2800" dirty="0">
                <a:solidFill>
                  <a:srgbClr val="800000"/>
                </a:solidFill>
              </a:rPr>
              <a:t>Cut-A-Ways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78322" y="4524749"/>
            <a:ext cx="497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Motor component call outs for </a:t>
            </a:r>
          </a:p>
          <a:p>
            <a:r>
              <a:rPr lang="en-US" dirty="0" smtClean="0"/>
              <a:t>IM, RSM &amp; PMSM machines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98759" y="5817879"/>
            <a:ext cx="3129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Phase winding end turns</a:t>
            </a:r>
            <a:endParaRPr lang="en-US" sz="1400" dirty="0"/>
          </a:p>
        </p:txBody>
      </p:sp>
      <p:pic>
        <p:nvPicPr>
          <p:cNvPr id="11" name="Picture 10" descr="Untitled 2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52" y="88134"/>
            <a:ext cx="2211604" cy="204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3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719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Motor audible noise resources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35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369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0500" y="6075144"/>
            <a:ext cx="2654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baseline="30000" dirty="0"/>
              <a:t>Proceedings of NCAD2008 NoiseCon2008-ASME NCAD July 28-30, 2008, Dearborn, Michigan, </a:t>
            </a:r>
            <a:endParaRPr lang="en-US" dirty="0"/>
          </a:p>
        </p:txBody>
      </p:sp>
      <p:pic>
        <p:nvPicPr>
          <p:cNvPr id="7" name="Picture 6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749300"/>
            <a:ext cx="77216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5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319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Title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329709" cy="365125"/>
          </a:xfrm>
        </p:spPr>
        <p:txBody>
          <a:bodyPr/>
          <a:lstStyle/>
          <a:p>
            <a:r>
              <a:rPr lang="en-US" dirty="0" smtClean="0"/>
              <a:t>Mod 35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5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329709" cy="365125"/>
          </a:xfrm>
        </p:spPr>
        <p:txBody>
          <a:bodyPr/>
          <a:lstStyle/>
          <a:p>
            <a:r>
              <a:rPr lang="en-US" dirty="0" smtClean="0"/>
              <a:t>Mod 35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352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97" y="769786"/>
            <a:ext cx="7691767" cy="55425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32691" y="103906"/>
            <a:ext cx="7920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Exploded view of PM Brushless motor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6519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1" y="223084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Servo motors with and without housings or frames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329709" cy="365125"/>
          </a:xfrm>
        </p:spPr>
        <p:txBody>
          <a:bodyPr/>
          <a:lstStyle/>
          <a:p>
            <a:r>
              <a:rPr lang="en-US" dirty="0" smtClean="0"/>
              <a:t>Mod 35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353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7" y="767628"/>
            <a:ext cx="3006159" cy="27341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533" y="767628"/>
            <a:ext cx="2638425" cy="1819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146" y="3148445"/>
            <a:ext cx="5347816" cy="26534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1891" y="3501735"/>
            <a:ext cx="3086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Stator fitted inside extruded aluminum housing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05846" y="2565688"/>
            <a:ext cx="3958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examples of frameless motors with exposed stator laminations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350818" y="2358736"/>
            <a:ext cx="446809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205846" y="2743200"/>
            <a:ext cx="363681" cy="18599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055427" y="1932709"/>
            <a:ext cx="1631373" cy="6329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06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8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Both categories of machine components contribute to mechanical design issues</a:t>
            </a:r>
            <a:br>
              <a:rPr lang="en-US" sz="3600" dirty="0" smtClean="0">
                <a:solidFill>
                  <a:srgbClr val="800000"/>
                </a:solidFill>
              </a:rPr>
            </a:br>
            <a:r>
              <a:rPr lang="en-US" sz="3600" dirty="0">
                <a:solidFill>
                  <a:srgbClr val="800000"/>
                </a:solidFill>
              </a:rPr>
              <a:t/>
            </a:r>
            <a:br>
              <a:rPr lang="en-US" sz="3600" dirty="0">
                <a:solidFill>
                  <a:srgbClr val="800000"/>
                </a:solidFill>
              </a:rPr>
            </a:br>
            <a:r>
              <a:rPr lang="en-US" sz="3600" dirty="0" smtClean="0">
                <a:solidFill>
                  <a:srgbClr val="800000"/>
                </a:solidFill>
              </a:rPr>
              <a:t>  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35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354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1675445"/>
            <a:ext cx="868679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dirty="0" smtClean="0">
                <a:solidFill>
                  <a:srgbClr val="000000"/>
                </a:solidFill>
              </a:rPr>
              <a:t>Electro-magnetic vibrations</a:t>
            </a:r>
          </a:p>
          <a:p>
            <a:pPr marL="342900" indent="-342900">
              <a:buFontTx/>
              <a:buChar char="-"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800" dirty="0" smtClean="0">
                <a:solidFill>
                  <a:srgbClr val="000000"/>
                </a:solidFill>
              </a:rPr>
              <a:t>Rotor balance</a:t>
            </a:r>
          </a:p>
          <a:p>
            <a:pPr marL="342900" indent="-342900">
              <a:buFontTx/>
              <a:buChar char="-"/>
            </a:pPr>
            <a:endParaRPr lang="en-US" sz="2800" dirty="0" smtClean="0">
              <a:solidFill>
                <a:srgbClr val="000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800" dirty="0" smtClean="0">
                <a:solidFill>
                  <a:srgbClr val="000000"/>
                </a:solidFill>
              </a:rPr>
              <a:t>Bearing systems</a:t>
            </a:r>
          </a:p>
          <a:p>
            <a:pPr marL="342900" indent="-342900">
              <a:buFontTx/>
              <a:buChar char="-"/>
            </a:pPr>
            <a:endParaRPr lang="en-US" sz="2800" dirty="0" smtClean="0">
              <a:solidFill>
                <a:srgbClr val="000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800" dirty="0" smtClean="0">
                <a:solidFill>
                  <a:srgbClr val="000000"/>
                </a:solidFill>
              </a:rPr>
              <a:t>Motor mounting &amp; connections</a:t>
            </a:r>
          </a:p>
          <a:p>
            <a:pPr marL="342900" indent="-342900">
              <a:buFontTx/>
              <a:buChar char="-"/>
            </a:pPr>
            <a:endParaRPr lang="en-US" sz="2800" dirty="0">
              <a:solidFill>
                <a:srgbClr val="000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800" dirty="0" smtClean="0">
                <a:solidFill>
                  <a:srgbClr val="000000"/>
                </a:solidFill>
              </a:rPr>
              <a:t>Windage &amp; cooling fans</a:t>
            </a:r>
          </a:p>
          <a:p>
            <a:pPr marL="342900" indent="-342900">
              <a:buFontTx/>
              <a:buChar char="-"/>
            </a:pP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81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9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Sources of mechanical excitation forces causing structure born and air born noise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35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355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2816" y="1274920"/>
            <a:ext cx="8386711" cy="71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Mechanical:</a:t>
            </a:r>
            <a:endParaRPr lang="en-US" sz="2400" dirty="0"/>
          </a:p>
          <a:p>
            <a:r>
              <a:rPr lang="en-US" sz="2400" dirty="0" smtClean="0"/>
              <a:t>	Rotor dynamic eccentricity</a:t>
            </a:r>
          </a:p>
          <a:p>
            <a:r>
              <a:rPr lang="en-US" sz="2400" dirty="0" smtClean="0"/>
              <a:t>	Stator bore eccentricity or elliptical 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Mounting &amp; coupling miss-alignment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Air flow over or through machine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Broken rotor bars</a:t>
            </a:r>
          </a:p>
          <a:p>
            <a:r>
              <a:rPr lang="en-US" sz="2400" dirty="0" smtClean="0"/>
              <a:t>Electro-magnetic: </a:t>
            </a:r>
          </a:p>
          <a:p>
            <a:r>
              <a:rPr lang="en-US" sz="2400" dirty="0" smtClean="0"/>
              <a:t>	Magneto-striction in electrical steel laminations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Harmonics from windings, saturation </a:t>
            </a:r>
            <a:r>
              <a:rPr lang="en-US" sz="2400" dirty="0"/>
              <a:t>a</a:t>
            </a:r>
            <a:r>
              <a:rPr lang="en-US" sz="2400" dirty="0" smtClean="0"/>
              <a:t>nd slotting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Broken rotor bars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PWM voltage chopping sometimes causes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 noise from torque pulsations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Radial force waves from rotor deformation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481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08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Motor housing frames &amp; end frames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35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356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90498" y="1100866"/>
            <a:ext cx="779630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stator air-gap diameter after fitted into housing frame needs to be as concentric to the end frame pilot diameters as is possible.</a:t>
            </a:r>
          </a:p>
          <a:p>
            <a:endParaRPr lang="en-US" sz="2000" dirty="0"/>
          </a:p>
          <a:p>
            <a:r>
              <a:rPr lang="en-US" sz="2000" dirty="0" smtClean="0"/>
              <a:t>End frame diameters need to be as concentric as possible to the bearing bores. Bets if machined the same set up.</a:t>
            </a:r>
          </a:p>
          <a:p>
            <a:endParaRPr lang="en-US" sz="2000" dirty="0"/>
          </a:p>
          <a:p>
            <a:r>
              <a:rPr lang="en-US" sz="2000" dirty="0" smtClean="0"/>
              <a:t>Rotor O.D. should be as concentric to shaft bearing diameters as economically possibly.</a:t>
            </a:r>
          </a:p>
          <a:p>
            <a:endParaRPr lang="en-US" sz="2000" dirty="0"/>
          </a:p>
          <a:p>
            <a:r>
              <a:rPr lang="en-US" sz="2000" dirty="0" smtClean="0"/>
              <a:t>Rotor should be balanced per specs consistent with rated rpm.</a:t>
            </a:r>
          </a:p>
          <a:p>
            <a:endParaRPr lang="en-US" sz="2000" dirty="0"/>
          </a:p>
          <a:p>
            <a:r>
              <a:rPr lang="en-US" sz="2000" dirty="0" smtClean="0"/>
              <a:t>The purpose of the above points is to avoid e</a:t>
            </a:r>
            <a:r>
              <a:rPr lang="en-US" sz="2000" dirty="0"/>
              <a:t>c</a:t>
            </a:r>
            <a:r>
              <a:rPr lang="en-US" sz="2000" dirty="0" smtClean="0"/>
              <a:t>centric air-gaps to reduce noise &amp; vibration plus unbalanced radial shaft loads.</a:t>
            </a:r>
          </a:p>
          <a:p>
            <a:endParaRPr lang="en-US" sz="2000" dirty="0"/>
          </a:p>
          <a:p>
            <a:r>
              <a:rPr lang="en-US" sz="2000" dirty="0" smtClean="0"/>
              <a:t>Avoid broken rotor bars in AC Induction machines.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81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473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Bearing designs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35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357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8185" y="619568"/>
            <a:ext cx="8518653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Anti-friction bearing are arguably required</a:t>
            </a:r>
          </a:p>
          <a:p>
            <a:endParaRPr lang="en-US" sz="2400" dirty="0"/>
          </a:p>
          <a:p>
            <a:r>
              <a:rPr lang="en-US" sz="2400" dirty="0" smtClean="0"/>
              <a:t>Bearing inner races must be a press fit on the shaft</a:t>
            </a:r>
          </a:p>
          <a:p>
            <a:endParaRPr lang="en-US" sz="2400" dirty="0"/>
          </a:p>
          <a:p>
            <a:r>
              <a:rPr lang="en-US" sz="2400" dirty="0" smtClean="0"/>
              <a:t>Bearings must be preloaded to remove all radial looseness</a:t>
            </a:r>
          </a:p>
          <a:p>
            <a:endParaRPr lang="en-US" sz="2400" dirty="0"/>
          </a:p>
          <a:p>
            <a:r>
              <a:rPr lang="en-US" sz="2400" dirty="0" smtClean="0"/>
              <a:t>Axial springs are required to sustain preload if shaft expands</a:t>
            </a:r>
          </a:p>
          <a:p>
            <a:endParaRPr lang="en-US" sz="2400" dirty="0"/>
          </a:p>
          <a:p>
            <a:r>
              <a:rPr lang="en-US" sz="2400" dirty="0" smtClean="0"/>
              <a:t>Outer races should be loose fit (per ABEC class standards)</a:t>
            </a:r>
          </a:p>
          <a:p>
            <a:endParaRPr lang="en-US" sz="2400" dirty="0" smtClean="0"/>
          </a:p>
          <a:p>
            <a:r>
              <a:rPr lang="en-US" sz="2400" dirty="0" smtClean="0"/>
              <a:t>Output shaft bearing should be axially clamped</a:t>
            </a:r>
          </a:p>
          <a:p>
            <a:endParaRPr lang="en-US" sz="2400" dirty="0"/>
          </a:p>
          <a:p>
            <a:r>
              <a:rPr lang="en-US" sz="2400" dirty="0" smtClean="0"/>
              <a:t>Spring loaded floating bearing might require radial dampening O-rings over outer race in bearing frame.</a:t>
            </a:r>
          </a:p>
          <a:p>
            <a:r>
              <a:rPr lang="en-US" sz="2400" dirty="0" smtClean="0"/>
              <a:t> 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481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760" y="165110"/>
            <a:ext cx="849513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Radial electro-magnetic forces on stator causes noisy stator deflections  for PMSM, SR &amp; RSM 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35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358</a:t>
            </a:fld>
            <a:endParaRPr lang="en-US" dirty="0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28" y="1257300"/>
            <a:ext cx="4225292" cy="47869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8044" y="1301114"/>
            <a:ext cx="40587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r>
              <a:rPr lang="en-US" sz="2000" dirty="0" smtClean="0">
                <a:solidFill>
                  <a:srgbClr val="000000"/>
                </a:solidFill>
              </a:rPr>
              <a:t>Radial deflections of stator yoke caused by natural  frequencies of rotor. Sometime most noisy during startup.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Radial deflection caused by radial attracting forces on salient poles.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Design solutions: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Increase shaft diameter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D</a:t>
            </a:r>
            <a:r>
              <a:rPr lang="en-US" sz="2000" dirty="0" smtClean="0">
                <a:solidFill>
                  <a:srgbClr val="000000"/>
                </a:solidFill>
              </a:rPr>
              <a:t>ecrease bearing spread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	Thicken stator yoke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	Increase air gap width	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81333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LECTURE.thmx</Template>
  <TotalTime>1487</TotalTime>
  <Words>761</Words>
  <Application>Microsoft Office PowerPoint</Application>
  <PresentationFormat>On-screen Show (4:3)</PresentationFormat>
  <Paragraphs>219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LECTURE</vt:lpstr>
      <vt:lpstr>Electric Machine Design Course </vt:lpstr>
      <vt:lpstr>PowerPoint Presentation</vt:lpstr>
      <vt:lpstr>PowerPoint Presentation</vt:lpstr>
      <vt:lpstr>Servo motors with and without housings or frames</vt:lpstr>
      <vt:lpstr>Both categories of machine components contribute to mechanical design issues    </vt:lpstr>
      <vt:lpstr>Sources of mechanical excitation forces causing structure born and air born noise</vt:lpstr>
      <vt:lpstr>Motor housing frames &amp; end frames</vt:lpstr>
      <vt:lpstr>Bearing designs</vt:lpstr>
      <vt:lpstr>Radial electro-magnetic forces on stator causes noisy stator deflections  for PMSM, SR &amp; RSM </vt:lpstr>
      <vt:lpstr>How to calculate stator vibration modes for AC induction machines</vt:lpstr>
      <vt:lpstr>Any loose components must be avoided</vt:lpstr>
      <vt:lpstr>Bearing problems for inverter fed electric machines</vt:lpstr>
      <vt:lpstr>Solutions for bearing race fretting from PWM</vt:lpstr>
      <vt:lpstr>Stator core assembly into frames</vt:lpstr>
      <vt:lpstr> Electric machine acoustic studies</vt:lpstr>
      <vt:lpstr>Windage noise produced by electric machines</vt:lpstr>
      <vt:lpstr>Magnetic noise sources in electrical machines</vt:lpstr>
      <vt:lpstr>Magnetic forces on stator core </vt:lpstr>
      <vt:lpstr>Reduction of noise in electric machines </vt:lpstr>
      <vt:lpstr>Motor audible noise resources</vt:lpstr>
      <vt:lpstr>Title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Machine Design Course</dc:title>
  <dc:creator>james hendershot</dc:creator>
  <cp:lastModifiedBy>Charlie</cp:lastModifiedBy>
  <cp:revision>89</cp:revision>
  <dcterms:created xsi:type="dcterms:W3CDTF">2012-06-02T18:11:50Z</dcterms:created>
  <dcterms:modified xsi:type="dcterms:W3CDTF">2012-09-02T14:58:10Z</dcterms:modified>
</cp:coreProperties>
</file>