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4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5" r:id="rId19"/>
    <p:sldId id="273" r:id="rId20"/>
    <p:sldId id="276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340BF-3503-FE4E-8887-647FB05F51CE}" type="datetimeFigureOut">
              <a:rPr lang="en-US" smtClean="0"/>
              <a:t>9/1/2012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DA8F-92E6-3A4B-AE17-986617855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47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DA6D-87BD-664D-95A9-74CD7B36BD62}" type="datetimeFigureOut">
              <a:rPr lang="en-US" smtClean="0"/>
              <a:t>9/1/2012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3D5C2-BD6A-044B-86CF-D707ADB8F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72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3D5C2-BD6A-044B-86CF-D707ADB8FA22}" type="slidenum">
              <a:rPr lang="en-US" smtClean="0"/>
              <a:t>353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8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860F-FBEE-754D-BE10-76740C7AF235}" type="datetime1">
              <a:rPr lang="en-US" smtClean="0"/>
              <a:t>9/1/2012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1A75-2636-4340-B0AF-ACC53A1F4417}" type="datetime1">
              <a:rPr lang="en-US" smtClean="0"/>
              <a:t>9/1/2012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103B-CB8A-214F-9E5F-895629DC560F}" type="datetime1">
              <a:rPr lang="en-US" smtClean="0"/>
              <a:t>9/1/2012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BA0-04F1-3348-87B3-C07D19B6FE99}" type="datetime1">
              <a:rPr lang="en-US" smtClean="0"/>
              <a:t>9/1/2012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886D-1356-5447-BC64-BE96F393E12B}" type="datetime1">
              <a:rPr lang="en-US" smtClean="0"/>
              <a:t>9/1/2012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3A8B-831A-0845-801D-60E729C6665E}" type="datetime1">
              <a:rPr lang="en-US" smtClean="0"/>
              <a:t>9/1/2012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621D-454E-F144-9A35-3129A8CCA3FA}" type="datetime1">
              <a:rPr lang="en-US" smtClean="0"/>
              <a:t>9/1/2012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8D9C-8F06-AF46-A3F9-47335A6CF7B1}" type="datetime1">
              <a:rPr lang="en-US" smtClean="0"/>
              <a:t>9/1/2012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E9AE-F20C-9B42-9CEA-EBF88668767D}" type="datetime1">
              <a:rPr lang="en-US" smtClean="0"/>
              <a:t>9/1/2012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5B97-101D-884B-B2A8-D51EC2E575E3}" type="datetime1">
              <a:rPr lang="en-US" smtClean="0"/>
              <a:t>9/1/2012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9DF3-C0A0-2847-A361-9FB159EA45E5}" type="datetime1">
              <a:rPr lang="en-US" smtClean="0"/>
              <a:t>9/1/2012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70FF3-225B-614D-8B07-172BA7956D64}" type="datetime1">
              <a:rPr lang="en-US" smtClean="0"/>
              <a:t>9/1/2012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80" y="3292077"/>
            <a:ext cx="7691222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Electric Machine Cooling Strategies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34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981" y="446633"/>
            <a:ext cx="4531911" cy="701211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Classes of IEC electric </a:t>
            </a:r>
            <a:br>
              <a:rPr lang="en-US" sz="2400" dirty="0" smtClean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motor enclosures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349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" y="27624"/>
            <a:ext cx="5267058" cy="64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Extruded fins for motor frame cooling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350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8" y="1084950"/>
            <a:ext cx="3154274" cy="3104678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065915"/>
            <a:ext cx="2463800" cy="2590800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38" y="3602627"/>
            <a:ext cx="3557462" cy="2613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560" y="5357105"/>
            <a:ext cx="244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Concentric-radial </a:t>
            </a:r>
          </a:p>
          <a:p>
            <a:r>
              <a:rPr lang="en-US" dirty="0" smtClean="0"/>
              <a:t>frame fins suitable</a:t>
            </a:r>
          </a:p>
          <a:p>
            <a:r>
              <a:rPr lang="en-US" dirty="0" smtClean="0"/>
              <a:t>for horizontal cooling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62972" y="1108041"/>
            <a:ext cx="2974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Axial fins on frame for either vertical convection cooling or forced axial</a:t>
            </a:r>
          </a:p>
          <a:p>
            <a:r>
              <a:rPr lang="en-US" dirty="0" smtClean="0"/>
              <a:t> fan cooling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64745" y="3971851"/>
            <a:ext cx="2297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a combination cooling fin design possible?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49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Convection cooling of motor frame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351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91" y="809179"/>
            <a:ext cx="6804837" cy="55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33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Motor frame fins for cooling designs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352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9894"/>
            <a:ext cx="8436690" cy="5120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146" y="6211669"/>
            <a:ext cx="18839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Test data provided </a:t>
            </a:r>
          </a:p>
          <a:p>
            <a:r>
              <a:rPr lang="en-US" sz="1600" dirty="0" smtClean="0"/>
              <a:t>By </a:t>
            </a:r>
            <a:r>
              <a:rPr lang="en-US" sz="1600" dirty="0" err="1" smtClean="0"/>
              <a:t>Erland</a:t>
            </a:r>
            <a:r>
              <a:rPr lang="en-US" sz="1600" dirty="0" smtClean="0"/>
              <a:t> </a:t>
            </a:r>
            <a:r>
              <a:rPr lang="en-US" sz="1600" dirty="0" err="1" smtClean="0"/>
              <a:t>Persson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winding temperature monitoring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1017" y="6356349"/>
            <a:ext cx="2895600" cy="365125"/>
          </a:xfrm>
        </p:spPr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54290"/>
            <a:ext cx="2133600" cy="365125"/>
          </a:xfrm>
        </p:spPr>
        <p:txBody>
          <a:bodyPr/>
          <a:lstStyle/>
          <a:p>
            <a:fld id="{D31B9E2A-62C9-E64C-B4B8-CE2194CCEB4D}" type="slidenum">
              <a:rPr lang="en-US" smtClean="0"/>
              <a:t>353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1333500"/>
            <a:ext cx="43942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747" y="1519594"/>
            <a:ext cx="32606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Thermocouples or RTDs for temperature measurements</a:t>
            </a:r>
          </a:p>
          <a:p>
            <a:endParaRPr lang="en-US" dirty="0"/>
          </a:p>
          <a:p>
            <a:r>
              <a:rPr lang="en-US" dirty="0" smtClean="0"/>
              <a:t>Poor practice:</a:t>
            </a:r>
          </a:p>
          <a:p>
            <a:r>
              <a:rPr lang="en-US" dirty="0"/>
              <a:t>	</a:t>
            </a:r>
            <a:r>
              <a:rPr lang="en-US" dirty="0" smtClean="0"/>
              <a:t>On coil surface</a:t>
            </a:r>
          </a:p>
          <a:p>
            <a:r>
              <a:rPr lang="en-US" dirty="0"/>
              <a:t>	</a:t>
            </a:r>
            <a:r>
              <a:rPr lang="en-US" dirty="0" smtClean="0"/>
              <a:t>On stator core</a:t>
            </a:r>
          </a:p>
          <a:p>
            <a:r>
              <a:rPr lang="en-US" dirty="0"/>
              <a:t>	</a:t>
            </a:r>
            <a:r>
              <a:rPr lang="en-US" dirty="0" smtClean="0"/>
              <a:t>On any taped areas</a:t>
            </a:r>
          </a:p>
          <a:p>
            <a:r>
              <a:rPr lang="en-US" dirty="0"/>
              <a:t>	</a:t>
            </a:r>
            <a:r>
              <a:rPr lang="en-US" dirty="0" smtClean="0"/>
              <a:t>Single sensor</a:t>
            </a:r>
          </a:p>
          <a:p>
            <a:endParaRPr lang="en-US" dirty="0"/>
          </a:p>
          <a:p>
            <a:r>
              <a:rPr lang="en-US" dirty="0" smtClean="0"/>
              <a:t>Good practice:</a:t>
            </a:r>
          </a:p>
          <a:p>
            <a:r>
              <a:rPr lang="en-US" dirty="0"/>
              <a:t>	</a:t>
            </a:r>
            <a:r>
              <a:rPr lang="en-US" dirty="0" smtClean="0"/>
              <a:t>One in slot</a:t>
            </a:r>
          </a:p>
          <a:p>
            <a:r>
              <a:rPr lang="en-US" dirty="0"/>
              <a:t>	</a:t>
            </a:r>
            <a:r>
              <a:rPr lang="en-US" dirty="0" smtClean="0"/>
              <a:t>One inside end turns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Cooling a large machine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923636"/>
            <a:ext cx="8670635" cy="5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66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00000"/>
                </a:solidFill>
              </a:rPr>
              <a:t>Special low cost cooling fin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355</a:t>
            </a:fld>
            <a:endParaRPr lang="en-US" dirty="0"/>
          </a:p>
        </p:txBody>
      </p:sp>
      <p:pic>
        <p:nvPicPr>
          <p:cNvPr id="6" name="Picture 5" descr="TESLA CAR MOTOR 2.JPG"/>
          <p:cNvPicPr>
            <a:picLocks noChangeAspect="1"/>
          </p:cNvPicPr>
          <p:nvPr/>
        </p:nvPicPr>
        <p:blipFill rotWithShape="1">
          <a:blip r:embed="rId2"/>
          <a:srcRect t="5469" b="-375"/>
          <a:stretch/>
        </p:blipFill>
        <p:spPr>
          <a:xfrm>
            <a:off x="861256" y="990927"/>
            <a:ext cx="7465613" cy="53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27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cooling ducts with forced air cooling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356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5" y="772268"/>
            <a:ext cx="8077612" cy="55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Internal rotor &amp; stator cooling ducts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357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39800"/>
            <a:ext cx="8890000" cy="4965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684" y="6356350"/>
            <a:ext cx="24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Electric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Internal shaft mounted fan cooling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358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3" y="1175243"/>
            <a:ext cx="7620767" cy="50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0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Cooling paths for shaft mounted fans</a:t>
            </a:r>
            <a:br>
              <a:rPr lang="en-US" sz="3600" dirty="0">
                <a:solidFill>
                  <a:srgbClr val="800000"/>
                </a:solidFill>
              </a:rPr>
            </a:br>
            <a:endParaRPr lang="en-US" sz="3600" dirty="0"/>
          </a:p>
        </p:txBody>
      </p:sp>
      <p:pic>
        <p:nvPicPr>
          <p:cNvPr id="7" name="Picture 6" descr="COOLING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7" y="976592"/>
            <a:ext cx="7854242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Cooling zones in rotors &amp; stators </a:t>
            </a:r>
            <a:r>
              <a:rPr lang="en-US" sz="3600" dirty="0" err="1" smtClean="0">
                <a:solidFill>
                  <a:srgbClr val="800000"/>
                </a:solidFill>
              </a:rPr>
              <a:t>fo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359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0" y="1421925"/>
            <a:ext cx="7927956" cy="4109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9992" y="5726957"/>
            <a:ext cx="45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GE generator cooling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46928"/>
            <a:ext cx="9029700" cy="70121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Temperature rise </a:t>
            </a:r>
            <a:r>
              <a:rPr lang="en-US" sz="2000" dirty="0" err="1" smtClean="0">
                <a:solidFill>
                  <a:srgbClr val="800000"/>
                </a:solidFill>
              </a:rPr>
              <a:t>vs</a:t>
            </a:r>
            <a:r>
              <a:rPr lang="en-US" sz="2000" dirty="0" smtClean="0">
                <a:solidFill>
                  <a:srgbClr val="800000"/>
                </a:solidFill>
              </a:rPr>
              <a:t> time for AC IM traction machine with internal spray cooling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8" y="621969"/>
            <a:ext cx="7986447" cy="57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6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Large stator with cooling passages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342</a:t>
            </a:fld>
            <a:endParaRPr lang="en-US" dirty="0"/>
          </a:p>
        </p:txBody>
      </p:sp>
      <p:pic>
        <p:nvPicPr>
          <p:cNvPr id="7" name="Picture 6" descr="Untitled cop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1" y="970514"/>
            <a:ext cx="6566249" cy="53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2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99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core vent plates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343</a:t>
            </a:fld>
            <a:endParaRPr lang="en-US" dirty="0"/>
          </a:p>
        </p:txBody>
      </p:sp>
      <p:pic>
        <p:nvPicPr>
          <p:cNvPr id="6" name="Picture 5" descr="VENT PLATE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" b="4872"/>
          <a:stretch/>
        </p:blipFill>
        <p:spPr>
          <a:xfrm>
            <a:off x="855438" y="717114"/>
            <a:ext cx="7471800" cy="556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4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84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Thermal conductivity of various materials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344</a:t>
            </a:fld>
            <a:endParaRPr lang="en-US" dirty="0"/>
          </a:p>
        </p:txBody>
      </p:sp>
      <p:pic>
        <p:nvPicPr>
          <p:cNvPr id="6" name="Picture 5" descr="W:m-K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4" y="1230760"/>
            <a:ext cx="8406245" cy="45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7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11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Machine cooling media options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345</a:t>
            </a:fld>
            <a:endParaRPr lang="en-US" dirty="0"/>
          </a:p>
        </p:txBody>
      </p:sp>
      <p:pic>
        <p:nvPicPr>
          <p:cNvPr id="6" name="Picture 5" descr="COOL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0" y="1107962"/>
            <a:ext cx="8686800" cy="48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Examples of stator liquid jackets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346</a:t>
            </a:fld>
            <a:endParaRPr lang="en-US" dirty="0"/>
          </a:p>
        </p:txBody>
      </p:sp>
      <p:pic>
        <p:nvPicPr>
          <p:cNvPr id="6" name="Picture 5" descr="TORQUE MOITORS 1.tiff"/>
          <p:cNvPicPr>
            <a:picLocks noChangeAspect="1"/>
          </p:cNvPicPr>
          <p:nvPr/>
        </p:nvPicPr>
        <p:blipFill>
          <a:blip r:embed="rId2"/>
          <a:srcRect r="10498"/>
          <a:stretch>
            <a:fillRect/>
          </a:stretch>
        </p:blipFill>
        <p:spPr>
          <a:xfrm>
            <a:off x="4737100" y="4584197"/>
            <a:ext cx="3607813" cy="1721507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964697"/>
            <a:ext cx="3949700" cy="3619500"/>
          </a:xfrm>
          <a:prstGeom prst="rect">
            <a:avLst/>
          </a:prstGeom>
        </p:spPr>
      </p:pic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8" y="4213718"/>
            <a:ext cx="3036322" cy="2091985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8" y="964697"/>
            <a:ext cx="4044319" cy="32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spiral liquid sleeve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59375" r="8594" b="7292"/>
          <a:stretch>
            <a:fillRect/>
          </a:stretch>
        </p:blipFill>
        <p:spPr bwMode="auto">
          <a:xfrm>
            <a:off x="472637" y="1070427"/>
            <a:ext cx="8217794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400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External </a:t>
            </a:r>
            <a:r>
              <a:rPr lang="en-US" sz="3600" dirty="0">
                <a:solidFill>
                  <a:srgbClr val="800000"/>
                </a:solidFill>
              </a:rPr>
              <a:t>c</a:t>
            </a:r>
            <a:r>
              <a:rPr lang="en-US" sz="3600" dirty="0" smtClean="0">
                <a:solidFill>
                  <a:srgbClr val="800000"/>
                </a:solidFill>
              </a:rPr>
              <a:t>ooling fans &amp; External cooling fins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348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1611"/>
            <a:ext cx="3390900" cy="3441700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13" y="4259438"/>
            <a:ext cx="3208187" cy="2085867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05538"/>
            <a:ext cx="5021413" cy="1739767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87" y="941611"/>
            <a:ext cx="4444714" cy="31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336</TotalTime>
  <Words>363</Words>
  <Application>Microsoft Office PowerPoint</Application>
  <PresentationFormat>On-screen Show (4:3)</PresentationFormat>
  <Paragraphs>94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LECTURE</vt:lpstr>
      <vt:lpstr>Electric Machine Design Course </vt:lpstr>
      <vt:lpstr>Cooling paths for shaft mounted fans </vt:lpstr>
      <vt:lpstr>Large stator with cooling passages</vt:lpstr>
      <vt:lpstr>Stator core vent plates</vt:lpstr>
      <vt:lpstr>Thermal conductivity of various materials</vt:lpstr>
      <vt:lpstr>Machine cooling media options</vt:lpstr>
      <vt:lpstr>Examples of stator liquid jackets</vt:lpstr>
      <vt:lpstr>Stator spiral liquid sleeve</vt:lpstr>
      <vt:lpstr>External cooling fans &amp; External cooling fins</vt:lpstr>
      <vt:lpstr>Classes of IEC electric  motor enclosures</vt:lpstr>
      <vt:lpstr>Extruded fins for motor frame cooling</vt:lpstr>
      <vt:lpstr>Convection cooling of motor frame</vt:lpstr>
      <vt:lpstr>Motor frame fins for cooling designs</vt:lpstr>
      <vt:lpstr>Stator winding temperature monitoring</vt:lpstr>
      <vt:lpstr>Cooling a large machine</vt:lpstr>
      <vt:lpstr>Special low cost cooling fin design</vt:lpstr>
      <vt:lpstr>Stator cooling ducts with forced air cooling</vt:lpstr>
      <vt:lpstr>Internal rotor &amp; stator cooling ducts</vt:lpstr>
      <vt:lpstr>Internal shaft mounted fan cooling</vt:lpstr>
      <vt:lpstr>Cooling zones in rotors &amp; stators fo</vt:lpstr>
      <vt:lpstr>Temperature rise vs time for AC IM traction machine with internal spray cooling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58</cp:revision>
  <dcterms:created xsi:type="dcterms:W3CDTF">2012-06-02T18:11:50Z</dcterms:created>
  <dcterms:modified xsi:type="dcterms:W3CDTF">2012-09-02T00:05:59Z</dcterms:modified>
</cp:coreProperties>
</file>