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3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259" r:id="rId4"/>
    <p:sldId id="258" r:id="rId5"/>
    <p:sldId id="261" r:id="rId6"/>
    <p:sldId id="265" r:id="rId7"/>
    <p:sldId id="266" r:id="rId8"/>
    <p:sldId id="263" r:id="rId9"/>
    <p:sldId id="267" r:id="rId10"/>
    <p:sldId id="271" r:id="rId11"/>
    <p:sldId id="272" r:id="rId12"/>
    <p:sldId id="268" r:id="rId13"/>
    <p:sldId id="269" r:id="rId14"/>
    <p:sldId id="275" r:id="rId15"/>
    <p:sldId id="280" r:id="rId16"/>
    <p:sldId id="276" r:id="rId17"/>
    <p:sldId id="273" r:id="rId18"/>
    <p:sldId id="283" r:id="rId19"/>
    <p:sldId id="279" r:id="rId20"/>
    <p:sldId id="277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3502-3A2D-0442-9903-DE09FCF1C09A}" type="datetimeFigureOut">
              <a:rPr lang="en-US" smtClean="0"/>
              <a:t>12/10/2012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12B26-C8D5-DE40-9C6B-4EAF22095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8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A94A5-CFC7-8843-A66B-D61716A5B12E}" type="datetimeFigureOut">
              <a:rPr lang="en-US" smtClean="0"/>
              <a:t>12/10/2012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148A9-8137-4344-A320-BF5AEE89B7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51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148A9-8137-4344-A320-BF5AEE89B7AE}" type="slidenum">
              <a:rPr lang="en-US" smtClean="0"/>
              <a:t>339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2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148A9-8137-4344-A320-BF5AEE89B7AE}" type="slidenum">
              <a:rPr lang="en-US" smtClean="0"/>
              <a:t>343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7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CFCD-A571-6047-B510-ECE5B204C09A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944E-5802-A643-87B5-A1B919151A3E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416-1036-F242-9F2A-D613194B629A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ED7B-DAB5-5149-A7A6-56C3C531F828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5F83-B567-6844-B656-4CBF9CA81819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80E2-0888-E347-A30C-AAC62DCAA747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ECE9-BFC2-2742-B740-421649F09393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CFAA-E4A8-E941-9108-60C76DDAB5BB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C679-6EB6-E54E-ABA0-323DA07A5689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D21B-14EF-D546-855F-E835913AD19F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E58F-C14E-504B-8481-E32B61EE09DE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7A664-8ACC-9B45-A3A7-97F9295E779E}" type="datetime1">
              <a:rPr lang="en-US" smtClean="0"/>
              <a:t>12/10/2012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80" y="3292077"/>
            <a:ext cx="7691222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Thermal Design Considerations 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for Electric Machines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33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33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339</a:t>
            </a:fld>
            <a:endParaRPr lang="en-US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5" y="894810"/>
            <a:ext cx="8824891" cy="5113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047" y="57305"/>
            <a:ext cx="867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00000"/>
                </a:solidFill>
              </a:rPr>
              <a:t>Thermal circuit of induction machines</a:t>
            </a:r>
            <a:endParaRPr lang="en-US" sz="4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Nodal Network for thermal lumped 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parameter temperature rise solution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33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340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1" y="1117600"/>
            <a:ext cx="8576768" cy="5184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565" y="6284610"/>
            <a:ext cx="1801262" cy="36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Motor-Cad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74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Insulation service life vs. operating temperature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33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341</a:t>
            </a:fld>
            <a:endParaRPr lang="en-US"/>
          </a:p>
        </p:txBody>
      </p:sp>
      <p:pic>
        <p:nvPicPr>
          <p:cNvPr id="6" name="Picture 1028" descr="npo000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/>
          <a:stretch/>
        </p:blipFill>
        <p:spPr bwMode="auto">
          <a:xfrm>
            <a:off x="912984" y="716562"/>
            <a:ext cx="7396271" cy="563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66860" y="6136044"/>
            <a:ext cx="1590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800000"/>
                </a:solidFill>
              </a:rPr>
              <a:t>IEEE 101 &amp; 117</a:t>
            </a:r>
            <a:endParaRPr lang="en-US" sz="1000" dirty="0">
              <a:solidFill>
                <a:srgbClr val="800000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602186" y="752601"/>
            <a:ext cx="184729" cy="205674"/>
          </a:xfrm>
          <a:prstGeom prst="don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491187" y="2135910"/>
            <a:ext cx="184728" cy="19627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1515" y="4180190"/>
            <a:ext cx="153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100 </a:t>
            </a:r>
            <a:r>
              <a:rPr lang="en-US" sz="1400" dirty="0" err="1" smtClean="0">
                <a:solidFill>
                  <a:srgbClr val="800000"/>
                </a:solidFill>
              </a:rPr>
              <a:t>Deg</a:t>
            </a:r>
            <a:r>
              <a:rPr lang="en-US" sz="1400" dirty="0" smtClean="0">
                <a:solidFill>
                  <a:srgbClr val="800000"/>
                </a:solidFill>
              </a:rPr>
              <a:t> C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114 </a:t>
            </a:r>
            <a:r>
              <a:rPr lang="en-US" sz="1400" dirty="0" err="1" smtClean="0">
                <a:solidFill>
                  <a:srgbClr val="800000"/>
                </a:solidFill>
              </a:rPr>
              <a:t>yr</a:t>
            </a:r>
            <a:r>
              <a:rPr lang="en-US" sz="1400" dirty="0" smtClean="0">
                <a:solidFill>
                  <a:srgbClr val="800000"/>
                </a:solidFill>
              </a:rPr>
              <a:t> Life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107561" y="4244980"/>
            <a:ext cx="184729" cy="205674"/>
          </a:xfrm>
          <a:prstGeom prst="don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107561" y="4760202"/>
            <a:ext cx="184729" cy="205674"/>
          </a:xfrm>
          <a:prstGeom prst="don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1391" y="4710726"/>
            <a:ext cx="124964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140 </a:t>
            </a:r>
            <a:r>
              <a:rPr lang="en-US" sz="1400" dirty="0" err="1">
                <a:solidFill>
                  <a:srgbClr val="800000"/>
                </a:solidFill>
              </a:rPr>
              <a:t>Deg</a:t>
            </a:r>
            <a:r>
              <a:rPr lang="en-US" sz="1400" dirty="0">
                <a:solidFill>
                  <a:srgbClr val="800000"/>
                </a:solidFill>
              </a:rPr>
              <a:t> C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 6.8 </a:t>
            </a:r>
            <a:r>
              <a:rPr lang="en-US" sz="1400" dirty="0" err="1">
                <a:solidFill>
                  <a:srgbClr val="800000"/>
                </a:solidFill>
              </a:rPr>
              <a:t>yr</a:t>
            </a:r>
            <a:r>
              <a:rPr lang="en-US" sz="1400" dirty="0">
                <a:solidFill>
                  <a:srgbClr val="800000"/>
                </a:solidFill>
              </a:rPr>
              <a:t> Lif</a:t>
            </a:r>
            <a:r>
              <a:rPr lang="en-US" dirty="0">
                <a:solidFill>
                  <a:srgbClr val="80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999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33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342</a:t>
            </a:fld>
            <a:endParaRPr lang="en-US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9" y="803393"/>
            <a:ext cx="8610156" cy="55836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700" y="203200"/>
            <a:ext cx="923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Machine thermal condition determines torque density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082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05" y="290980"/>
            <a:ext cx="8414667" cy="77380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Thermal Resistance of electric machines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33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2019" y="1334670"/>
            <a:ext cx="806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8935" y="1533476"/>
            <a:ext cx="85651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Thermal resistance = </a:t>
            </a:r>
            <a:r>
              <a:rPr lang="en-US" sz="2400" baseline="30000" dirty="0"/>
              <a:t>O</a:t>
            </a:r>
            <a:r>
              <a:rPr lang="en-US" sz="2400" dirty="0" smtClean="0"/>
              <a:t>C/W is measured or calculated</a:t>
            </a:r>
          </a:p>
          <a:p>
            <a:endParaRPr lang="en-US" sz="2400" dirty="0"/>
          </a:p>
          <a:p>
            <a:r>
              <a:rPr lang="en-US" sz="2400" dirty="0" smtClean="0"/>
              <a:t>Used to predict temperature rise at different loads</a:t>
            </a:r>
          </a:p>
          <a:p>
            <a:endParaRPr lang="en-US" sz="2400" dirty="0"/>
          </a:p>
          <a:p>
            <a:r>
              <a:rPr lang="en-US" sz="2400" dirty="0" smtClean="0"/>
              <a:t>Temp. rise = Watts (total losses) x thermal resistance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Two values provided, winding &amp; frame surface</a:t>
            </a:r>
          </a:p>
          <a:p>
            <a:endParaRPr lang="en-US" sz="2400" dirty="0"/>
          </a:p>
          <a:p>
            <a:r>
              <a:rPr lang="en-US" sz="2400" dirty="0" smtClean="0"/>
              <a:t>Highest temperature usually in phase winding end turns.</a:t>
            </a:r>
          </a:p>
          <a:p>
            <a:endParaRPr lang="en-US" sz="2400" dirty="0"/>
          </a:p>
          <a:p>
            <a:r>
              <a:rPr lang="en-US" sz="2400" dirty="0" smtClean="0"/>
              <a:t>(Thermal resistance guidelines per </a:t>
            </a:r>
            <a:r>
              <a:rPr lang="en-US" sz="2400" dirty="0"/>
              <a:t>NEMA ICS </a:t>
            </a:r>
            <a:r>
              <a:rPr lang="en-US" sz="2400" dirty="0" smtClean="0"/>
              <a:t>16)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9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6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Motor constant vs. thermal resistance 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344</a:t>
            </a:fld>
            <a:endParaRPr lang="en-US"/>
          </a:p>
        </p:txBody>
      </p:sp>
      <p:pic>
        <p:nvPicPr>
          <p:cNvPr id="6" name="Picture 5" descr="THERMAL PL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21" y="838200"/>
            <a:ext cx="6570216" cy="530105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474159" y="820827"/>
            <a:ext cx="0" cy="50307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85499" y="5828879"/>
            <a:ext cx="6304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98618" y="779547"/>
            <a:ext cx="3544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</a:rPr>
              <a:t>K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m </a:t>
            </a:r>
            <a:r>
              <a:rPr lang="en-US" sz="2000" i="1" dirty="0" smtClean="0">
                <a:solidFill>
                  <a:srgbClr val="800000"/>
                </a:solidFill>
              </a:rPr>
              <a:t>, Nm / W</a:t>
            </a:r>
            <a:r>
              <a:rPr lang="en-US" sz="2000" i="1" baseline="30000" dirty="0" smtClean="0">
                <a:solidFill>
                  <a:srgbClr val="800000"/>
                </a:solidFill>
              </a:rPr>
              <a:t>1/2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 </a:t>
            </a:r>
          </a:p>
          <a:p>
            <a:endParaRPr lang="en-US" sz="2000" i="1" dirty="0">
              <a:solidFill>
                <a:srgbClr val="800000"/>
              </a:solidFill>
            </a:endParaRPr>
          </a:p>
          <a:p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72200" y="523343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Deg. C / Watt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81500" y="838200"/>
            <a:ext cx="316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plotted from many tested machines.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51300" y="1543229"/>
            <a:ext cx="37276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constant </a:t>
            </a:r>
            <a:r>
              <a:rPr lang="en-US" sz="2400" i="1" dirty="0" smtClean="0">
                <a:solidFill>
                  <a:srgbClr val="800000"/>
                </a:solidFill>
              </a:rPr>
              <a:t>(K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m</a:t>
            </a:r>
            <a:r>
              <a:rPr lang="en-US" sz="2400" i="1" dirty="0" smtClean="0">
                <a:solidFill>
                  <a:srgbClr val="800000"/>
                </a:solidFill>
              </a:rPr>
              <a:t>) </a:t>
            </a:r>
            <a:r>
              <a:rPr lang="en-US" sz="2000" dirty="0" smtClean="0"/>
              <a:t>can easily calculated from performance design results.  A reasonable estimate for thermal resistance can be determined from this plot from actual test data.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599" y="3663771"/>
            <a:ext cx="3670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next slide for example of a thermal node matrix for a lumped parameter thermal calculation to more accurately predict thermals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058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Thermal model of an AC Induction machine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345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2" y="888781"/>
            <a:ext cx="7699226" cy="5490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460" y="6023256"/>
            <a:ext cx="2076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Dr. G. </a:t>
            </a:r>
            <a:r>
              <a:rPr lang="en-US" sz="1400" dirty="0" err="1" smtClean="0"/>
              <a:t>Kylander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0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Ohmic</a:t>
            </a:r>
            <a:r>
              <a:rPr lang="en-US" sz="3600" dirty="0" smtClean="0">
                <a:solidFill>
                  <a:srgbClr val="800000"/>
                </a:solidFill>
              </a:rPr>
              <a:t> losses </a:t>
            </a:r>
            <a:r>
              <a:rPr lang="en-US" sz="3600" dirty="0" err="1" smtClean="0">
                <a:solidFill>
                  <a:srgbClr val="800000"/>
                </a:solidFill>
              </a:rPr>
              <a:t>vs</a:t>
            </a:r>
            <a:r>
              <a:rPr lang="en-US" sz="3600" dirty="0" smtClean="0">
                <a:solidFill>
                  <a:srgbClr val="800000"/>
                </a:solidFill>
              </a:rPr>
              <a:t> copper resistance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33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0371" y="1056413"/>
            <a:ext cx="7205047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Bef>
                <a:spcPct val="40000"/>
              </a:spcBef>
              <a:buFontTx/>
              <a:buNone/>
            </a:pPr>
            <a:r>
              <a:rPr lang="en-US" sz="2400" dirty="0" smtClean="0">
                <a:cs typeface="Arial" charset="0"/>
              </a:rPr>
              <a:t>I</a:t>
            </a:r>
            <a:r>
              <a:rPr lang="en-US" sz="2400" baseline="30000" dirty="0" smtClean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R losses in windings directly proportional to</a:t>
            </a:r>
          </a:p>
          <a:p>
            <a:pPr marL="268288" indent="-268288">
              <a:spcBef>
                <a:spcPct val="40000"/>
              </a:spcBef>
              <a:buFontTx/>
              <a:buNone/>
            </a:pPr>
            <a:r>
              <a:rPr lang="en-US" sz="2400" dirty="0" smtClean="0">
                <a:cs typeface="Arial" charset="0"/>
              </a:rPr>
              <a:t>winding temperature (Copper or Aluminum) </a:t>
            </a:r>
          </a:p>
          <a:p>
            <a:pPr marL="268288" indent="-268288">
              <a:spcBef>
                <a:spcPct val="40000"/>
              </a:spcBef>
              <a:buFontTx/>
              <a:buNone/>
            </a:pPr>
            <a:r>
              <a:rPr lang="en-US" sz="2400" dirty="0" smtClean="0">
                <a:cs typeface="Arial" charset="0"/>
              </a:rPr>
              <a:t>  Copper resistivity </a:t>
            </a:r>
            <a:r>
              <a:rPr lang="en-US" sz="2400" dirty="0">
                <a:cs typeface="Arial" charset="0"/>
              </a:rPr>
              <a:t>according to the formula</a:t>
            </a:r>
            <a:r>
              <a:rPr lang="en-US" sz="2400" dirty="0" smtClean="0">
                <a:cs typeface="Arial" charset="0"/>
              </a:rPr>
              <a:t>:</a:t>
            </a:r>
          </a:p>
          <a:p>
            <a:pPr marL="268288" indent="-268288">
              <a:spcBef>
                <a:spcPct val="40000"/>
              </a:spcBef>
              <a:buFontTx/>
              <a:buNone/>
            </a:pPr>
            <a:r>
              <a:rPr lang="en-US" sz="2400" dirty="0">
                <a:cs typeface="Arial" charset="0"/>
                <a:sym typeface="Symbol" pitchFamily="18" charset="2"/>
              </a:rPr>
              <a:t>	</a:t>
            </a:r>
            <a:r>
              <a:rPr lang="en-US" sz="2400" dirty="0" smtClean="0">
                <a:cs typeface="Arial" charset="0"/>
                <a:sym typeface="Symbol" pitchFamily="18" charset="2"/>
              </a:rPr>
              <a:t>		 </a:t>
            </a:r>
            <a:r>
              <a:rPr lang="en-US" sz="2400" dirty="0">
                <a:cs typeface="Arial" charset="0"/>
                <a:sym typeface="Symbol" pitchFamily="18" charset="2"/>
              </a:rPr>
              <a:t>= </a:t>
            </a:r>
            <a:r>
              <a:rPr lang="en-US" sz="2400" baseline="-25000" dirty="0" smtClean="0">
                <a:cs typeface="Arial" charset="0"/>
                <a:sym typeface="Symbol" pitchFamily="18" charset="2"/>
              </a:rPr>
              <a:t>20</a:t>
            </a:r>
            <a:r>
              <a:rPr lang="en-US" sz="2400" dirty="0" smtClean="0">
                <a:cs typeface="Arial" charset="0"/>
                <a:sym typeface="Symbol" pitchFamily="18" charset="2"/>
              </a:rPr>
              <a:t>[1 </a:t>
            </a:r>
            <a:r>
              <a:rPr lang="en-US" sz="2400" dirty="0">
                <a:cs typeface="Arial" charset="0"/>
                <a:sym typeface="Symbol" pitchFamily="18" charset="2"/>
              </a:rPr>
              <a:t>+ </a:t>
            </a:r>
            <a:r>
              <a:rPr lang="en-US" sz="2400" dirty="0" smtClean="0">
                <a:cs typeface="Arial" charset="0"/>
                <a:sym typeface="Symbol" pitchFamily="18" charset="2"/>
              </a:rPr>
              <a:t> (</a:t>
            </a:r>
            <a:r>
              <a:rPr lang="en-US" sz="2400" dirty="0">
                <a:cs typeface="Arial" charset="0"/>
                <a:sym typeface="Symbol" pitchFamily="18" charset="2"/>
              </a:rPr>
              <a:t>T – 20)]  </a:t>
            </a:r>
            <a:r>
              <a:rPr lang="en-US" sz="2400" dirty="0" smtClean="0">
                <a:cs typeface="Arial" charset="0"/>
                <a:sym typeface="Symbol" pitchFamily="18" charset="2"/>
              </a:rPr>
              <a:t> </a:t>
            </a:r>
            <a:r>
              <a:rPr lang="en-US" sz="2400" dirty="0">
                <a:cs typeface="Arial" charset="0"/>
                <a:sym typeface="Symbol" pitchFamily="18" charset="2"/>
              </a:rPr>
              <a:t>ohm-m</a:t>
            </a:r>
            <a:endParaRPr lang="en-US" sz="2400" dirty="0">
              <a:cs typeface="Arial" charset="0"/>
            </a:endParaRPr>
          </a:p>
          <a:p>
            <a:pPr marL="268288" indent="-268288">
              <a:spcBef>
                <a:spcPct val="40000"/>
              </a:spcBef>
              <a:buFontTx/>
              <a:buNone/>
            </a:pPr>
            <a:r>
              <a:rPr lang="en-US" sz="2400" dirty="0">
                <a:cs typeface="Arial" charset="0"/>
              </a:rPr>
              <a:t>			</a:t>
            </a:r>
            <a:r>
              <a:rPr lang="en-US" sz="2400" dirty="0" smtClean="0">
                <a:cs typeface="Arial" charset="0"/>
              </a:rPr>
              <a:t>For Cu, </a:t>
            </a:r>
            <a:r>
              <a:rPr lang="en-US" sz="2400" dirty="0">
                <a:cs typeface="Arial" charset="0"/>
                <a:sym typeface="Symbol" pitchFamily="18" charset="2"/>
              </a:rPr>
              <a:t></a:t>
            </a:r>
            <a:r>
              <a:rPr lang="en-US" sz="2400" baseline="-25000" dirty="0">
                <a:cs typeface="Arial" charset="0"/>
                <a:sym typeface="Symbol" pitchFamily="18" charset="2"/>
              </a:rPr>
              <a:t>20</a:t>
            </a:r>
            <a:r>
              <a:rPr lang="en-US" sz="2400" dirty="0">
                <a:cs typeface="Arial" charset="0"/>
                <a:sym typeface="Symbol" pitchFamily="18" charset="2"/>
              </a:rPr>
              <a:t> = 1.728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× 10</a:t>
            </a:r>
            <a:r>
              <a:rPr lang="en-US" sz="2400" baseline="30000" dirty="0"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baseline="30000" dirty="0" smtClean="0">
                <a:cs typeface="Times New Roman" pitchFamily="18" charset="0"/>
                <a:sym typeface="Symbol" pitchFamily="18" charset="2"/>
              </a:rPr>
              <a:t>8 </a:t>
            </a:r>
          </a:p>
          <a:p>
            <a:pPr marL="268288" indent="-268288">
              <a:spcBef>
                <a:spcPct val="40000"/>
              </a:spcBef>
            </a:pPr>
            <a:r>
              <a:rPr lang="en-US" sz="2400" baseline="30000" dirty="0"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 baseline="30000" dirty="0" smtClean="0">
                <a:cs typeface="Times New Roman" pitchFamily="18" charset="0"/>
                <a:sym typeface="Symbol" pitchFamily="18" charset="2"/>
              </a:rPr>
              <a:t>		</a:t>
            </a:r>
            <a:r>
              <a:rPr lang="en-US" sz="2400" dirty="0">
                <a:cs typeface="Arial" charset="0"/>
              </a:rPr>
              <a:t>For </a:t>
            </a:r>
            <a:r>
              <a:rPr lang="en-US" sz="2400" dirty="0" smtClean="0">
                <a:cs typeface="Arial" charset="0"/>
              </a:rPr>
              <a:t>Al,   </a:t>
            </a:r>
            <a:r>
              <a:rPr lang="en-US" sz="2400" dirty="0">
                <a:cs typeface="Arial" charset="0"/>
                <a:sym typeface="Symbol" pitchFamily="18" charset="2"/>
              </a:rPr>
              <a:t></a:t>
            </a:r>
            <a:r>
              <a:rPr lang="en-US" sz="2400" baseline="-25000" dirty="0">
                <a:cs typeface="Arial" charset="0"/>
                <a:sym typeface="Symbol" pitchFamily="18" charset="2"/>
              </a:rPr>
              <a:t>20</a:t>
            </a:r>
            <a:r>
              <a:rPr lang="en-US" sz="2400" dirty="0">
                <a:cs typeface="Arial" charset="0"/>
                <a:sym typeface="Symbol" pitchFamily="18" charset="2"/>
              </a:rPr>
              <a:t> = </a:t>
            </a:r>
            <a:r>
              <a:rPr lang="en-US" sz="2400" dirty="0" smtClean="0">
                <a:cs typeface="Arial" charset="0"/>
                <a:sym typeface="Symbol" pitchFamily="18" charset="2"/>
              </a:rPr>
              <a:t>2.65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× 10</a:t>
            </a:r>
            <a:r>
              <a:rPr lang="en-US" sz="2400" baseline="30000" dirty="0">
                <a:cs typeface="Times New Roman" pitchFamily="18" charset="0"/>
                <a:sym typeface="Symbol" pitchFamily="18" charset="2"/>
              </a:rPr>
              <a:t>-8 </a:t>
            </a:r>
          </a:p>
          <a:p>
            <a:pPr marL="268288" indent="-268288">
              <a:spcBef>
                <a:spcPct val="40000"/>
              </a:spcBef>
              <a:buFontTx/>
              <a:buNone/>
            </a:pPr>
            <a:r>
              <a:rPr lang="en-US" sz="2400" baseline="30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aseline="30000" dirty="0" smtClean="0">
                <a:cs typeface="Arial" charset="0"/>
                <a:sym typeface="Symbol" pitchFamily="18" charset="2"/>
              </a:rPr>
              <a:t>	</a:t>
            </a:r>
            <a:r>
              <a:rPr lang="en-US" sz="2400" dirty="0">
                <a:cs typeface="Arial" charset="0"/>
                <a:sym typeface="Symbol" pitchFamily="18" charset="2"/>
              </a:rPr>
              <a:t>		</a:t>
            </a:r>
            <a:r>
              <a:rPr lang="en-US" sz="2400" dirty="0">
                <a:cs typeface="Arial" charset="0"/>
              </a:rPr>
              <a:t>  = </a:t>
            </a:r>
            <a:r>
              <a:rPr lang="en-US" sz="2400" dirty="0" smtClean="0">
                <a:cs typeface="Arial" charset="0"/>
              </a:rPr>
              <a:t>0.00393/</a:t>
            </a:r>
            <a:r>
              <a:rPr lang="en-US" sz="2400" dirty="0">
                <a:cs typeface="Times New Roman" pitchFamily="18" charset="0"/>
              </a:rPr>
              <a:t>°</a:t>
            </a:r>
            <a:r>
              <a:rPr lang="en-US" sz="2400" dirty="0" smtClean="0">
                <a:cs typeface="Arial" charset="0"/>
              </a:rPr>
              <a:t>C (Cu) &amp; 0.006/</a:t>
            </a:r>
            <a:r>
              <a:rPr lang="en-US" sz="2400" dirty="0">
                <a:cs typeface="Times New Roman" pitchFamily="18" charset="0"/>
              </a:rPr>
              <a:t>°</a:t>
            </a:r>
            <a:r>
              <a:rPr lang="en-US" sz="2400" dirty="0" smtClean="0">
                <a:cs typeface="Arial" charset="0"/>
              </a:rPr>
              <a:t>C (Al) </a:t>
            </a:r>
            <a:endParaRPr lang="en-US" sz="2400" dirty="0">
              <a:cs typeface="Arial" charset="0"/>
            </a:endParaRPr>
          </a:p>
          <a:p>
            <a:pPr marL="268288" indent="-268288">
              <a:spcBef>
                <a:spcPct val="40000"/>
              </a:spcBef>
            </a:pPr>
            <a:r>
              <a:rPr lang="en-US" sz="2400" dirty="0">
                <a:cs typeface="Arial" charset="0"/>
              </a:rPr>
              <a:t>A 50</a:t>
            </a:r>
            <a:r>
              <a:rPr lang="en-US" sz="2400" dirty="0">
                <a:cs typeface="Times New Roman" pitchFamily="18" charset="0"/>
              </a:rPr>
              <a:t>°</a:t>
            </a:r>
            <a:r>
              <a:rPr lang="en-US" sz="2400" dirty="0">
                <a:cs typeface="Arial" charset="0"/>
              </a:rPr>
              <a:t>C rise results </a:t>
            </a:r>
            <a:r>
              <a:rPr lang="en-US" sz="2400" dirty="0" smtClean="0">
                <a:cs typeface="Arial" charset="0"/>
              </a:rPr>
              <a:t>in </a:t>
            </a:r>
            <a:r>
              <a:rPr lang="en-US" sz="2400" dirty="0">
                <a:cs typeface="Arial" charset="0"/>
              </a:rPr>
              <a:t>~20% </a:t>
            </a:r>
            <a:r>
              <a:rPr lang="en-US" sz="2400" dirty="0" smtClean="0">
                <a:cs typeface="Arial" charset="0"/>
              </a:rPr>
              <a:t>increase in </a:t>
            </a:r>
            <a:r>
              <a:rPr lang="en-US" sz="2400" dirty="0">
                <a:cs typeface="Arial" charset="0"/>
              </a:rPr>
              <a:t>I</a:t>
            </a:r>
            <a:r>
              <a:rPr lang="en-US" sz="2400" baseline="30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R </a:t>
            </a:r>
            <a:r>
              <a:rPr lang="en-US" sz="2400" dirty="0" smtClean="0">
                <a:cs typeface="Arial" charset="0"/>
              </a:rPr>
              <a:t>= W </a:t>
            </a:r>
          </a:p>
          <a:p>
            <a:pPr marL="268288" indent="-268288">
              <a:spcBef>
                <a:spcPct val="40000"/>
              </a:spcBef>
            </a:pPr>
            <a:r>
              <a:rPr lang="en-US" sz="2400" dirty="0" smtClean="0">
                <a:cs typeface="Arial" charset="0"/>
              </a:rPr>
              <a:t>A </a:t>
            </a:r>
            <a:r>
              <a:rPr lang="en-US" sz="2400" dirty="0">
                <a:cs typeface="Arial" charset="0"/>
              </a:rPr>
              <a:t>100</a:t>
            </a:r>
            <a:r>
              <a:rPr lang="en-US" sz="2400" dirty="0">
                <a:cs typeface="Times New Roman" pitchFamily="18" charset="0"/>
              </a:rPr>
              <a:t>°</a:t>
            </a:r>
            <a:r>
              <a:rPr lang="en-US" sz="2400" dirty="0">
                <a:cs typeface="Arial" charset="0"/>
              </a:rPr>
              <a:t>C rise results </a:t>
            </a:r>
            <a:r>
              <a:rPr lang="en-US" sz="2400" dirty="0" smtClean="0">
                <a:cs typeface="Arial" charset="0"/>
              </a:rPr>
              <a:t>in </a:t>
            </a:r>
            <a:r>
              <a:rPr lang="en-US" sz="2400" dirty="0">
                <a:cs typeface="Arial" charset="0"/>
              </a:rPr>
              <a:t>~40% </a:t>
            </a:r>
            <a:r>
              <a:rPr lang="en-US" sz="2400" dirty="0" smtClean="0">
                <a:cs typeface="Arial" charset="0"/>
              </a:rPr>
              <a:t>increase </a:t>
            </a:r>
            <a:r>
              <a:rPr lang="en-US" sz="2400" dirty="0">
                <a:cs typeface="Arial" charset="0"/>
              </a:rPr>
              <a:t>in I</a:t>
            </a:r>
            <a:r>
              <a:rPr lang="en-US" sz="2400" baseline="30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R = W </a:t>
            </a:r>
            <a:r>
              <a:rPr lang="en-US" sz="2400" dirty="0" smtClean="0">
                <a:cs typeface="Arial" charset="0"/>
              </a:rPr>
              <a:t> </a:t>
            </a:r>
          </a:p>
          <a:p>
            <a:pPr marL="268288" indent="-268288">
              <a:spcBef>
                <a:spcPct val="40000"/>
              </a:spcBef>
            </a:pPr>
            <a:r>
              <a:rPr lang="en-US" sz="2400" dirty="0" smtClean="0">
                <a:cs typeface="Arial" charset="0"/>
              </a:rPr>
              <a:t>For Aluminum,</a:t>
            </a:r>
            <a:r>
              <a:rPr lang="en-US" sz="2400" dirty="0">
                <a:cs typeface="Arial" charset="0"/>
              </a:rPr>
              <a:t> 100</a:t>
            </a:r>
            <a:r>
              <a:rPr lang="en-US" sz="2400" dirty="0">
                <a:cs typeface="Times New Roman" pitchFamily="18" charset="0"/>
              </a:rPr>
              <a:t>°</a:t>
            </a:r>
            <a:r>
              <a:rPr lang="en-US" sz="2400" dirty="0">
                <a:cs typeface="Arial" charset="0"/>
              </a:rPr>
              <a:t>C </a:t>
            </a:r>
            <a:r>
              <a:rPr lang="en-US" sz="2400" dirty="0" smtClean="0">
                <a:cs typeface="Arial" charset="0"/>
              </a:rPr>
              <a:t> rise results in ~70% increase  </a:t>
            </a: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8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9953" y="1188263"/>
            <a:ext cx="80992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		 </a:t>
            </a:r>
            <a:r>
              <a:rPr lang="en-US" sz="2400" dirty="0" smtClean="0">
                <a:solidFill>
                  <a:srgbClr val="800000"/>
                </a:solidFill>
              </a:rPr>
              <a:t>Ferrite		 </a:t>
            </a:r>
            <a:r>
              <a:rPr lang="en-US" sz="2400" dirty="0" err="1" smtClean="0">
                <a:solidFill>
                  <a:srgbClr val="800000"/>
                </a:solidFill>
              </a:rPr>
              <a:t>SmCo</a:t>
            </a:r>
            <a:r>
              <a:rPr lang="en-US" sz="2400" dirty="0" smtClean="0">
                <a:solidFill>
                  <a:srgbClr val="800000"/>
                </a:solidFill>
              </a:rPr>
              <a:t>	     </a:t>
            </a:r>
            <a:r>
              <a:rPr lang="en-US" sz="2400" dirty="0" err="1" smtClean="0">
                <a:solidFill>
                  <a:srgbClr val="800000"/>
                </a:solidFill>
              </a:rPr>
              <a:t>NdFeB</a:t>
            </a:r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B</a:t>
            </a:r>
            <a:r>
              <a:rPr lang="en-US" sz="2400" baseline="-25000" dirty="0" smtClean="0"/>
              <a:t>r </a:t>
            </a:r>
            <a:r>
              <a:rPr lang="en-US" sz="2400" dirty="0" smtClean="0"/>
              <a:t>/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 change		- 0.20%		- 0.03%		- 0.11%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H</a:t>
            </a:r>
            <a:r>
              <a:rPr lang="en-US" sz="2400" baseline="-25000" dirty="0" err="1" smtClean="0"/>
              <a:t>c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/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 change		+ 0.4%		- 0.2%			- 0.6% </a:t>
            </a:r>
            <a:r>
              <a:rPr lang="en-US" sz="2400" dirty="0"/>
              <a:t>	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</a:t>
            </a:r>
            <a:r>
              <a:rPr lang="en-US" sz="2400" baseline="-25000" dirty="0" smtClean="0"/>
              <a:t>r</a:t>
            </a:r>
            <a:r>
              <a:rPr lang="en-US" sz="2400" dirty="0" smtClean="0"/>
              <a:t> reduction with temperature results in </a:t>
            </a:r>
            <a:r>
              <a:rPr lang="en-US" sz="2400" i="1" dirty="0" err="1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t</a:t>
            </a:r>
            <a:r>
              <a:rPr lang="en-US" sz="2400" i="1" dirty="0" smtClean="0">
                <a:solidFill>
                  <a:srgbClr val="800000"/>
                </a:solidFill>
              </a:rPr>
              <a:t> &amp; </a:t>
            </a:r>
            <a:r>
              <a:rPr lang="en-US" sz="2400" i="1" dirty="0" err="1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e</a:t>
            </a:r>
            <a:r>
              <a:rPr lang="en-US" sz="2400" i="1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drops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ausing less torque, power &amp; efficiency vs.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c</a:t>
            </a:r>
            <a:r>
              <a:rPr lang="en-US" sz="2400" baseline="-25000" dirty="0" smtClean="0"/>
              <a:t> </a:t>
            </a:r>
            <a:r>
              <a:rPr lang="en-US" sz="2400" dirty="0"/>
              <a:t>changes with temperature results </a:t>
            </a:r>
            <a:r>
              <a:rPr lang="en-US" sz="2400" dirty="0" smtClean="0"/>
              <a:t>in de-magnetization issues such as maximum current limits.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" y="248335"/>
            <a:ext cx="840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Performance vs. permanent magnet temperature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98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348</a:t>
            </a:fld>
            <a:endParaRPr lang="en-US" dirty="0"/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0" y="613167"/>
            <a:ext cx="8832496" cy="5689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700" y="102196"/>
            <a:ext cx="750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Summary of heat transfer parameters &amp; relationships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333" y="6467470"/>
            <a:ext cx="255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Prof. TJE Miller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6248" y="413319"/>
            <a:ext cx="7825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Importance of electric machine cooling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and thermal monitoring during operation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414" y="1445329"/>
            <a:ext cx="73429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for electric machine cooling:</a:t>
            </a:r>
          </a:p>
          <a:p>
            <a:r>
              <a:rPr lang="en-US" sz="2400" dirty="0" smtClean="0"/>
              <a:t>	Increase torque &amp; power density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Prevent magnet de-magnetization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Maximize electrical insulation life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Identify pending rotor or stator failure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Prevention of exceeding agency limits</a:t>
            </a:r>
          </a:p>
          <a:p>
            <a:endParaRPr lang="en-US" sz="2400" dirty="0"/>
          </a:p>
          <a:p>
            <a:r>
              <a:rPr lang="en-US" sz="2400" dirty="0" smtClean="0"/>
              <a:t>Electric machine cooling options:</a:t>
            </a:r>
          </a:p>
          <a:p>
            <a:r>
              <a:rPr lang="en-US" sz="2400" dirty="0" smtClean="0"/>
              <a:t>	Frame natural convection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Frame &amp; motor mount conduction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Radiation from motor frame &amp; brackets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Internal-external forced air cooling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Internal liquid cooling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Centrifugal fan designs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332</a:t>
            </a:fld>
            <a:endParaRPr lang="en-US" dirty="0"/>
          </a:p>
        </p:txBody>
      </p:sp>
      <p:pic>
        <p:nvPicPr>
          <p:cNvPr id="6" name="Picture 5" descr="COOLING F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0" y="1420149"/>
            <a:ext cx="7608372" cy="3123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160" y="4597452"/>
            <a:ext cx="807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2400" dirty="0" smtClean="0">
                <a:solidFill>
                  <a:srgbClr val="800000"/>
                </a:solidFill>
              </a:rPr>
              <a:t>Bi-directional					     </a:t>
            </a:r>
            <a:r>
              <a:rPr lang="en-US" sz="2400" dirty="0" err="1" smtClean="0">
                <a:solidFill>
                  <a:srgbClr val="800000"/>
                </a:solidFill>
              </a:rPr>
              <a:t>Uni</a:t>
            </a:r>
            <a:r>
              <a:rPr lang="en-US" sz="2400" dirty="0" smtClean="0">
                <a:solidFill>
                  <a:srgbClr val="800000"/>
                </a:solidFill>
              </a:rPr>
              <a:t>-directional  </a:t>
            </a:r>
          </a:p>
          <a:p>
            <a:r>
              <a:rPr lang="en-US" sz="2400" dirty="0">
                <a:solidFill>
                  <a:srgbClr val="800000"/>
                </a:solidFill>
              </a:rPr>
              <a:t>	</a:t>
            </a:r>
            <a:r>
              <a:rPr lang="en-US" sz="2400" dirty="0" smtClean="0">
                <a:solidFill>
                  <a:srgbClr val="800000"/>
                </a:solidFill>
              </a:rPr>
              <a:t>									  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(quiet &amp; efficient)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THERMAL CONDUCTIVITY 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OF COMMON MATERIALS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33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333</a:t>
            </a:fld>
            <a:endParaRPr lang="en-US"/>
          </a:p>
        </p:txBody>
      </p:sp>
      <p:pic>
        <p:nvPicPr>
          <p:cNvPr id="6" name="Picture 5" descr="W:m-K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621628"/>
            <a:ext cx="84836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2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2" y="4231"/>
            <a:ext cx="8873067" cy="80446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VENT PLATES IN CORES FOR COOLING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33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334</a:t>
            </a:fld>
            <a:endParaRPr lang="en-US"/>
          </a:p>
        </p:txBody>
      </p:sp>
      <p:pic>
        <p:nvPicPr>
          <p:cNvPr id="6" name="Picture 5" descr="VENT PLAT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690161"/>
            <a:ext cx="7120467" cy="56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5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 Copper rotor with cooling vents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33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335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979948"/>
            <a:ext cx="8686800" cy="4764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215466"/>
            <a:ext cx="1981200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Indar</a:t>
            </a:r>
            <a:r>
              <a:rPr lang="en-US" b="1" dirty="0" smtClean="0">
                <a:solidFill>
                  <a:srgbClr val="800000"/>
                </a:solidFill>
              </a:rPr>
              <a:t> Electric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5892800"/>
            <a:ext cx="836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=vents in rotor &amp; stator cores shortens the thermal diffusion path lengths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Stator cooling circuit with cooling vents in cores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336</a:t>
            </a:fld>
            <a:endParaRPr lang="en-US" dirty="0"/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74800"/>
            <a:ext cx="8652933" cy="41232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58127" y="5347269"/>
            <a:ext cx="1647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200" dirty="0" err="1">
                <a:solidFill>
                  <a:srgbClr val="800000"/>
                </a:solidFill>
              </a:rPr>
              <a:t>Indar</a:t>
            </a:r>
            <a:r>
              <a:rPr lang="en-US" b="1" kern="1200" dirty="0">
                <a:solidFill>
                  <a:srgbClr val="800000"/>
                </a:solidFill>
              </a:rPr>
              <a:t> Electric</a:t>
            </a:r>
          </a:p>
        </p:txBody>
      </p:sp>
    </p:spTree>
    <p:extLst>
      <p:ext uri="{BB962C8B-B14F-4D97-AF65-F5344CB8AC3E}">
        <p14:creationId xmlns:p14="http://schemas.microsoft.com/office/powerpoint/2010/main" val="188171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872" y="118540"/>
            <a:ext cx="5825067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Forced air &amp; liquid cooling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33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337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4171950"/>
            <a:ext cx="2260600" cy="2184400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39" y="4171950"/>
            <a:ext cx="2559998" cy="2184400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028196" cy="2806700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8833"/>
            <a:ext cx="3028196" cy="2567517"/>
          </a:xfrm>
          <a:prstGeom prst="rect">
            <a:avLst/>
          </a:prstGeom>
        </p:spPr>
      </p:pic>
      <p:pic>
        <p:nvPicPr>
          <p:cNvPr id="10" name="Picture 9" descr="Untitled copy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61" y="864820"/>
            <a:ext cx="5135675" cy="33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3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33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4177" b="17943"/>
          <a:stretch/>
        </p:blipFill>
        <p:spPr>
          <a:xfrm>
            <a:off x="385844" y="865827"/>
            <a:ext cx="8300955" cy="3915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36" y="15549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Stator encapsulation using thermal conducting materials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845" y="5105436"/>
            <a:ext cx="830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Finished stator (without varnish)		 Stator encapsulation using thermal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fitted or shrunk into motor frame		 conductive compounds with fillers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2996</TotalTime>
  <Words>476</Words>
  <Application>Microsoft Office PowerPoint</Application>
  <PresentationFormat>On-screen Show (4:3)</PresentationFormat>
  <Paragraphs>140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LECTURE</vt:lpstr>
      <vt:lpstr>Electric Machine Design Course </vt:lpstr>
      <vt:lpstr>PowerPoint Presentation</vt:lpstr>
      <vt:lpstr>Centrifugal fan designs</vt:lpstr>
      <vt:lpstr>THERMAL CONDUCTIVITY  OF COMMON MATERIALS</vt:lpstr>
      <vt:lpstr>VENT PLATES IN CORES FOR COOLING</vt:lpstr>
      <vt:lpstr> Copper rotor with cooling vents</vt:lpstr>
      <vt:lpstr>Stator cooling circuit with cooling vents in cores</vt:lpstr>
      <vt:lpstr>Forced air &amp; liquid cooling</vt:lpstr>
      <vt:lpstr>PowerPoint Presentation</vt:lpstr>
      <vt:lpstr>PowerPoint Presentation</vt:lpstr>
      <vt:lpstr>Nodal Network for thermal lumped  parameter temperature rise solution</vt:lpstr>
      <vt:lpstr>Insulation service life vs. operating temperature</vt:lpstr>
      <vt:lpstr>PowerPoint Presentation</vt:lpstr>
      <vt:lpstr>Thermal Resistance of electric machines</vt:lpstr>
      <vt:lpstr>Motor constant vs. thermal resistance </vt:lpstr>
      <vt:lpstr>Thermal model of an AC Induction machine</vt:lpstr>
      <vt:lpstr>Ohmic losses vs copper resistance</vt:lpstr>
      <vt:lpstr>PowerPoint Presentation</vt:lpstr>
      <vt:lpstr>PowerPoint Presentation</vt:lpstr>
      <vt:lpstr>Title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75</cp:revision>
  <dcterms:created xsi:type="dcterms:W3CDTF">2012-06-02T18:11:50Z</dcterms:created>
  <dcterms:modified xsi:type="dcterms:W3CDTF">2012-12-10T07:54:06Z</dcterms:modified>
</cp:coreProperties>
</file>