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2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6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B29"/>
    <a:srgbClr val="B9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DACE-EAED-A944-B92B-F564F6CA1790}" type="datetimeFigureOut">
              <a:rPr lang="en-US" smtClean="0"/>
              <a:t>8/25/2012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78C8-7955-F74E-BD8C-BC6C05EBD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57438-BF22-7448-8F40-6CFAB600A2C6}" type="datetimeFigureOut">
              <a:rPr lang="en-US" smtClean="0"/>
              <a:t>8/25/2012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81BA-2660-F846-A36D-D2701780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2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FC3F-FA54-294F-8FC1-AF2C831CBF13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E64B-2FD5-3043-9B10-6DA84E3A639D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3A0-5664-E646-8CE2-869F425F196E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B7D-6A35-834B-833B-61048BBA7C6D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14C-7C4B-3E40-9B47-217E0576B3D2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AB30-B75D-CB49-8A91-686157B8E0B2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3122-AFBE-B54F-9D13-56B1FA3086E6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00F4-EC8C-D349-A906-EA74711ABA5E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84E5-B3B7-F844-9508-52E39C8507AD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70D3-8C2E-AC42-8275-7FA03901C8A3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26FC-4D26-A842-827E-05D7C9CA3797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6C3B-0B18-F148-AD80-E42DA35E002E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15.tiff"/><Relationship Id="rId3" Type="http://schemas.openxmlformats.org/officeDocument/2006/relationships/image" Target="../media/image21.tif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emf"/><Relationship Id="rId4" Type="http://schemas.openxmlformats.org/officeDocument/2006/relationships/image" Target="../media/image16.tiff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293" y="2460829"/>
            <a:ext cx="8120564" cy="278969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800000"/>
              </a:solidFill>
              <a:cs typeface="Arial"/>
            </a:endParaRPr>
          </a:p>
          <a:p>
            <a:r>
              <a:rPr lang="en-US" sz="2600" dirty="0" smtClean="0">
                <a:solidFill>
                  <a:srgbClr val="800000"/>
                </a:solidFill>
                <a:cs typeface="Arial"/>
              </a:rPr>
              <a:t>PM Synchronous Generator Design Principles</a:t>
            </a:r>
            <a:endParaRPr lang="en-US" sz="2600" dirty="0">
              <a:solidFill>
                <a:srgbClr val="800000"/>
              </a:solidFill>
              <a:cs typeface="Arial"/>
            </a:endParaRPr>
          </a:p>
          <a:p>
            <a:r>
              <a:rPr lang="en-US" sz="2600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sz="2600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sz="2600" dirty="0" smtClean="0">
                <a:solidFill>
                  <a:srgbClr val="800000"/>
                </a:solidFill>
                <a:cs typeface="Arial"/>
              </a:rPr>
              <a:t>32</a:t>
            </a:r>
            <a:endParaRPr lang="en-US" sz="2600" dirty="0">
              <a:solidFill>
                <a:srgbClr val="800000"/>
              </a:solidFill>
              <a:cs typeface="Arial"/>
            </a:endParaRPr>
          </a:p>
          <a:p>
            <a:endParaRPr lang="en-US" sz="5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PM Synchronous Generator Power Curve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329</a:t>
            </a:fld>
            <a:endParaRPr lang="en-US" dirty="0"/>
          </a:p>
        </p:txBody>
      </p:sp>
      <p:pic>
        <p:nvPicPr>
          <p:cNvPr id="3" name="Picture 2" descr="PMG POWER CURVEtif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9" y="1017437"/>
            <a:ext cx="7620236" cy="5381926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63" y="2060938"/>
            <a:ext cx="2044700" cy="558800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" y="3551486"/>
            <a:ext cx="1599911" cy="437243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47" y="4810249"/>
            <a:ext cx="1723537" cy="471029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84" y="3166148"/>
            <a:ext cx="1542193" cy="396677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13" y="5989633"/>
            <a:ext cx="2044700" cy="2701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1910" y="1077361"/>
            <a:ext cx="13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    </a:t>
            </a:r>
            <a:r>
              <a:rPr lang="en-US" i="1" dirty="0" smtClean="0">
                <a:solidFill>
                  <a:srgbClr val="800000"/>
                </a:solidFill>
              </a:rPr>
              <a:t>E</a:t>
            </a:r>
          </a:p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24668" y="5921673"/>
            <a:ext cx="2509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Output Current   </a:t>
            </a:r>
            <a:r>
              <a:rPr lang="en-US" i="1" dirty="0" smtClean="0">
                <a:solidFill>
                  <a:srgbClr val="800000"/>
                </a:solidFill>
              </a:rPr>
              <a:t> A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2576" y="1090232"/>
            <a:ext cx="4195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W</a:t>
            </a:r>
            <a:r>
              <a:rPr lang="en-US" dirty="0" smtClean="0"/>
              <a:t>  Constant Output Power (low speed)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6408" y="3166148"/>
            <a:ext cx="273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Hi-Speed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C</a:t>
            </a:r>
            <a:r>
              <a:rPr lang="en-US" dirty="0" smtClean="0"/>
              <a:t>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330</a:t>
            </a:fld>
            <a:endParaRPr lang="en-US" dirty="0"/>
          </a:p>
        </p:txBody>
      </p:sp>
      <p:pic>
        <p:nvPicPr>
          <p:cNvPr id="6" name="Picture 1026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2176"/>
            <a:ext cx="3326379" cy="542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7233" y="453541"/>
            <a:ext cx="523053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i="1" dirty="0" err="1" smtClean="0">
                <a:solidFill>
                  <a:srgbClr val="800000"/>
                </a:solidFill>
              </a:rPr>
              <a:t>E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g</a:t>
            </a:r>
            <a:r>
              <a:rPr lang="en-US" dirty="0" smtClean="0"/>
              <a:t> </a:t>
            </a:r>
            <a:r>
              <a:rPr lang="en-US" dirty="0"/>
              <a:t>= 4.4 x 10^-8 </a:t>
            </a:r>
            <a:r>
              <a:rPr lang="en-US" i="1" dirty="0">
                <a:solidFill>
                  <a:srgbClr val="800000"/>
                </a:solidFill>
              </a:rPr>
              <a:t>N </a:t>
            </a:r>
            <a:r>
              <a:rPr lang="en-US" i="1" dirty="0" smtClean="0">
                <a:solidFill>
                  <a:srgbClr val="800000"/>
                </a:solidFill>
              </a:rPr>
              <a:t>2p </a:t>
            </a:r>
            <a:r>
              <a:rPr lang="en-US" dirty="0"/>
              <a:t>flux</a:t>
            </a:r>
            <a:r>
              <a:rPr lang="en-US" i="1" dirty="0">
                <a:solidFill>
                  <a:srgbClr val="800000"/>
                </a:solidFill>
              </a:rPr>
              <a:t> f </a:t>
            </a:r>
            <a:r>
              <a:rPr lang="en-US" i="1" dirty="0" smtClean="0">
                <a:solidFill>
                  <a:srgbClr val="800000"/>
                </a:solidFill>
              </a:rPr>
              <a:t>(</a:t>
            </a:r>
            <a:r>
              <a:rPr lang="en-US" i="1" dirty="0" err="1" smtClean="0">
                <a:solidFill>
                  <a:srgbClr val="800000"/>
                </a:solidFill>
              </a:rPr>
              <a:t>ϕ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  <a:endParaRPr lang="en-US" i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800000"/>
                </a:solidFill>
              </a:rPr>
              <a:t>E</a:t>
            </a:r>
            <a:r>
              <a:rPr lang="en-US" i="1" baseline="-25000" dirty="0" err="1">
                <a:solidFill>
                  <a:srgbClr val="800000"/>
                </a:solidFill>
              </a:rPr>
              <a:t>g</a:t>
            </a:r>
            <a:r>
              <a:rPr lang="en-US" dirty="0"/>
              <a:t> (</a:t>
            </a:r>
            <a:r>
              <a:rPr lang="en-US" dirty="0" err="1"/>
              <a:t>Vrms</a:t>
            </a:r>
            <a:r>
              <a:rPr lang="en-US" dirty="0"/>
              <a:t>)= Open circuit output voltage</a:t>
            </a:r>
          </a:p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800000"/>
                </a:solidFill>
              </a:rPr>
              <a:t>V</a:t>
            </a:r>
            <a:r>
              <a:rPr lang="en-US" i="1" baseline="-25000" dirty="0" err="1">
                <a:solidFill>
                  <a:srgbClr val="800000"/>
                </a:solidFill>
              </a:rPr>
              <a:t>t</a:t>
            </a:r>
            <a:r>
              <a:rPr lang="en-US" dirty="0"/>
              <a:t> = voltage across resistive-inductive load</a:t>
            </a: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800000"/>
                </a:solidFill>
              </a:rPr>
              <a:t>X</a:t>
            </a:r>
            <a:r>
              <a:rPr lang="en-US" dirty="0"/>
              <a:t> = inductive reactance  (in ohms)</a:t>
            </a: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800000"/>
                </a:solidFill>
              </a:rPr>
              <a:t>Z</a:t>
            </a:r>
            <a:r>
              <a:rPr lang="en-US" dirty="0"/>
              <a:t> = winding impedance </a:t>
            </a: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800000"/>
                </a:solidFill>
              </a:rPr>
              <a:t>N</a:t>
            </a:r>
            <a:r>
              <a:rPr lang="en-US" dirty="0"/>
              <a:t> = number turns per coil</a:t>
            </a:r>
          </a:p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800000"/>
                </a:solidFill>
              </a:rPr>
              <a:t>2p</a:t>
            </a:r>
            <a:r>
              <a:rPr lang="en-US" dirty="0" smtClean="0"/>
              <a:t> </a:t>
            </a:r>
            <a:r>
              <a:rPr lang="en-US" dirty="0"/>
              <a:t>= number poles per phase</a:t>
            </a:r>
          </a:p>
          <a:p>
            <a:pPr>
              <a:spcBef>
                <a:spcPct val="50000"/>
              </a:spcBef>
            </a:pPr>
            <a:r>
              <a:rPr lang="en-US" dirty="0"/>
              <a:t>Flux = lines per pole</a:t>
            </a: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800000"/>
                </a:solidFill>
              </a:rPr>
              <a:t>F = </a:t>
            </a:r>
            <a:r>
              <a:rPr lang="en-US" i="1" dirty="0" smtClean="0">
                <a:solidFill>
                  <a:srgbClr val="800000"/>
                </a:solidFill>
              </a:rPr>
              <a:t>Hz  </a:t>
            </a:r>
            <a:r>
              <a:rPr lang="en-US" dirty="0"/>
              <a:t>or frequency (rpm dependent)</a:t>
            </a:r>
          </a:p>
          <a:p>
            <a:pPr>
              <a:spcBef>
                <a:spcPct val="50000"/>
              </a:spcBef>
            </a:pPr>
            <a:r>
              <a:rPr lang="en-US" dirty="0"/>
              <a:t>Gamma = angle between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i="1" dirty="0" err="1">
                <a:solidFill>
                  <a:srgbClr val="800000"/>
                </a:solidFill>
              </a:rPr>
              <a:t>E</a:t>
            </a:r>
            <a:r>
              <a:rPr lang="en-US" i="1" baseline="-25000" dirty="0" err="1">
                <a:solidFill>
                  <a:srgbClr val="800000"/>
                </a:solidFill>
              </a:rPr>
              <a:t>g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/>
              <a:t>&amp; </a:t>
            </a:r>
            <a:r>
              <a:rPr lang="en-US" i="1" dirty="0" err="1" smtClean="0">
                <a:solidFill>
                  <a:srgbClr val="80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i="1" dirty="0" err="1" smtClean="0">
                <a:solidFill>
                  <a:srgbClr val="80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d</a:t>
            </a:r>
            <a:r>
              <a:rPr lang="en-US" dirty="0" smtClean="0"/>
              <a:t> = </a:t>
            </a:r>
            <a:r>
              <a:rPr lang="en-US" i="1" dirty="0">
                <a:solidFill>
                  <a:srgbClr val="800000"/>
                </a:solidFill>
              </a:rPr>
              <a:t>(3 </a:t>
            </a:r>
            <a:r>
              <a:rPr lang="en-US" i="1" dirty="0" smtClean="0">
                <a:solidFill>
                  <a:srgbClr val="800000"/>
                </a:solidFill>
              </a:rPr>
              <a:t>√2 / π) </a:t>
            </a:r>
            <a:r>
              <a:rPr lang="en-US" i="1" dirty="0" err="1" smtClean="0">
                <a:solidFill>
                  <a:srgbClr val="800000"/>
                </a:solidFill>
              </a:rPr>
              <a:t>E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g</a:t>
            </a:r>
            <a:endParaRPr lang="en-US" i="1" baseline="-25000" dirty="0" smtClean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/>
              <a:t>rectified DC voltage from </a:t>
            </a:r>
            <a:r>
              <a:rPr lang="en-US" dirty="0" smtClean="0"/>
              <a:t>generator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@ </a:t>
            </a:r>
            <a:r>
              <a:rPr lang="en-US" dirty="0"/>
              <a:t>no load or </a:t>
            </a:r>
            <a:r>
              <a:rPr lang="en-US" dirty="0" smtClean="0"/>
              <a:t>times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i="1" dirty="0" err="1">
                <a:solidFill>
                  <a:srgbClr val="800000"/>
                </a:solidFill>
              </a:rPr>
              <a:t>V</a:t>
            </a:r>
            <a:r>
              <a:rPr lang="en-US" i="1" baseline="-25000" dirty="0" err="1">
                <a:solidFill>
                  <a:srgbClr val="800000"/>
                </a:solidFill>
              </a:rPr>
              <a:t>t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/>
              <a:t>@ full load.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93554" y="5171142"/>
            <a:ext cx="181434" cy="0"/>
          </a:xfrm>
          <a:prstGeom prst="line">
            <a:avLst/>
          </a:prstGeom>
          <a:ln>
            <a:solidFill>
              <a:srgbClr val="965B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6366" y="104785"/>
            <a:ext cx="835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Permanent Magnet AC Generator characteristics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AC Voltage regulation with diode rectifier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331</a:t>
            </a:fld>
            <a:endParaRPr lang="en-US" dirty="0"/>
          </a:p>
        </p:txBody>
      </p:sp>
      <p:pic>
        <p:nvPicPr>
          <p:cNvPr id="6" name="Picture 5" descr="PMG OUTPUT .tiff"/>
          <p:cNvPicPr>
            <a:picLocks noChangeAspect="1"/>
          </p:cNvPicPr>
          <p:nvPr/>
        </p:nvPicPr>
        <p:blipFill rotWithShape="1">
          <a:blip r:embed="rId2"/>
          <a:srcRect r="3157"/>
          <a:stretch/>
        </p:blipFill>
        <p:spPr>
          <a:xfrm>
            <a:off x="274320" y="1743963"/>
            <a:ext cx="8412480" cy="4428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500" y="1498600"/>
            <a:ext cx="165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Mechanical input power from prime mover</a:t>
            </a:r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769363"/>
            <a:ext cx="1435100" cy="676714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718563"/>
            <a:ext cx="1739900" cy="676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4150" y="1903397"/>
            <a:ext cx="113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 </a:t>
            </a:r>
          </a:p>
          <a:p>
            <a:r>
              <a:rPr lang="en-US" dirty="0" smtClean="0"/>
              <a:t>rectifier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6620" y="2083832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source inverter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128000" y="2806700"/>
            <a:ext cx="76200" cy="965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3937000"/>
            <a:ext cx="533400" cy="457200"/>
          </a:xfrm>
          <a:prstGeom prst="rect">
            <a:avLst/>
          </a:prstGeom>
        </p:spPr>
      </p:pic>
      <p:pic>
        <p:nvPicPr>
          <p:cNvPr id="20" name="Picture 19" descr="SALIENT GE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9" y="3494426"/>
            <a:ext cx="1288401" cy="12104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46900" y="5080000"/>
            <a:ext cx="196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Synchronous</a:t>
            </a:r>
          </a:p>
          <a:p>
            <a:r>
              <a:rPr lang="en-US" dirty="0" smtClean="0"/>
              <a:t>Generator (PM)</a:t>
            </a:r>
          </a:p>
          <a:p>
            <a:r>
              <a:rPr lang="en-US" dirty="0"/>
              <a:t>o</a:t>
            </a:r>
            <a:r>
              <a:rPr lang="en-US" dirty="0" smtClean="0"/>
              <a:t>r wound field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6900" y="4704900"/>
            <a:ext cx="101600" cy="552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22020" y="3519826"/>
            <a:ext cx="0" cy="12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74320" y="3557926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" y="4704900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200" y="5676900"/>
            <a:ext cx="901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57200" y="4704900"/>
            <a:ext cx="127000" cy="104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Permanent-Magnet Synchronous Generator</a:t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>	Regulation with Diode Rectification</a:t>
            </a:r>
            <a:br>
              <a:rPr lang="en-US" sz="2800" dirty="0">
                <a:solidFill>
                  <a:srgbClr val="800000"/>
                </a:solidFill>
              </a:rPr>
            </a:b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332</a:t>
            </a:fld>
            <a:endParaRPr lang="en-US" dirty="0"/>
          </a:p>
        </p:txBody>
      </p:sp>
      <p:pic>
        <p:nvPicPr>
          <p:cNvPr id="6" name="Picture 5" descr="DIODE RECT CIRCUIT.tiff"/>
          <p:cNvPicPr>
            <a:picLocks noChangeAspect="1"/>
          </p:cNvPicPr>
          <p:nvPr/>
        </p:nvPicPr>
        <p:blipFill rotWithShape="1">
          <a:blip r:embed="rId3"/>
          <a:srcRect t="1" r="25478" b="32947"/>
          <a:stretch/>
        </p:blipFill>
        <p:spPr>
          <a:xfrm>
            <a:off x="323528" y="1259142"/>
            <a:ext cx="5251772" cy="3355848"/>
          </a:xfrm>
          <a:prstGeom prst="rect">
            <a:avLst/>
          </a:prstGeom>
        </p:spPr>
      </p:pic>
      <p:pic>
        <p:nvPicPr>
          <p:cNvPr id="7" name="Picture 6" descr="SALIENT GE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499"/>
            <a:ext cx="1192829" cy="1120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586260"/>
            <a:ext cx="163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Synchronous</a:t>
            </a:r>
          </a:p>
          <a:p>
            <a:r>
              <a:rPr lang="en-US" sz="1600" dirty="0"/>
              <a:t>Generator (PM)</a:t>
            </a:r>
          </a:p>
          <a:p>
            <a:r>
              <a:rPr lang="en-US" sz="1600" dirty="0"/>
              <a:t>or wound field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47093"/>
              </p:ext>
            </p:extLst>
          </p:nvPr>
        </p:nvGraphicFramePr>
        <p:xfrm>
          <a:off x="4083050" y="3219450"/>
          <a:ext cx="97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977900" imgH="419100" progId="Equation.3">
                  <p:embed/>
                </p:oleObj>
              </mc:Choice>
              <mc:Fallback>
                <p:oleObj name="Equation" r:id="rId5" imgW="977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3050" y="3219450"/>
                        <a:ext cx="977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476937"/>
              </p:ext>
            </p:extLst>
          </p:nvPr>
        </p:nvGraphicFramePr>
        <p:xfrm>
          <a:off x="540405" y="4876802"/>
          <a:ext cx="2135786" cy="91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" imgW="977900" imgH="419100" progId="Equation.3">
                  <p:embed/>
                </p:oleObj>
              </mc:Choice>
              <mc:Fallback>
                <p:oleObj name="Equation" r:id="rId7" imgW="977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405" y="4876802"/>
                        <a:ext cx="2135786" cy="91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119741"/>
              </p:ext>
            </p:extLst>
          </p:nvPr>
        </p:nvGraphicFramePr>
        <p:xfrm>
          <a:off x="4121150" y="3219450"/>
          <a:ext cx="90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9" imgW="901700" imgH="419100" progId="Equation.3">
                  <p:embed/>
                </p:oleObj>
              </mc:Choice>
              <mc:Fallback>
                <p:oleObj name="Equation" r:id="rId9" imgW="901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1150" y="3219450"/>
                        <a:ext cx="901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49889"/>
              </p:ext>
            </p:extLst>
          </p:nvPr>
        </p:nvGraphicFramePr>
        <p:xfrm>
          <a:off x="3193187" y="4876801"/>
          <a:ext cx="1969363" cy="91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1" imgW="901700" imgH="419100" progId="Equation.3">
                  <p:embed/>
                </p:oleObj>
              </mc:Choice>
              <mc:Fallback>
                <p:oleObj name="Equation" r:id="rId11" imgW="901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93187" y="4876801"/>
                        <a:ext cx="1969363" cy="91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WHITEtiff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2958068"/>
            <a:ext cx="254000" cy="368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599" y="2723118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d</a:t>
            </a:r>
            <a:endParaRPr lang="en-US" sz="16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2197100"/>
            <a:ext cx="284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rectified voltage varies with input rpm</a:t>
            </a:r>
          </a:p>
          <a:p>
            <a:endParaRPr lang="en-US" dirty="0" smtClean="0"/>
          </a:p>
          <a:p>
            <a:r>
              <a:rPr lang="en-US" dirty="0" smtClean="0"/>
              <a:t>DC chopping is required</a:t>
            </a:r>
          </a:p>
          <a:p>
            <a:r>
              <a:rPr lang="en-US" dirty="0"/>
              <a:t>f</a:t>
            </a:r>
            <a:r>
              <a:rPr lang="en-US" dirty="0" smtClean="0"/>
              <a:t>or regulation</a:t>
            </a:r>
          </a:p>
          <a:p>
            <a:endParaRPr lang="en-US" dirty="0"/>
          </a:p>
          <a:p>
            <a:r>
              <a:rPr lang="en-US" dirty="0" smtClean="0"/>
              <a:t>Inverter is required to convert back to AC with controlled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38916"/>
            <a:ext cx="8572500" cy="7012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Permanent-Magnet Synchronous Generator Theory</a:t>
            </a:r>
            <a:br>
              <a:rPr lang="en-US" sz="2800" dirty="0" smtClean="0">
                <a:solidFill>
                  <a:srgbClr val="800000"/>
                </a:solidFill>
              </a:rPr>
            </a:b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156196"/>
            <a:ext cx="6870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Load types: Open Circuit, Short Circuit, Infinite Bus (grid), Diode Rectifier, passive Impedance &amp; Active Rectifier (transistors)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Diode rectifier with down chopper for regulation the EMF is designed to be 25% to 50% higher the the regulated DC voltage.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active transistor rectification-voltage regulation, the EMF is designed to be 25% to 50% lower than the regulated DC voltage.</a:t>
            </a:r>
            <a:br>
              <a:rPr lang="en-US" dirty="0"/>
            </a:br>
            <a:r>
              <a:rPr lang="en-US" dirty="0"/>
              <a:t> (sometimes known as a boost regulator)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SPM </a:t>
            </a:r>
            <a:r>
              <a:rPr lang="en-US" dirty="0"/>
              <a:t>generators exhibit very little voltage drop with load.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IPM</a:t>
            </a:r>
            <a:r>
              <a:rPr lang="en-US" dirty="0"/>
              <a:t> generators can exhibit considerable voltage drop with load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PM</a:t>
            </a:r>
            <a:r>
              <a:rPr lang="en-US" dirty="0"/>
              <a:t> motors generate if commutation is 180 </a:t>
            </a:r>
            <a:r>
              <a:rPr lang="en-US" dirty="0" err="1"/>
              <a:t>deg</a:t>
            </a:r>
            <a:r>
              <a:rPr lang="en-US" dirty="0"/>
              <a:t> from motoring</a:t>
            </a:r>
          </a:p>
        </p:txBody>
      </p:sp>
    </p:spTree>
    <p:extLst>
      <p:ext uri="{BB962C8B-B14F-4D97-AF65-F5344CB8AC3E}">
        <p14:creationId xmlns:p14="http://schemas.microsoft.com/office/powerpoint/2010/main" val="1483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3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PMG Synchronous Machine Theory</a:t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73379" y="4230469"/>
            <a:ext cx="2789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Voltage regulation </a:t>
            </a:r>
            <a:r>
              <a:rPr lang="en-US" dirty="0" smtClean="0"/>
              <a:t>curves</a:t>
            </a:r>
          </a:p>
          <a:p>
            <a:r>
              <a:rPr lang="en-US" dirty="0" smtClean="0"/>
              <a:t> </a:t>
            </a:r>
            <a:r>
              <a:rPr lang="en-US" dirty="0"/>
              <a:t>with lagging P.F.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3700" y="5076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a  more rigorous discussion of PMG performance connected to different load types see chapter 9 in ISBN 978-0-9840687-0-8</a:t>
            </a:r>
          </a:p>
        </p:txBody>
      </p:sp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978746"/>
            <a:ext cx="4221377" cy="3128398"/>
          </a:xfrm>
          <a:prstGeom prst="rect">
            <a:avLst/>
          </a:prstGeom>
        </p:spPr>
      </p:pic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977899"/>
            <a:ext cx="4709886" cy="21979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8299" y="3163984"/>
            <a:ext cx="4589781" cy="357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  <a:tabLst>
                <a:tab pos="25400" algn="l"/>
                <a:tab pos="6223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Normal values</a:t>
            </a:r>
            <a:r>
              <a:rPr lang="en-US" altLang="zh-CN" dirty="0" smtClean="0"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/>
                <a:cs typeface="Arial"/>
              </a:rPr>
              <a:t>δ</a:t>
            </a:r>
            <a:r>
              <a:rPr lang="en-US" altLang="zh-CN" dirty="0">
                <a:solidFill>
                  <a:srgbClr val="000000"/>
                </a:solidFill>
                <a:latin typeface="Arial"/>
                <a:cs typeface="Arial"/>
              </a:rPr>
              <a:t>=30°andcos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/>
                <a:cs typeface="Arial"/>
              </a:rPr>
              <a:t>φ</a:t>
            </a:r>
            <a:r>
              <a:rPr lang="en-US" altLang="zh-CN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09 lagging</a:t>
            </a:r>
            <a:r>
              <a:rPr lang="en-US" altLang="zh-CN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6" name="Picture 15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4036"/>
            <a:ext cx="1968500" cy="16147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6381750"/>
            <a:ext cx="189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Dr. TJE Miller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0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Would field &amp; PM Synchronous Generators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6643" y="1040267"/>
            <a:ext cx="610425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Wound rotors for field excitation and good regulation requires slip rings and brushes</a:t>
            </a:r>
          </a:p>
          <a:p>
            <a:endParaRPr lang="en-US" sz="2200" dirty="0"/>
          </a:p>
          <a:p>
            <a:r>
              <a:rPr lang="en-US" sz="2200" dirty="0" smtClean="0"/>
              <a:t>Requires damper windings on rotors</a:t>
            </a:r>
          </a:p>
          <a:p>
            <a:endParaRPr lang="en-US" sz="2200" dirty="0" smtClean="0"/>
          </a:p>
          <a:p>
            <a:r>
              <a:rPr lang="en-US" sz="2200" dirty="0" smtClean="0"/>
              <a:t>Used in many power generator plants all over the world.</a:t>
            </a:r>
            <a:endParaRPr lang="en-US" sz="2200" dirty="0"/>
          </a:p>
        </p:txBody>
      </p:sp>
      <p:pic>
        <p:nvPicPr>
          <p:cNvPr id="7" name="Picture 6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8" y="6020662"/>
            <a:ext cx="771602" cy="700813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1723"/>
            <a:ext cx="2757316" cy="2491259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2982"/>
            <a:ext cx="2611930" cy="2359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3793518"/>
            <a:ext cx="521359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PMSY generators with SPM or IPM magnet rotors are robust and </a:t>
            </a:r>
            <a:r>
              <a:rPr lang="en-US" sz="2200" dirty="0" err="1" smtClean="0"/>
              <a:t>relaible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Voltage regulation choices: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Diode rectification plus down-chopper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Active transistor rectification boost</a:t>
            </a:r>
          </a:p>
          <a:p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182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08" y="94321"/>
            <a:ext cx="8448692" cy="62011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Synchronous generators output frequency vs. RPM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322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2" y="1588719"/>
            <a:ext cx="4944081" cy="4588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2553" y="703097"/>
            <a:ext cx="4365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Synchronous speed = 120 f /2p</a:t>
            </a:r>
          </a:p>
          <a:p>
            <a:r>
              <a:rPr lang="en-US" sz="1600" dirty="0" smtClean="0"/>
              <a:t>	</a:t>
            </a:r>
          </a:p>
          <a:p>
            <a:r>
              <a:rPr lang="en-US" sz="1600" dirty="0" smtClean="0"/>
              <a:t>				 Where poles = 2p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4829" y="1069187"/>
            <a:ext cx="391217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voltage proportional to rpm</a:t>
            </a:r>
          </a:p>
          <a:p>
            <a:endParaRPr lang="en-US" dirty="0"/>
          </a:p>
          <a:p>
            <a:r>
              <a:rPr lang="en-US" dirty="0" smtClean="0"/>
              <a:t>Output frequency proportional:</a:t>
            </a:r>
          </a:p>
          <a:p>
            <a:r>
              <a:rPr lang="en-US" dirty="0"/>
              <a:t>	</a:t>
            </a:r>
            <a:r>
              <a:rPr lang="en-US" dirty="0" smtClean="0"/>
              <a:t>Number of poles</a:t>
            </a:r>
          </a:p>
          <a:p>
            <a:r>
              <a:rPr lang="en-US" dirty="0"/>
              <a:t>	</a:t>
            </a:r>
            <a:r>
              <a:rPr lang="en-US" dirty="0" smtClean="0"/>
              <a:t>RPM</a:t>
            </a:r>
          </a:p>
          <a:p>
            <a:endParaRPr lang="en-US" dirty="0"/>
          </a:p>
          <a:p>
            <a:r>
              <a:rPr lang="en-US" dirty="0" smtClean="0"/>
              <a:t>RPM control for voltage regulation</a:t>
            </a:r>
          </a:p>
          <a:p>
            <a:r>
              <a:rPr lang="en-US" dirty="0"/>
              <a:t>	</a:t>
            </a:r>
            <a:r>
              <a:rPr lang="en-US" dirty="0" smtClean="0"/>
              <a:t>(Seldom used)</a:t>
            </a:r>
          </a:p>
          <a:p>
            <a:endParaRPr lang="en-US" dirty="0"/>
          </a:p>
          <a:p>
            <a:r>
              <a:rPr lang="en-US" dirty="0" smtClean="0"/>
              <a:t>For DCV regulated output:</a:t>
            </a:r>
          </a:p>
          <a:p>
            <a:r>
              <a:rPr lang="en-US" dirty="0"/>
              <a:t>	</a:t>
            </a:r>
            <a:r>
              <a:rPr lang="en-US" dirty="0" smtClean="0"/>
              <a:t>Diode bridge rectification &amp;</a:t>
            </a:r>
          </a:p>
          <a:p>
            <a:r>
              <a:rPr lang="en-US" dirty="0"/>
              <a:t>	</a:t>
            </a:r>
            <a:r>
              <a:rPr lang="en-US" dirty="0" smtClean="0"/>
              <a:t>down chopper regulation</a:t>
            </a:r>
          </a:p>
          <a:p>
            <a:endParaRPr lang="en-US" dirty="0"/>
          </a:p>
          <a:p>
            <a:r>
              <a:rPr lang="en-US" dirty="0" smtClean="0"/>
              <a:t>For ACV regulated output:</a:t>
            </a:r>
          </a:p>
          <a:p>
            <a:r>
              <a:rPr lang="en-US" dirty="0"/>
              <a:t>	</a:t>
            </a:r>
            <a:r>
              <a:rPr lang="en-US" dirty="0" smtClean="0"/>
              <a:t>Active transistor rectification </a:t>
            </a:r>
          </a:p>
          <a:p>
            <a:r>
              <a:rPr lang="en-US" dirty="0"/>
              <a:t>	</a:t>
            </a:r>
            <a:r>
              <a:rPr lang="en-US" dirty="0" smtClean="0"/>
              <a:t>and boost output voltage for 	regulation.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788"/>
            <a:ext cx="8229600" cy="8319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SPM &amp; IPM Synchronous Generators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308" y="1331601"/>
            <a:ext cx="8302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SPM (surface mounted magnets)</a:t>
            </a:r>
          </a:p>
          <a:p>
            <a:endParaRPr lang="en-US" sz="2400" dirty="0"/>
          </a:p>
          <a:p>
            <a:r>
              <a:rPr lang="en-US" sz="2400" dirty="0" smtClean="0"/>
              <a:t>	- Best choice for linearity (Minimum voltage drop/Amp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Magnets on poles likely with require O.D. mechanical 	  retention, such as a sleeve or fiber wrap in tension</a:t>
            </a:r>
          </a:p>
          <a:p>
            <a:endParaRPr lang="en-US" sz="2400" dirty="0"/>
          </a:p>
          <a:p>
            <a:r>
              <a:rPr lang="en-US" sz="2400" dirty="0" smtClean="0"/>
              <a:t>IPM (interior mounted pole magnets)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Best choice for short circuit fault protection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Magnets are self contained by rotor lamination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Output voltage drop with load current which lowers 		  output powder density </a:t>
            </a:r>
          </a:p>
        </p:txBody>
      </p:sp>
    </p:spTree>
    <p:extLst>
      <p:ext uri="{BB962C8B-B14F-4D97-AF65-F5344CB8AC3E}">
        <p14:creationId xmlns:p14="http://schemas.microsoft.com/office/powerpoint/2010/main" val="30178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16" y="248662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PM synchronous generator configurations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117" y="1391662"/>
            <a:ext cx="758248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Inside rotor with magnets configured for SPM or IPM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- SPM requires OD magnet retention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Outside rotor with magnets inside rotor cup easily retained. This cup can be deep drawn with flux ring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on OD to increase rotor yoke cross section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Axial flux configurations with natural non-magnetic retention of magnets on rotor OD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Rotor-Stator-Rotor or Stator-Rotor-Stator types</a:t>
            </a:r>
          </a:p>
          <a:p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2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Two common aircraft type generator configurations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70857" y="1539336"/>
            <a:ext cx="4132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Surface mounted </a:t>
            </a:r>
            <a:r>
              <a:rPr lang="en-US" dirty="0" smtClean="0">
                <a:solidFill>
                  <a:srgbClr val="000000"/>
                </a:solidFill>
              </a:rPr>
              <a:t>magnets on rotor OD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Low </a:t>
            </a:r>
            <a:r>
              <a:rPr lang="en-US" dirty="0">
                <a:solidFill>
                  <a:srgbClr val="000000"/>
                </a:solidFill>
              </a:rPr>
              <a:t>voltage droop </a:t>
            </a:r>
            <a:r>
              <a:rPr lang="en-US" dirty="0" smtClean="0">
                <a:solidFill>
                  <a:srgbClr val="000000"/>
                </a:solidFill>
              </a:rPr>
              <a:t>with current load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733" y="3717255"/>
            <a:ext cx="31988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Interior type rotor with spoke mounted rotor magnets with soft iron pole pieces between the magnets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High winding </a:t>
            </a:r>
            <a:r>
              <a:rPr lang="en-US" dirty="0">
                <a:solidFill>
                  <a:srgbClr val="000000"/>
                </a:solidFill>
              </a:rPr>
              <a:t>fault </a:t>
            </a:r>
            <a:r>
              <a:rPr lang="en-US" dirty="0" smtClean="0">
                <a:solidFill>
                  <a:srgbClr val="000000"/>
                </a:solidFill>
              </a:rPr>
              <a:t>tolerance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Non-linear output voltage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1026" descr="c:\windows\TEMP\\msotw9_temp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-1454"/>
          <a:stretch/>
        </p:blipFill>
        <p:spPr bwMode="auto">
          <a:xfrm>
            <a:off x="189978" y="905168"/>
            <a:ext cx="4499807" cy="55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42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Examples of alternators &amp; generators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326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" y="3489416"/>
            <a:ext cx="3670253" cy="2746273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03" y="733265"/>
            <a:ext cx="4854704" cy="3226511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" y="746360"/>
            <a:ext cx="3644068" cy="26815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5798" r="8594" b="23777"/>
          <a:stretch/>
        </p:blipFill>
        <p:spPr bwMode="auto">
          <a:xfrm>
            <a:off x="3983989" y="3946912"/>
            <a:ext cx="4828517" cy="22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5092" y="4485311"/>
            <a:ext cx="216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 &amp; Sundstrand</a:t>
            </a:r>
          </a:p>
          <a:p>
            <a:r>
              <a:rPr lang="en-US" dirty="0" smtClean="0"/>
              <a:t>SR hi-speed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Two types of PM generators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7421" y="992912"/>
            <a:ext cx="79853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1-Surface mounted rotor magnet configuration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	Best choice for minimum voltage droop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	as function of </a:t>
            </a:r>
            <a:r>
              <a:rPr lang="en-US" sz="2400" dirty="0" smtClean="0">
                <a:solidFill>
                  <a:srgbClr val="000000"/>
                </a:solidFill>
              </a:rPr>
              <a:t>current.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(due to reduction of flux linkage)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2-Interior mounted rotor magnet configuration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	Best choice for short circuit fault protection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	but </a:t>
            </a:r>
            <a:r>
              <a:rPr lang="en-US" sz="2400" dirty="0" smtClean="0">
                <a:solidFill>
                  <a:srgbClr val="000000"/>
                </a:solidFill>
              </a:rPr>
              <a:t>exhibits </a:t>
            </a:r>
            <a:r>
              <a:rPr lang="en-US" sz="2400" dirty="0">
                <a:solidFill>
                  <a:srgbClr val="000000"/>
                </a:solidFill>
              </a:rPr>
              <a:t>lower machine power density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06"/>
            <a:ext cx="8229600" cy="12304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Three mechanical PMSY generator configuration categories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0900" y="1155163"/>
            <a:ext cx="77216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Outside </a:t>
            </a:r>
            <a:r>
              <a:rPr lang="en-US" sz="2200" dirty="0">
                <a:solidFill>
                  <a:srgbClr val="000000"/>
                </a:solidFill>
              </a:rPr>
              <a:t>rotor </a:t>
            </a:r>
            <a:r>
              <a:rPr lang="en-US" sz="2200" dirty="0" smtClean="0">
                <a:solidFill>
                  <a:srgbClr val="000000"/>
                </a:solidFill>
              </a:rPr>
              <a:t>magnets require retention to survive forces 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Inside </a:t>
            </a:r>
            <a:r>
              <a:rPr lang="en-US" sz="2200" dirty="0">
                <a:solidFill>
                  <a:srgbClr val="000000"/>
                </a:solidFill>
              </a:rPr>
              <a:t>rotor </a:t>
            </a:r>
            <a:r>
              <a:rPr lang="en-US" sz="2200" dirty="0" smtClean="0">
                <a:solidFill>
                  <a:srgbClr val="000000"/>
                </a:solidFill>
              </a:rPr>
              <a:t>magnets usually </a:t>
            </a:r>
            <a:r>
              <a:rPr lang="en-US" sz="2200" dirty="0">
                <a:solidFill>
                  <a:srgbClr val="000000"/>
                </a:solidFill>
              </a:rPr>
              <a:t>does not require </a:t>
            </a:r>
            <a:r>
              <a:rPr lang="en-US" sz="2200" dirty="0" smtClean="0">
                <a:solidFill>
                  <a:srgbClr val="000000"/>
                </a:solidFill>
              </a:rPr>
              <a:t>extra retention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Axial flux machines </a:t>
            </a:r>
            <a:r>
              <a:rPr lang="en-US" sz="2200" dirty="0">
                <a:solidFill>
                  <a:srgbClr val="000000"/>
                </a:solidFill>
              </a:rPr>
              <a:t>with rotating magnets </a:t>
            </a:r>
            <a:r>
              <a:rPr lang="en-US" sz="2200" dirty="0" smtClean="0">
                <a:solidFill>
                  <a:srgbClr val="000000"/>
                </a:solidFill>
              </a:rPr>
              <a:t>are </a:t>
            </a:r>
            <a:r>
              <a:rPr lang="en-US" sz="2200" dirty="0">
                <a:solidFill>
                  <a:srgbClr val="000000"/>
                </a:solidFill>
              </a:rPr>
              <a:t>easily </a:t>
            </a:r>
            <a:r>
              <a:rPr lang="en-US" sz="2200" dirty="0" smtClean="0">
                <a:solidFill>
                  <a:srgbClr val="000000"/>
                </a:solidFill>
              </a:rPr>
              <a:t>retained with exterior non-magnetic retention sleeves or rings </a:t>
            </a:r>
            <a:r>
              <a:rPr lang="en-US" sz="2200" dirty="0">
                <a:solidFill>
                  <a:srgbClr val="000000"/>
                </a:solidFill>
              </a:rPr>
              <a:t>outside of magnetic circuit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Axial flux configurations: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	a- Rotor-Stator type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	b- </a:t>
            </a:r>
            <a:r>
              <a:rPr lang="en-US" sz="2200" dirty="0">
                <a:solidFill>
                  <a:srgbClr val="000000"/>
                </a:solidFill>
              </a:rPr>
              <a:t>Rotor-Stator-Rotor type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	c- </a:t>
            </a:r>
            <a:r>
              <a:rPr lang="en-US" sz="2200" dirty="0">
                <a:solidFill>
                  <a:srgbClr val="000000"/>
                </a:solidFill>
              </a:rPr>
              <a:t>Stator-Rotor-Stator </a:t>
            </a:r>
            <a:r>
              <a:rPr lang="en-US" sz="2200" dirty="0" smtClean="0">
                <a:solidFill>
                  <a:srgbClr val="000000"/>
                </a:solidFill>
              </a:rPr>
              <a:t>type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3507341"/>
            <a:ext cx="2209800" cy="22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4415</TotalTime>
  <Words>629</Words>
  <Application>Microsoft Office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LECTURE</vt:lpstr>
      <vt:lpstr>Equation</vt:lpstr>
      <vt:lpstr>Electric Machine Design Course </vt:lpstr>
      <vt:lpstr>Would field &amp; PM Synchronous Generators</vt:lpstr>
      <vt:lpstr>Synchronous generators output frequency vs. RPM</vt:lpstr>
      <vt:lpstr>SPM &amp; IPM Synchronous Generators</vt:lpstr>
      <vt:lpstr>PM synchronous generator configurations</vt:lpstr>
      <vt:lpstr>Two common aircraft type generator configurations </vt:lpstr>
      <vt:lpstr>Examples of alternators &amp; generators</vt:lpstr>
      <vt:lpstr>Two types of PM generators</vt:lpstr>
      <vt:lpstr>Three mechanical PMSY generator configuration categories </vt:lpstr>
      <vt:lpstr>PM Synchronous Generator Power Curve</vt:lpstr>
      <vt:lpstr>PowerPoint Presentation</vt:lpstr>
      <vt:lpstr>AC Voltage regulation with diode rectifier</vt:lpstr>
      <vt:lpstr>Permanent-Magnet Synchronous Generator  Regulation with Diode Rectification </vt:lpstr>
      <vt:lpstr>Permanent-Magnet Synchronous Generator Theory </vt:lpstr>
      <vt:lpstr>PMG Synchronous Machine Theory 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82</cp:revision>
  <dcterms:created xsi:type="dcterms:W3CDTF">2012-06-02T18:11:50Z</dcterms:created>
  <dcterms:modified xsi:type="dcterms:W3CDTF">2012-08-25T16:23:42Z</dcterms:modified>
</cp:coreProperties>
</file>