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310" saveSubsetFonts="1" autoCompressPictures="0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6" r:id="rId2"/>
    <p:sldId id="274" r:id="rId3"/>
    <p:sldId id="273" r:id="rId4"/>
    <p:sldId id="269" r:id="rId5"/>
    <p:sldId id="257" r:id="rId6"/>
    <p:sldId id="272" r:id="rId7"/>
    <p:sldId id="258" r:id="rId8"/>
    <p:sldId id="261" r:id="rId9"/>
    <p:sldId id="260" r:id="rId10"/>
    <p:sldId id="259" r:id="rId11"/>
    <p:sldId id="262" r:id="rId12"/>
    <p:sldId id="268" r:id="rId13"/>
    <p:sldId id="263" r:id="rId14"/>
    <p:sldId id="264" r:id="rId15"/>
    <p:sldId id="265" r:id="rId16"/>
    <p:sldId id="266" r:id="rId17"/>
    <p:sldId id="271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13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image" Target="../media/image18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9AB7DA-2C7B-C54D-A24A-439A186DB0BC}" type="datetimeFigureOut">
              <a:rPr lang="en-US" smtClean="0"/>
              <a:t>9/4/2012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E4FF6E-07BF-024B-9BC1-EBB94D0BE1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2410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8450F0-19E4-9E49-B36F-5DC2976DEEE3}" type="datetimeFigureOut">
              <a:rPr lang="en-US" smtClean="0"/>
              <a:t>9/4/2012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FA131C-5EE1-0F45-AEC2-2E5813A74C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5910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A131C-5EE1-0F45-AEC2-2E5813A74C09}" type="slidenum">
              <a:rPr lang="en-US" smtClean="0"/>
              <a:t>316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252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A131C-5EE1-0F45-AEC2-2E5813A74C09}" type="slidenum">
              <a:rPr lang="en-US" smtClean="0"/>
              <a:t>322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578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A131C-5EE1-0F45-AEC2-2E5813A74C09}" type="slidenum">
              <a:rPr lang="en-US" smtClean="0"/>
              <a:t>323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221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3B846-674D-AA4D-B761-C28728684F72}" type="datetime1">
              <a:rPr lang="en-US" smtClean="0"/>
              <a:t>9/4/2012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31 Copyright: JR Hendershot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4755C-CD85-384A-819B-9F394F6D5462}" type="datetime1">
              <a:rPr lang="en-US" smtClean="0"/>
              <a:t>9/4/2012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31 Copyright: JR Hendershot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2533B-9D72-0147-B149-8E104737600D}" type="datetime1">
              <a:rPr lang="en-US" smtClean="0"/>
              <a:t>9/4/2012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31 Copyright: JR Hendershot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39F16-4038-A24B-8278-45C5B171CE9B}" type="datetime1">
              <a:rPr lang="en-US" smtClean="0"/>
              <a:t>9/4/2012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31 Copyright: JR Hendershot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76AB0-739C-2440-AEFE-D97EF9E445CB}" type="datetime1">
              <a:rPr lang="en-US" smtClean="0"/>
              <a:t>9/4/2012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31 Copyright: JR Hendershot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2DC66-D18F-D544-ABB5-4AA62586D677}" type="datetime1">
              <a:rPr lang="en-US" smtClean="0"/>
              <a:t>9/4/2012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31 Copyright: JR Hendershot 2012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B8B19-56AF-E944-87C4-41489BA7F572}" type="datetime1">
              <a:rPr lang="en-US" smtClean="0"/>
              <a:t>9/4/2012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31 Copyright: JR Hendershot 2012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3E439-55AB-7246-AF09-D9F91B2B42AE}" type="datetime1">
              <a:rPr lang="en-US" smtClean="0"/>
              <a:t>9/4/2012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31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F76B1-C171-DA40-90A0-859B84E166A0}" type="datetime1">
              <a:rPr lang="en-US" smtClean="0"/>
              <a:t>9/4/2012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31 Copyright: JR Hendershot 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86557-782E-4C47-86E9-5E7AAC7F68EF}" type="datetime1">
              <a:rPr lang="en-US" smtClean="0"/>
              <a:t>9/4/2012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31 Copyright: JR Hendershot 2012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FF39-5A18-6C4F-9810-FEF9D2CF1D5D}" type="datetime1">
              <a:rPr lang="en-US" smtClean="0"/>
              <a:t>9/4/2012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31 Copyright: JR Hendershot 2012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BBF32-D073-3644-8EE4-6D4317EC1851}" type="datetime1">
              <a:rPr lang="en-US" smtClean="0"/>
              <a:t>9/4/2012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Mod 31 Copyright: JR Hendershot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B9E2A-62C9-E64C-B4B8-CE2194CCEB4D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7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2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e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21.emf"/><Relationship Id="rId4" Type="http://schemas.openxmlformats.org/officeDocument/2006/relationships/image" Target="../media/image18.emf"/><Relationship Id="rId9" Type="http://schemas.openxmlformats.org/officeDocument/2006/relationships/oleObject" Target="../embeddings/oleObject7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3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tiff"/><Relationship Id="rId5" Type="http://schemas.openxmlformats.org/officeDocument/2006/relationships/image" Target="../media/image10.tiff"/><Relationship Id="rId4" Type="http://schemas.openxmlformats.org/officeDocument/2006/relationships/image" Target="../media/image9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6165" y="514471"/>
            <a:ext cx="7886733" cy="1470025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800000"/>
                </a:solidFill>
                <a:cs typeface="Arial"/>
              </a:rPr>
              <a:t>Electric Machine Design Course</a:t>
            </a:r>
            <a:br>
              <a:rPr lang="en-US" sz="3600" b="1" dirty="0">
                <a:solidFill>
                  <a:srgbClr val="800000"/>
                </a:solidFill>
                <a:cs typeface="Arial"/>
              </a:rPr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3670" y="2771958"/>
            <a:ext cx="8120564" cy="2789694"/>
          </a:xfrm>
        </p:spPr>
        <p:txBody>
          <a:bodyPr>
            <a:normAutofit fontScale="55000" lnSpcReduction="20000"/>
          </a:bodyPr>
          <a:lstStyle/>
          <a:p>
            <a:r>
              <a:rPr lang="en-US" sz="5900" dirty="0" smtClean="0">
                <a:solidFill>
                  <a:srgbClr val="800000"/>
                </a:solidFill>
                <a:cs typeface="Arial"/>
              </a:rPr>
              <a:t> Torque vs. Speed &amp; </a:t>
            </a:r>
            <a:r>
              <a:rPr lang="en-US" sz="5900" i="1" dirty="0" smtClean="0">
                <a:solidFill>
                  <a:srgbClr val="800000"/>
                </a:solidFill>
                <a:cs typeface="Arial"/>
              </a:rPr>
              <a:t>K</a:t>
            </a:r>
            <a:r>
              <a:rPr lang="en-US" sz="5900" i="1" baseline="-25000" dirty="0" smtClean="0">
                <a:solidFill>
                  <a:srgbClr val="800000"/>
                </a:solidFill>
                <a:cs typeface="Arial"/>
              </a:rPr>
              <a:t>t</a:t>
            </a:r>
            <a:r>
              <a:rPr lang="en-US" sz="5900" dirty="0" smtClean="0">
                <a:solidFill>
                  <a:srgbClr val="800000"/>
                </a:solidFill>
                <a:cs typeface="Arial"/>
              </a:rPr>
              <a:t> vs. </a:t>
            </a:r>
            <a:r>
              <a:rPr lang="en-US" sz="5900" i="1" dirty="0" err="1" smtClean="0">
                <a:solidFill>
                  <a:srgbClr val="800000"/>
                </a:solidFill>
                <a:cs typeface="Arial"/>
              </a:rPr>
              <a:t>K</a:t>
            </a:r>
            <a:r>
              <a:rPr lang="en-US" sz="5900" i="1" baseline="-25000" dirty="0" err="1" smtClean="0">
                <a:solidFill>
                  <a:srgbClr val="800000"/>
                </a:solidFill>
                <a:cs typeface="Arial"/>
              </a:rPr>
              <a:t>e</a:t>
            </a:r>
            <a:endParaRPr lang="en-US" sz="5900" i="1" baseline="-25000" dirty="0" smtClean="0">
              <a:solidFill>
                <a:srgbClr val="800000"/>
              </a:solidFill>
              <a:cs typeface="Arial"/>
            </a:endParaRPr>
          </a:p>
          <a:p>
            <a:r>
              <a:rPr lang="en-US" sz="5900" dirty="0" smtClean="0">
                <a:solidFill>
                  <a:srgbClr val="800000"/>
                </a:solidFill>
                <a:cs typeface="Arial"/>
              </a:rPr>
              <a:t>SPM, IPM &amp; PMSM brushless motors</a:t>
            </a:r>
          </a:p>
          <a:p>
            <a:endParaRPr lang="en-US" sz="5100" dirty="0">
              <a:solidFill>
                <a:srgbClr val="800000"/>
              </a:solidFill>
              <a:cs typeface="Arial"/>
            </a:endParaRPr>
          </a:p>
          <a:p>
            <a:r>
              <a:rPr lang="en-US" sz="5100" dirty="0" smtClean="0">
                <a:solidFill>
                  <a:srgbClr val="800000"/>
                </a:solidFill>
                <a:cs typeface="Arial"/>
              </a:rPr>
              <a:t>Lecture </a:t>
            </a:r>
            <a:r>
              <a:rPr lang="en-US" sz="5100" dirty="0">
                <a:solidFill>
                  <a:srgbClr val="800000"/>
                </a:solidFill>
                <a:cs typeface="Arial"/>
              </a:rPr>
              <a:t># </a:t>
            </a:r>
            <a:r>
              <a:rPr lang="en-US" sz="5100" dirty="0" smtClean="0">
                <a:solidFill>
                  <a:srgbClr val="800000"/>
                </a:solidFill>
                <a:cs typeface="Arial"/>
              </a:rPr>
              <a:t>31</a:t>
            </a:r>
            <a:endParaRPr lang="en-US" sz="5100" dirty="0">
              <a:solidFill>
                <a:srgbClr val="800000"/>
              </a:solidFill>
              <a:cs typeface="Arial"/>
            </a:endParaRPr>
          </a:p>
          <a:p>
            <a:endParaRPr lang="en-US" sz="51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 31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310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05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831"/>
            <a:ext cx="8229600" cy="701211"/>
          </a:xfrm>
        </p:spPr>
        <p:txBody>
          <a:bodyPr>
            <a:normAutofit fontScale="90000"/>
          </a:bodyPr>
          <a:lstStyle/>
          <a:p>
            <a:r>
              <a:rPr lang="en-US" sz="2700" dirty="0" smtClean="0">
                <a:solidFill>
                  <a:srgbClr val="800000"/>
                </a:solidFill>
              </a:rPr>
              <a:t>Torque vs. speed curve for PM-AC Synchronous</a:t>
            </a:r>
            <a:br>
              <a:rPr lang="en-US" sz="2700" dirty="0" smtClean="0">
                <a:solidFill>
                  <a:srgbClr val="800000"/>
                </a:solidFill>
              </a:rPr>
            </a:br>
            <a:r>
              <a:rPr lang="en-US" sz="2700" dirty="0" smtClean="0">
                <a:solidFill>
                  <a:srgbClr val="800000"/>
                </a:solidFill>
              </a:rPr>
              <a:t>Sine driven (sinusoidal or space vector controlled</a:t>
            </a:r>
            <a:r>
              <a:rPr lang="en-US" sz="2800" dirty="0" smtClean="0">
                <a:solidFill>
                  <a:srgbClr val="800000"/>
                </a:solidFill>
              </a:rPr>
              <a:t>) </a:t>
            </a:r>
            <a:endParaRPr lang="en-US" sz="28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31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319</a:t>
            </a:fld>
            <a:endParaRPr lang="en-US" dirty="0"/>
          </a:p>
        </p:txBody>
      </p:sp>
      <p:pic>
        <p:nvPicPr>
          <p:cNvPr id="3" name="Picture 2" descr="Untitl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51" y="870111"/>
            <a:ext cx="8584303" cy="55097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6935" y="6020228"/>
            <a:ext cx="881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REMY</a:t>
            </a:r>
            <a:endParaRPr lang="en-US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26872" y="1469786"/>
            <a:ext cx="1575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PMSY-IPM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7487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3894"/>
            <a:ext cx="8229600" cy="701211"/>
          </a:xfrm>
        </p:spPr>
        <p:txBody>
          <a:bodyPr>
            <a:normAutofit/>
          </a:bodyPr>
          <a:lstStyle/>
          <a:p>
            <a:r>
              <a:rPr lang="en-US" sz="3600" i="1" dirty="0" smtClean="0">
                <a:solidFill>
                  <a:srgbClr val="800000"/>
                </a:solidFill>
              </a:rPr>
              <a:t>K</a:t>
            </a:r>
            <a:r>
              <a:rPr lang="en-US" sz="3600" i="1" baseline="-25000" dirty="0" smtClean="0">
                <a:solidFill>
                  <a:srgbClr val="800000"/>
                </a:solidFill>
              </a:rPr>
              <a:t>t</a:t>
            </a:r>
            <a:r>
              <a:rPr lang="en-US" sz="3600" dirty="0" smtClean="0">
                <a:solidFill>
                  <a:srgbClr val="800000"/>
                </a:solidFill>
              </a:rPr>
              <a:t> vs. </a:t>
            </a:r>
            <a:r>
              <a:rPr lang="en-US" sz="3600" i="1" dirty="0" err="1" smtClean="0">
                <a:solidFill>
                  <a:srgbClr val="800000"/>
                </a:solidFill>
              </a:rPr>
              <a:t>K</a:t>
            </a:r>
            <a:r>
              <a:rPr lang="en-US" sz="3600" i="1" baseline="-25000" dirty="0" err="1" smtClean="0">
                <a:solidFill>
                  <a:srgbClr val="800000"/>
                </a:solidFill>
              </a:rPr>
              <a:t>e</a:t>
            </a:r>
            <a:r>
              <a:rPr lang="en-US" sz="3600" dirty="0" smtClean="0">
                <a:solidFill>
                  <a:srgbClr val="800000"/>
                </a:solidFill>
              </a:rPr>
              <a:t> definitions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31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320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17293" y="1044763"/>
            <a:ext cx="809885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800000"/>
                </a:solidFill>
              </a:rPr>
              <a:t>K</a:t>
            </a:r>
            <a:r>
              <a:rPr lang="en-US" sz="2400" i="1" baseline="-25000" dirty="0" smtClean="0">
                <a:solidFill>
                  <a:srgbClr val="800000"/>
                </a:solidFill>
              </a:rPr>
              <a:t>t</a:t>
            </a:r>
            <a:r>
              <a:rPr lang="en-US" sz="2400" dirty="0" smtClean="0"/>
              <a:t> = Torque constant </a:t>
            </a:r>
            <a:r>
              <a:rPr lang="en-US" sz="2400" dirty="0"/>
              <a:t> </a:t>
            </a:r>
            <a:r>
              <a:rPr lang="en-US" sz="2400" dirty="0" smtClean="0"/>
              <a:t>   Nm/amp (torque vs. current)</a:t>
            </a:r>
          </a:p>
          <a:p>
            <a:endParaRPr lang="en-US" sz="2400" dirty="0"/>
          </a:p>
          <a:p>
            <a:r>
              <a:rPr lang="en-US" sz="2400" i="1" dirty="0" smtClean="0">
                <a:solidFill>
                  <a:srgbClr val="800000"/>
                </a:solidFill>
              </a:rPr>
              <a:t>K</a:t>
            </a:r>
            <a:r>
              <a:rPr lang="en-US" sz="2400" i="1" baseline="-25000" dirty="0" smtClean="0">
                <a:solidFill>
                  <a:srgbClr val="800000"/>
                </a:solidFill>
              </a:rPr>
              <a:t>e</a:t>
            </a:r>
            <a:r>
              <a:rPr lang="en-US" sz="2400" dirty="0" smtClean="0"/>
              <a:t> = back EMF constant </a:t>
            </a:r>
            <a:r>
              <a:rPr lang="en-US" sz="2400" dirty="0"/>
              <a:t> </a:t>
            </a:r>
            <a:r>
              <a:rPr lang="en-US" sz="2400" dirty="0" smtClean="0"/>
              <a:t>   V-sec/rad   (EMF vs. speed)</a:t>
            </a:r>
          </a:p>
          <a:p>
            <a:endParaRPr lang="en-US" sz="2400" dirty="0"/>
          </a:p>
          <a:p>
            <a:r>
              <a:rPr lang="en-US" sz="2400" dirty="0" smtClean="0"/>
              <a:t>Used to match motor and drive for motion control systems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(Laplace transforms of </a:t>
            </a:r>
            <a:r>
              <a:rPr lang="en-US" sz="2400" i="1" dirty="0" smtClean="0">
                <a:solidFill>
                  <a:srgbClr val="800000"/>
                </a:solidFill>
              </a:rPr>
              <a:t>K</a:t>
            </a:r>
            <a:r>
              <a:rPr lang="en-US" sz="2400" i="1" baseline="-25000" dirty="0" smtClean="0">
                <a:solidFill>
                  <a:srgbClr val="800000"/>
                </a:solidFill>
              </a:rPr>
              <a:t>e</a:t>
            </a:r>
            <a:r>
              <a:rPr lang="en-US" sz="2400" i="1" dirty="0" smtClean="0">
                <a:solidFill>
                  <a:srgbClr val="800000"/>
                </a:solidFill>
              </a:rPr>
              <a:t> &amp; K</a:t>
            </a:r>
            <a:r>
              <a:rPr lang="en-US" sz="2400" i="1" baseline="-25000" dirty="0" smtClean="0">
                <a:solidFill>
                  <a:srgbClr val="800000"/>
                </a:solidFill>
              </a:rPr>
              <a:t>t</a:t>
            </a:r>
            <a:r>
              <a:rPr lang="en-US" sz="2400" i="1" dirty="0" smtClean="0">
                <a:solidFill>
                  <a:srgbClr val="800000"/>
                </a:solidFill>
              </a:rPr>
              <a:t> </a:t>
            </a:r>
            <a:r>
              <a:rPr lang="en-US" sz="2400" dirty="0" smtClean="0"/>
              <a:t>for motion control)</a:t>
            </a:r>
          </a:p>
          <a:p>
            <a:endParaRPr lang="en-US" sz="2400" dirty="0"/>
          </a:p>
          <a:p>
            <a:r>
              <a:rPr lang="en-US" sz="2400" i="1" dirty="0" smtClean="0">
                <a:solidFill>
                  <a:srgbClr val="800000"/>
                </a:solidFill>
              </a:rPr>
              <a:t>Kt</a:t>
            </a:r>
            <a:r>
              <a:rPr lang="en-US" sz="2400" dirty="0" smtClean="0"/>
              <a:t> &amp; </a:t>
            </a:r>
            <a:r>
              <a:rPr lang="en-US" sz="2400" i="1" dirty="0" smtClean="0">
                <a:solidFill>
                  <a:srgbClr val="800000"/>
                </a:solidFill>
              </a:rPr>
              <a:t>Ke</a:t>
            </a:r>
            <a:r>
              <a:rPr lang="en-US" sz="2400" dirty="0" smtClean="0"/>
              <a:t> varies with magnet temperature </a:t>
            </a:r>
            <a:r>
              <a:rPr lang="en-US" sz="2400" i="1" dirty="0" smtClean="0">
                <a:solidFill>
                  <a:srgbClr val="800000"/>
                </a:solidFill>
              </a:rPr>
              <a:t>(</a:t>
            </a:r>
            <a:r>
              <a:rPr lang="en-US" sz="2400" i="1" dirty="0" err="1" smtClean="0">
                <a:solidFill>
                  <a:srgbClr val="800000"/>
                </a:solidFill>
              </a:rPr>
              <a:t>B</a:t>
            </a:r>
            <a:r>
              <a:rPr lang="en-US" sz="2400" i="1" baseline="-25000" dirty="0" err="1" smtClean="0">
                <a:solidFill>
                  <a:srgbClr val="800000"/>
                </a:solidFill>
              </a:rPr>
              <a:t>m</a:t>
            </a:r>
            <a:r>
              <a:rPr lang="en-US" sz="2400" i="1" dirty="0" smtClean="0">
                <a:solidFill>
                  <a:srgbClr val="800000"/>
                </a:solidFill>
              </a:rPr>
              <a:t>)</a:t>
            </a:r>
          </a:p>
          <a:p>
            <a:r>
              <a:rPr lang="en-US" sz="2400" dirty="0" smtClean="0"/>
              <a:t>	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Ferrite</a:t>
            </a:r>
            <a:r>
              <a:rPr lang="en-US" sz="2400" dirty="0"/>
              <a:t>			- 0.20 </a:t>
            </a:r>
            <a:r>
              <a:rPr lang="en-US" sz="2400" dirty="0" smtClean="0"/>
              <a:t>% / deg. </a:t>
            </a:r>
            <a:r>
              <a:rPr lang="en-US" sz="2400" dirty="0"/>
              <a:t>C</a:t>
            </a:r>
          </a:p>
          <a:p>
            <a:r>
              <a:rPr lang="en-US" sz="2400" dirty="0" smtClean="0"/>
              <a:t>		</a:t>
            </a:r>
            <a:r>
              <a:rPr lang="en-US" sz="2400" dirty="0" err="1" smtClean="0"/>
              <a:t>NdFeB</a:t>
            </a:r>
            <a:r>
              <a:rPr lang="en-US" sz="2400" dirty="0" smtClean="0"/>
              <a:t>		- 0.12 % / deg. C</a:t>
            </a:r>
          </a:p>
          <a:p>
            <a:r>
              <a:rPr lang="en-US" sz="2400" dirty="0" smtClean="0"/>
              <a:t>		</a:t>
            </a:r>
            <a:r>
              <a:rPr lang="en-US" sz="2400" dirty="0" err="1" smtClean="0"/>
              <a:t>SmCo</a:t>
            </a:r>
            <a:r>
              <a:rPr lang="en-US" sz="2400" dirty="0" smtClean="0"/>
              <a:t>			- 0.03 % / deg. C 	</a:t>
            </a:r>
          </a:p>
          <a:p>
            <a:endParaRPr lang="en-US" sz="2400" dirty="0"/>
          </a:p>
          <a:p>
            <a:r>
              <a:rPr lang="en-US" sz="2000" dirty="0" smtClean="0"/>
              <a:t>Which magnet grade yields most stable </a:t>
            </a:r>
            <a:r>
              <a:rPr lang="en-US" sz="2400" i="1" dirty="0" smtClean="0">
                <a:solidFill>
                  <a:srgbClr val="800000"/>
                </a:solidFill>
              </a:rPr>
              <a:t>K</a:t>
            </a:r>
            <a:r>
              <a:rPr lang="en-US" sz="2400" i="1" baseline="-25000" dirty="0" smtClean="0">
                <a:solidFill>
                  <a:srgbClr val="800000"/>
                </a:solidFill>
              </a:rPr>
              <a:t>t</a:t>
            </a:r>
            <a:r>
              <a:rPr lang="en-US" sz="2400" i="1" dirty="0" smtClean="0">
                <a:solidFill>
                  <a:srgbClr val="800000"/>
                </a:solidFill>
              </a:rPr>
              <a:t> &amp; K</a:t>
            </a:r>
            <a:r>
              <a:rPr lang="en-US" sz="2400" i="1" baseline="-25000" dirty="0" smtClean="0">
                <a:solidFill>
                  <a:srgbClr val="800000"/>
                </a:solidFill>
              </a:rPr>
              <a:t>e</a:t>
            </a:r>
            <a:r>
              <a:rPr lang="en-US" sz="2400" i="1" dirty="0" smtClean="0">
                <a:solidFill>
                  <a:srgbClr val="800000"/>
                </a:solidFill>
              </a:rPr>
              <a:t> </a:t>
            </a:r>
            <a:r>
              <a:rPr lang="en-US" sz="2000" dirty="0" smtClean="0"/>
              <a:t>with temperature?</a:t>
            </a:r>
            <a:r>
              <a:rPr lang="en-US" sz="2400" dirty="0" smtClean="0"/>
              <a:t>	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7487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177" y="0"/>
            <a:ext cx="8229600" cy="701211"/>
          </a:xfrm>
        </p:spPr>
        <p:txBody>
          <a:bodyPr>
            <a:normAutofit/>
          </a:bodyPr>
          <a:lstStyle/>
          <a:p>
            <a:r>
              <a:rPr lang="en-US" sz="3200" i="1" dirty="0" smtClean="0">
                <a:solidFill>
                  <a:srgbClr val="800000"/>
                </a:solidFill>
              </a:rPr>
              <a:t>K</a:t>
            </a:r>
            <a:r>
              <a:rPr lang="en-US" sz="3200" i="1" baseline="-25000" dirty="0" smtClean="0">
                <a:solidFill>
                  <a:srgbClr val="800000"/>
                </a:solidFill>
              </a:rPr>
              <a:t>t</a:t>
            </a:r>
            <a:r>
              <a:rPr lang="en-US" sz="3200" i="1" dirty="0" smtClean="0">
                <a:solidFill>
                  <a:srgbClr val="800000"/>
                </a:solidFill>
              </a:rPr>
              <a:t> &amp; </a:t>
            </a:r>
            <a:r>
              <a:rPr lang="en-US" sz="3200" i="1" dirty="0" err="1" smtClean="0">
                <a:solidFill>
                  <a:srgbClr val="800000"/>
                </a:solidFill>
              </a:rPr>
              <a:t>K</a:t>
            </a:r>
            <a:r>
              <a:rPr lang="en-US" sz="3200" i="1" baseline="-25000" dirty="0" err="1" smtClean="0">
                <a:solidFill>
                  <a:srgbClr val="800000"/>
                </a:solidFill>
              </a:rPr>
              <a:t>e</a:t>
            </a:r>
            <a:r>
              <a:rPr lang="en-US" sz="3200" i="1" dirty="0" smtClean="0">
                <a:solidFill>
                  <a:srgbClr val="800000"/>
                </a:solidFill>
              </a:rPr>
              <a:t> </a:t>
            </a:r>
            <a:r>
              <a:rPr lang="en-US" sz="3200" dirty="0" smtClean="0">
                <a:solidFill>
                  <a:srgbClr val="800000"/>
                </a:solidFill>
              </a:rPr>
              <a:t>vs. Flux Linkage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31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321</a:t>
            </a:fld>
            <a:endParaRPr lang="en-US" dirty="0"/>
          </a:p>
        </p:txBody>
      </p:sp>
      <p:pic>
        <p:nvPicPr>
          <p:cNvPr id="3" name="Picture 2" descr="Untitled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0" r="2089" b="3706"/>
          <a:stretch/>
        </p:blipFill>
        <p:spPr>
          <a:xfrm>
            <a:off x="155791" y="1258295"/>
            <a:ext cx="8847312" cy="50611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51888" y="5842001"/>
            <a:ext cx="16368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Professor TJE Miller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5126935" y="2118923"/>
            <a:ext cx="36288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800000"/>
                </a:solidFill>
              </a:rPr>
              <a:t>K</a:t>
            </a:r>
            <a:r>
              <a:rPr lang="en-US" i="1" baseline="-25000" dirty="0">
                <a:solidFill>
                  <a:srgbClr val="800000"/>
                </a:solidFill>
              </a:rPr>
              <a:t>t</a:t>
            </a:r>
            <a:r>
              <a:rPr lang="en-US" i="1" dirty="0">
                <a:solidFill>
                  <a:srgbClr val="800000"/>
                </a:solidFill>
              </a:rPr>
              <a:t> &amp; </a:t>
            </a:r>
            <a:r>
              <a:rPr lang="en-US" i="1" dirty="0" err="1">
                <a:solidFill>
                  <a:srgbClr val="800000"/>
                </a:solidFill>
              </a:rPr>
              <a:t>K</a:t>
            </a:r>
            <a:r>
              <a:rPr lang="en-US" i="1" baseline="-25000" dirty="0" err="1">
                <a:solidFill>
                  <a:srgbClr val="800000"/>
                </a:solidFill>
              </a:rPr>
              <a:t>e</a:t>
            </a:r>
            <a:r>
              <a:rPr lang="en-US" i="1" dirty="0">
                <a:solidFill>
                  <a:srgbClr val="800000"/>
                </a:solidFill>
              </a:rPr>
              <a:t> </a:t>
            </a:r>
            <a:r>
              <a:rPr lang="en-US" dirty="0" smtClean="0"/>
              <a:t>determined by linkage of</a:t>
            </a:r>
            <a:endParaRPr lang="en-US" dirty="0"/>
          </a:p>
          <a:p>
            <a:r>
              <a:rPr lang="en-US" dirty="0" smtClean="0"/>
              <a:t>the rotor flux to stator conductors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87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830"/>
            <a:ext cx="8229600" cy="701211"/>
          </a:xfrm>
        </p:spPr>
        <p:txBody>
          <a:bodyPr>
            <a:normAutofit/>
          </a:bodyPr>
          <a:lstStyle/>
          <a:p>
            <a:r>
              <a:rPr lang="en-US" sz="3600" i="1" dirty="0" err="1">
                <a:solidFill>
                  <a:srgbClr val="800000"/>
                </a:solidFill>
              </a:rPr>
              <a:t>Kt</a:t>
            </a:r>
            <a:r>
              <a:rPr lang="en-US" sz="3600" i="1" dirty="0">
                <a:solidFill>
                  <a:srgbClr val="800000"/>
                </a:solidFill>
              </a:rPr>
              <a:t> </a:t>
            </a:r>
            <a:r>
              <a:rPr lang="en-US" sz="3600" i="1" dirty="0" smtClean="0">
                <a:solidFill>
                  <a:srgbClr val="800000"/>
                </a:solidFill>
              </a:rPr>
              <a:t>vs. </a:t>
            </a:r>
            <a:r>
              <a:rPr lang="en-US" sz="3600" i="1" dirty="0" err="1">
                <a:solidFill>
                  <a:srgbClr val="800000"/>
                </a:solidFill>
              </a:rPr>
              <a:t>Ke</a:t>
            </a:r>
            <a:r>
              <a:rPr lang="en-US" sz="3600" i="1" dirty="0">
                <a:solidFill>
                  <a:srgbClr val="800000"/>
                </a:solidFill>
              </a:rPr>
              <a:t> </a:t>
            </a:r>
            <a:r>
              <a:rPr lang="en-US" sz="3600" dirty="0">
                <a:solidFill>
                  <a:srgbClr val="800000"/>
                </a:solidFill>
              </a:rPr>
              <a:t>for different pm motors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31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322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4327" y="905393"/>
            <a:ext cx="792247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800000"/>
                </a:solidFill>
              </a:rPr>
              <a:t>Kt</a:t>
            </a:r>
            <a:r>
              <a:rPr lang="en-US" sz="2400" dirty="0" smtClean="0"/>
              <a:t> &amp;</a:t>
            </a:r>
            <a:r>
              <a:rPr lang="en-US" sz="2400" i="1" dirty="0" smtClean="0">
                <a:solidFill>
                  <a:srgbClr val="800000"/>
                </a:solidFill>
              </a:rPr>
              <a:t> </a:t>
            </a:r>
            <a:r>
              <a:rPr lang="en-US" sz="2400" i="1" dirty="0" err="1" smtClean="0">
                <a:solidFill>
                  <a:srgbClr val="800000"/>
                </a:solidFill>
              </a:rPr>
              <a:t>Ke</a:t>
            </a:r>
            <a:r>
              <a:rPr lang="en-US" sz="2400" i="1" dirty="0" smtClean="0">
                <a:solidFill>
                  <a:srgbClr val="800000"/>
                </a:solidFill>
              </a:rPr>
              <a:t> </a:t>
            </a:r>
            <a:r>
              <a:rPr lang="en-US" sz="2400" dirty="0" smtClean="0"/>
              <a:t>confusion depending upon motor back EMF</a:t>
            </a:r>
          </a:p>
          <a:p>
            <a:endParaRPr lang="en-US" sz="2400" dirty="0"/>
          </a:p>
          <a:p>
            <a:r>
              <a:rPr lang="en-US" sz="2400" dirty="0" smtClean="0"/>
              <a:t>Historical PMDC machines, </a:t>
            </a:r>
            <a:r>
              <a:rPr lang="en-US" sz="2400" i="1" dirty="0" err="1" smtClean="0">
                <a:solidFill>
                  <a:srgbClr val="800000"/>
                </a:solidFill>
              </a:rPr>
              <a:t>Ke</a:t>
            </a:r>
            <a:r>
              <a:rPr lang="en-US" sz="2400" i="1" dirty="0" smtClean="0">
                <a:solidFill>
                  <a:srgbClr val="800000"/>
                </a:solidFill>
              </a:rPr>
              <a:t> = Kt</a:t>
            </a:r>
          </a:p>
          <a:p>
            <a:endParaRPr lang="en-US" sz="2400" dirty="0"/>
          </a:p>
          <a:p>
            <a:r>
              <a:rPr lang="en-US" sz="2400" dirty="0" smtClean="0"/>
              <a:t>PM-DC brushless </a:t>
            </a:r>
            <a:r>
              <a:rPr lang="en-US" sz="2400" i="1" dirty="0" err="1" smtClean="0">
                <a:solidFill>
                  <a:srgbClr val="800000"/>
                </a:solidFill>
              </a:rPr>
              <a:t>Ke</a:t>
            </a:r>
            <a:r>
              <a:rPr lang="en-US" sz="2400" i="1" dirty="0">
                <a:solidFill>
                  <a:srgbClr val="800000"/>
                </a:solidFill>
              </a:rPr>
              <a:t> =</a:t>
            </a:r>
            <a:r>
              <a:rPr lang="en-US" sz="2400" i="1" dirty="0" smtClean="0">
                <a:solidFill>
                  <a:srgbClr val="800000"/>
                </a:solidFill>
              </a:rPr>
              <a:t> Kt, </a:t>
            </a:r>
            <a:r>
              <a:rPr lang="en-US" sz="2400" dirty="0" smtClean="0"/>
              <a:t>if back EMF is trapezoidal</a:t>
            </a:r>
          </a:p>
          <a:p>
            <a:endParaRPr lang="en-US" sz="2400" dirty="0"/>
          </a:p>
          <a:p>
            <a:r>
              <a:rPr lang="en-US" sz="2400" dirty="0" smtClean="0"/>
              <a:t>PM-AC brushless, depends upon EMF shape &amp; definition</a:t>
            </a:r>
          </a:p>
          <a:p>
            <a:endParaRPr lang="en-US" sz="2400" dirty="0"/>
          </a:p>
          <a:p>
            <a:r>
              <a:rPr lang="en-US" sz="2400" dirty="0" smtClean="0"/>
              <a:t>Precise relationship requires back EMF and phase currents be defined as </a:t>
            </a:r>
            <a:r>
              <a:rPr lang="en-US" sz="2400" i="1" dirty="0"/>
              <a:t>P</a:t>
            </a:r>
            <a:r>
              <a:rPr lang="en-US" sz="2400" i="1" dirty="0" smtClean="0"/>
              <a:t>eak, Mean </a:t>
            </a:r>
            <a:r>
              <a:rPr lang="en-US" sz="2400" dirty="0" smtClean="0"/>
              <a:t>or </a:t>
            </a:r>
            <a:r>
              <a:rPr lang="en-US" sz="2400" i="1" dirty="0" smtClean="0"/>
              <a:t>RMS.</a:t>
            </a:r>
          </a:p>
          <a:p>
            <a:endParaRPr lang="en-US" sz="2400" i="1" dirty="0"/>
          </a:p>
          <a:p>
            <a:r>
              <a:rPr lang="en-US" sz="2400" dirty="0" smtClean="0"/>
              <a:t>Precise definition of </a:t>
            </a:r>
            <a:r>
              <a:rPr lang="en-US" sz="2400" i="1" dirty="0" smtClean="0">
                <a:solidFill>
                  <a:srgbClr val="800000"/>
                </a:solidFill>
              </a:rPr>
              <a:t>Kt &amp; </a:t>
            </a:r>
            <a:r>
              <a:rPr lang="en-US" sz="2400" i="1" dirty="0" err="1" smtClean="0">
                <a:solidFill>
                  <a:srgbClr val="800000"/>
                </a:solidFill>
              </a:rPr>
              <a:t>Ke</a:t>
            </a:r>
            <a:r>
              <a:rPr lang="en-US" sz="2400" i="1" dirty="0" smtClean="0">
                <a:solidFill>
                  <a:srgbClr val="800000"/>
                </a:solidFill>
              </a:rPr>
              <a:t> </a:t>
            </a:r>
            <a:r>
              <a:rPr lang="en-US" sz="2400" dirty="0" smtClean="0"/>
              <a:t>proposed:</a:t>
            </a:r>
          </a:p>
          <a:p>
            <a:r>
              <a:rPr lang="en-US" sz="2400" dirty="0" smtClean="0"/>
              <a:t>		</a:t>
            </a:r>
            <a:r>
              <a:rPr lang="en-US" sz="2400" i="1" dirty="0" smtClean="0"/>
              <a:t>“Ratio of the mean electromagnetic torque</a:t>
            </a:r>
          </a:p>
          <a:p>
            <a:r>
              <a:rPr lang="en-US" sz="2400" i="1" dirty="0"/>
              <a:t>	</a:t>
            </a:r>
            <a:r>
              <a:rPr lang="en-US" sz="2400" i="1" dirty="0" smtClean="0"/>
              <a:t>	 to the RMS line current in the motor”  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11661" y="6368108"/>
            <a:ext cx="2610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ISBN 978-0-9840687-0-8  pg. 405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7487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31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323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58201" y="23528"/>
            <a:ext cx="812179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800000"/>
                </a:solidFill>
              </a:rPr>
              <a:t>Motor Constants, </a:t>
            </a:r>
            <a:r>
              <a:rPr lang="en-US" sz="2800" i="1" dirty="0" err="1" smtClean="0">
                <a:solidFill>
                  <a:srgbClr val="800000"/>
                </a:solidFill>
              </a:rPr>
              <a:t>K</a:t>
            </a:r>
            <a:r>
              <a:rPr lang="en-US" sz="2800" i="1" baseline="-25000" dirty="0" err="1" smtClean="0">
                <a:solidFill>
                  <a:srgbClr val="800000"/>
                </a:solidFill>
              </a:rPr>
              <a:t>e</a:t>
            </a:r>
            <a:r>
              <a:rPr lang="en-US" sz="2800" dirty="0" smtClean="0">
                <a:solidFill>
                  <a:srgbClr val="800000"/>
                </a:solidFill>
              </a:rPr>
              <a:t> &amp; </a:t>
            </a:r>
            <a:r>
              <a:rPr lang="en-US" sz="2800" i="1" dirty="0" smtClean="0">
                <a:solidFill>
                  <a:srgbClr val="800000"/>
                </a:solidFill>
              </a:rPr>
              <a:t>K</a:t>
            </a:r>
            <a:r>
              <a:rPr lang="en-US" sz="2800" i="1" baseline="-25000" dirty="0">
                <a:solidFill>
                  <a:srgbClr val="800000"/>
                </a:solidFill>
              </a:rPr>
              <a:t>t</a:t>
            </a:r>
            <a:r>
              <a:rPr lang="en-US" sz="2800" dirty="0" smtClean="0">
                <a:solidFill>
                  <a:srgbClr val="800000"/>
                </a:solidFill>
              </a:rPr>
              <a:t> calculations</a:t>
            </a:r>
            <a:endParaRPr lang="en-US" sz="2800" dirty="0">
              <a:solidFill>
                <a:srgbClr val="800000"/>
              </a:solidFill>
            </a:endParaRPr>
          </a:p>
          <a:p>
            <a:pPr algn="ctr"/>
            <a:r>
              <a:rPr lang="en-US" sz="2800" dirty="0">
                <a:solidFill>
                  <a:srgbClr val="800000"/>
                </a:solidFill>
              </a:rPr>
              <a:t>for trapezoid full wave 120 </a:t>
            </a:r>
            <a:r>
              <a:rPr lang="en-US" sz="2800" dirty="0" err="1">
                <a:solidFill>
                  <a:srgbClr val="800000"/>
                </a:solidFill>
              </a:rPr>
              <a:t>deg</a:t>
            </a:r>
            <a:r>
              <a:rPr lang="en-US" sz="2800" dirty="0">
                <a:solidFill>
                  <a:srgbClr val="800000"/>
                </a:solidFill>
              </a:rPr>
              <a:t> commutation</a:t>
            </a:r>
          </a:p>
          <a:p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9555" y="1097805"/>
            <a:ext cx="8128599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Peak flux linkage per phase</a:t>
            </a:r>
            <a:endParaRPr lang="en-US" sz="2000" dirty="0">
              <a:solidFill>
                <a:srgbClr val="800000"/>
              </a:solidFill>
            </a:endParaRPr>
          </a:p>
          <a:p>
            <a:endParaRPr lang="en-US" sz="2000" dirty="0"/>
          </a:p>
          <a:p>
            <a:r>
              <a:rPr lang="en-US" sz="2000" dirty="0"/>
              <a:t>This becomes the average phase EMF during 120 </a:t>
            </a:r>
            <a:r>
              <a:rPr lang="en-US" sz="2000" dirty="0" smtClean="0"/>
              <a:t>deg. </a:t>
            </a:r>
            <a:r>
              <a:rPr lang="en-US" sz="2000" dirty="0"/>
              <a:t>rotation</a:t>
            </a:r>
          </a:p>
          <a:p>
            <a:endParaRPr lang="en-US" sz="2000" dirty="0"/>
          </a:p>
          <a:p>
            <a:r>
              <a:rPr lang="en-US" sz="2000" dirty="0"/>
              <a:t>For L-L EMF there are two phase in series and taking into account </a:t>
            </a:r>
            <a:endParaRPr lang="en-US" sz="2000" dirty="0" smtClean="0"/>
          </a:p>
          <a:p>
            <a:r>
              <a:rPr lang="en-US" sz="2000" dirty="0" smtClean="0"/>
              <a:t>that </a:t>
            </a:r>
            <a:r>
              <a:rPr lang="en-US" sz="2000" dirty="0"/>
              <a:t>each phase coil has two sides which are linked by the flux the equation for the peak </a:t>
            </a:r>
            <a:r>
              <a:rPr lang="en-US" sz="2000" i="1" dirty="0" err="1">
                <a:solidFill>
                  <a:srgbClr val="800000"/>
                </a:solidFill>
              </a:rPr>
              <a:t>K</a:t>
            </a:r>
            <a:r>
              <a:rPr lang="en-US" sz="2000" i="1" baseline="-25000" dirty="0" err="1">
                <a:solidFill>
                  <a:srgbClr val="800000"/>
                </a:solidFill>
              </a:rPr>
              <a:t>e</a:t>
            </a:r>
            <a:r>
              <a:rPr lang="en-US" sz="2000" dirty="0"/>
              <a:t> or back EMF constant is:</a:t>
            </a:r>
          </a:p>
          <a:p>
            <a:endParaRPr lang="en-US" sz="2000" dirty="0" smtClean="0"/>
          </a:p>
          <a:p>
            <a:r>
              <a:rPr lang="en-US" sz="2000" dirty="0" smtClean="0"/>
              <a:t>For trapezoid emf:</a:t>
            </a:r>
            <a:r>
              <a:rPr lang="en-US" sz="2000" dirty="0"/>
              <a:t> </a:t>
            </a:r>
            <a:r>
              <a:rPr lang="en-US" sz="2000" dirty="0" smtClean="0"/>
              <a:t>     Peak </a:t>
            </a:r>
            <a:r>
              <a:rPr lang="en-US" sz="2400" i="1" dirty="0" err="1" smtClean="0">
                <a:solidFill>
                  <a:srgbClr val="800000"/>
                </a:solidFill>
              </a:rPr>
              <a:t>K</a:t>
            </a:r>
            <a:r>
              <a:rPr lang="en-US" sz="2400" i="1" baseline="-25000" dirty="0" err="1" smtClean="0">
                <a:solidFill>
                  <a:srgbClr val="800000"/>
                </a:solidFill>
              </a:rPr>
              <a:t>e</a:t>
            </a:r>
            <a:r>
              <a:rPr lang="en-US" sz="2000" dirty="0" smtClean="0"/>
              <a:t> (Nm/A =</a:t>
            </a:r>
            <a:r>
              <a:rPr lang="en-US" sz="2400" dirty="0" smtClean="0"/>
              <a:t> </a:t>
            </a:r>
            <a:r>
              <a:rPr lang="en-US" sz="2400" i="1" dirty="0" smtClean="0">
                <a:solidFill>
                  <a:srgbClr val="800000"/>
                </a:solidFill>
              </a:rPr>
              <a:t>K</a:t>
            </a:r>
            <a:r>
              <a:rPr lang="en-US" sz="2400" i="1" baseline="-25000" dirty="0" smtClean="0">
                <a:solidFill>
                  <a:srgbClr val="800000"/>
                </a:solidFill>
              </a:rPr>
              <a:t>t</a:t>
            </a:r>
            <a:r>
              <a:rPr lang="en-US" sz="2400" dirty="0" smtClean="0"/>
              <a:t> </a:t>
            </a:r>
            <a:r>
              <a:rPr lang="en-US" sz="2000" dirty="0"/>
              <a:t>(</a:t>
            </a:r>
            <a:r>
              <a:rPr lang="en-US" sz="2000" dirty="0" err="1" smtClean="0"/>
              <a:t>Vs</a:t>
            </a:r>
            <a:r>
              <a:rPr lang="en-US" sz="2000" dirty="0"/>
              <a:t>/</a:t>
            </a:r>
            <a:r>
              <a:rPr lang="en-US" sz="2000" dirty="0" smtClean="0"/>
              <a:t>rad)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The </a:t>
            </a:r>
            <a:r>
              <a:rPr lang="en-US" sz="2000" dirty="0"/>
              <a:t>above equation is for wye connected machines.  If </a:t>
            </a:r>
            <a:r>
              <a:rPr lang="en-US" sz="2000" dirty="0" smtClean="0"/>
              <a:t>the phase </a:t>
            </a:r>
            <a:r>
              <a:rPr lang="en-US" sz="2000" dirty="0"/>
              <a:t>windings are connected in delta, the 2/3 </a:t>
            </a:r>
            <a:r>
              <a:rPr lang="en-US" sz="2000" dirty="0" smtClean="0"/>
              <a:t>factor is </a:t>
            </a:r>
            <a:r>
              <a:rPr lang="en-US" sz="2000" dirty="0"/>
              <a:t>replaced by 1/3. 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590261" y="6202576"/>
            <a:ext cx="16390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(See page </a:t>
            </a:r>
            <a:r>
              <a:rPr lang="en-US" sz="1200" dirty="0" smtClean="0"/>
              <a:t>180, </a:t>
            </a:r>
            <a:r>
              <a:rPr lang="en-US" sz="1200" dirty="0"/>
              <a:t>ISBN </a:t>
            </a:r>
            <a:endParaRPr lang="en-US" sz="1200" dirty="0" smtClean="0"/>
          </a:p>
          <a:p>
            <a:r>
              <a:rPr lang="en-US" sz="1200" dirty="0" smtClean="0"/>
              <a:t>978</a:t>
            </a:r>
            <a:r>
              <a:rPr lang="en-US" sz="1200" dirty="0"/>
              <a:t>-09840687-0-8)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2963358"/>
              </p:ext>
            </p:extLst>
          </p:nvPr>
        </p:nvGraphicFramePr>
        <p:xfrm>
          <a:off x="4629678" y="4037854"/>
          <a:ext cx="2949575" cy="8746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2" name="Equation" r:id="rId4" imgW="1498600" imgH="444500" progId="Equation.3">
                  <p:embed/>
                </p:oleObj>
              </mc:Choice>
              <mc:Fallback>
                <p:oleObj name="Equation" r:id="rId4" imgW="14986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29678" y="4037854"/>
                        <a:ext cx="2949575" cy="8746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6007388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3" name="Equation" r:id="rId6" imgW="114300" imgH="165100" progId="Equation.3">
                  <p:embed/>
                </p:oleObj>
              </mc:Choice>
              <mc:Fallback>
                <p:oleObj name="Equation" r:id="rId6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6766140"/>
              </p:ext>
            </p:extLst>
          </p:nvPr>
        </p:nvGraphicFramePr>
        <p:xfrm>
          <a:off x="4306711" y="1083694"/>
          <a:ext cx="2227554" cy="4773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4" name="Equation" r:id="rId8" imgW="1066800" imgH="228600" progId="Equation.3">
                  <p:embed/>
                </p:oleObj>
              </mc:Choice>
              <mc:Fallback>
                <p:oleObj name="Equation" r:id="rId8" imgW="10668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306711" y="1083694"/>
                        <a:ext cx="2227554" cy="4773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487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939"/>
            <a:ext cx="8229600" cy="701211"/>
          </a:xfrm>
        </p:spPr>
        <p:txBody>
          <a:bodyPr>
            <a:noAutofit/>
          </a:bodyPr>
          <a:lstStyle/>
          <a:p>
            <a:r>
              <a:rPr lang="en-US" sz="3200" i="1" dirty="0" smtClean="0">
                <a:solidFill>
                  <a:srgbClr val="800000"/>
                </a:solidFill>
              </a:rPr>
              <a:t>K</a:t>
            </a:r>
            <a:r>
              <a:rPr lang="en-US" sz="3200" i="1" baseline="-25000" dirty="0" smtClean="0">
                <a:solidFill>
                  <a:srgbClr val="800000"/>
                </a:solidFill>
              </a:rPr>
              <a:t>t</a:t>
            </a:r>
            <a:r>
              <a:rPr lang="en-US" sz="3200" i="1" dirty="0" smtClean="0">
                <a:solidFill>
                  <a:srgbClr val="800000"/>
                </a:solidFill>
              </a:rPr>
              <a:t> &amp; K</a:t>
            </a:r>
            <a:r>
              <a:rPr lang="en-US" sz="3200" i="1" baseline="-25000" dirty="0" smtClean="0">
                <a:solidFill>
                  <a:srgbClr val="800000"/>
                </a:solidFill>
              </a:rPr>
              <a:t>e</a:t>
            </a:r>
            <a:r>
              <a:rPr lang="en-US" sz="3200" i="1" dirty="0" smtClean="0">
                <a:solidFill>
                  <a:srgbClr val="800000"/>
                </a:solidFill>
              </a:rPr>
              <a:t> </a:t>
            </a:r>
            <a:r>
              <a:rPr lang="en-US" sz="2800" dirty="0" smtClean="0">
                <a:solidFill>
                  <a:srgbClr val="800000"/>
                </a:solidFill>
              </a:rPr>
              <a:t>for 3-phase sinewave machine &amp; drive</a:t>
            </a:r>
            <a:br>
              <a:rPr lang="en-US" sz="2800" dirty="0" smtClean="0">
                <a:solidFill>
                  <a:srgbClr val="800000"/>
                </a:solidFill>
              </a:rPr>
            </a:br>
            <a:endParaRPr lang="en-US" sz="28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31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324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2556" y="1017162"/>
            <a:ext cx="77978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relationship between</a:t>
            </a:r>
            <a:r>
              <a:rPr lang="en-US" sz="2000" i="1" dirty="0" smtClean="0">
                <a:solidFill>
                  <a:srgbClr val="800000"/>
                </a:solidFill>
              </a:rPr>
              <a:t> </a:t>
            </a:r>
            <a:r>
              <a:rPr lang="en-US" sz="2000" i="1" dirty="0" err="1" smtClean="0">
                <a:solidFill>
                  <a:srgbClr val="800000"/>
                </a:solidFill>
              </a:rPr>
              <a:t>K</a:t>
            </a:r>
            <a:r>
              <a:rPr lang="en-US" sz="2000" i="1" baseline="-25000" dirty="0" err="1" smtClean="0">
                <a:solidFill>
                  <a:srgbClr val="800000"/>
                </a:solidFill>
              </a:rPr>
              <a:t>e</a:t>
            </a:r>
            <a:r>
              <a:rPr lang="en-US" sz="2000" i="1" dirty="0" smtClean="0">
                <a:solidFill>
                  <a:srgbClr val="800000"/>
                </a:solidFill>
              </a:rPr>
              <a:t> </a:t>
            </a:r>
            <a:r>
              <a:rPr lang="en-US" sz="2000" dirty="0" smtClean="0"/>
              <a:t>&amp;</a:t>
            </a:r>
            <a:r>
              <a:rPr lang="en-US" sz="2000" i="1" dirty="0" smtClean="0"/>
              <a:t> </a:t>
            </a:r>
            <a:r>
              <a:rPr lang="en-US" sz="2000" i="1" dirty="0" smtClean="0">
                <a:solidFill>
                  <a:srgbClr val="800000"/>
                </a:solidFill>
              </a:rPr>
              <a:t>K</a:t>
            </a:r>
            <a:r>
              <a:rPr lang="en-US" sz="2000" i="1" baseline="-25000" dirty="0" smtClean="0">
                <a:solidFill>
                  <a:srgbClr val="800000"/>
                </a:solidFill>
              </a:rPr>
              <a:t>t</a:t>
            </a:r>
            <a:r>
              <a:rPr lang="en-US" sz="2000" i="1" dirty="0" smtClean="0"/>
              <a:t> </a:t>
            </a:r>
            <a:r>
              <a:rPr lang="en-US" sz="2000" dirty="0" smtClean="0"/>
              <a:t>depends upon the shape of the back emf</a:t>
            </a:r>
            <a:r>
              <a:rPr lang="en-US" sz="2000" dirty="0"/>
              <a:t> </a:t>
            </a:r>
            <a:r>
              <a:rPr lang="en-US" sz="2000" dirty="0" smtClean="0"/>
              <a:t>and its definition, peak, average or mean.</a:t>
            </a:r>
          </a:p>
          <a:p>
            <a:endParaRPr lang="en-US" sz="2000" dirty="0"/>
          </a:p>
          <a:p>
            <a:r>
              <a:rPr lang="en-US" sz="2000" dirty="0" smtClean="0"/>
              <a:t>The back emf of sinewave machine means the peak flux linkage per phase is sinusoidal:</a:t>
            </a:r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For a wye connected sinewave machines the peak</a:t>
            </a:r>
            <a:r>
              <a:rPr lang="en-US" sz="2400" i="1" dirty="0" smtClean="0">
                <a:solidFill>
                  <a:srgbClr val="800000"/>
                </a:solidFill>
              </a:rPr>
              <a:t> </a:t>
            </a:r>
            <a:r>
              <a:rPr lang="en-US" sz="2400" i="1" dirty="0" err="1" smtClean="0">
                <a:solidFill>
                  <a:srgbClr val="800000"/>
                </a:solidFill>
              </a:rPr>
              <a:t>K</a:t>
            </a:r>
            <a:r>
              <a:rPr lang="en-US" sz="2400" i="1" baseline="-25000" dirty="0" err="1" smtClean="0">
                <a:solidFill>
                  <a:srgbClr val="800000"/>
                </a:solidFill>
              </a:rPr>
              <a:t>e</a:t>
            </a:r>
            <a:r>
              <a:rPr lang="en-US" sz="2400" i="1" dirty="0" smtClean="0">
                <a:solidFill>
                  <a:srgbClr val="800000"/>
                </a:solidFill>
              </a:rPr>
              <a:t> </a:t>
            </a:r>
            <a:r>
              <a:rPr lang="en-US" sz="2000" dirty="0" smtClean="0"/>
              <a:t>constant: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For a delta connected sinewave machine       is omitted</a:t>
            </a:r>
          </a:p>
          <a:p>
            <a:endParaRPr lang="en-US" sz="2000" dirty="0" smtClean="0"/>
          </a:p>
          <a:p>
            <a:r>
              <a:rPr lang="en-US" sz="2400" i="1" dirty="0" smtClean="0">
                <a:latin typeface="Bookman Old Style"/>
                <a:cs typeface="Bookman Old Style"/>
              </a:rPr>
              <a:t>Z</a:t>
            </a:r>
            <a:r>
              <a:rPr lang="en-US" sz="2000" dirty="0" smtClean="0">
                <a:latin typeface="Bookman Old Style"/>
                <a:cs typeface="Bookman Old Style"/>
              </a:rPr>
              <a:t> </a:t>
            </a:r>
            <a:r>
              <a:rPr lang="en-US" sz="2000" dirty="0" smtClean="0"/>
              <a:t>= Total conductors in machine = T/coil x 2 x number of coils</a:t>
            </a:r>
          </a:p>
          <a:p>
            <a:r>
              <a:rPr lang="en-US" sz="2000" dirty="0" smtClean="0"/>
              <a:t>    =  Air gap flux/pole</a:t>
            </a:r>
          </a:p>
          <a:p>
            <a:r>
              <a:rPr lang="en-US" sz="2000" dirty="0"/>
              <a:t>	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3649932"/>
              </p:ext>
            </p:extLst>
          </p:nvPr>
        </p:nvGraphicFramePr>
        <p:xfrm>
          <a:off x="4432300" y="2423002"/>
          <a:ext cx="2029177" cy="507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" name="Equation" r:id="rId3" imgW="914400" imgH="228600" progId="Equation.3">
                  <p:embed/>
                </p:oleObj>
              </mc:Choice>
              <mc:Fallback>
                <p:oleObj name="Equation" r:id="rId3" imgW="9144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32300" y="2423002"/>
                        <a:ext cx="2029177" cy="5072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0745126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6" name="Equation" r:id="rId5" imgW="114300" imgH="165100" progId="Equation.3">
                  <p:embed/>
                </p:oleObj>
              </mc:Choice>
              <mc:Fallback>
                <p:oleObj name="Equation" r:id="rId5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3532908"/>
              </p:ext>
            </p:extLst>
          </p:nvPr>
        </p:nvGraphicFramePr>
        <p:xfrm>
          <a:off x="5584244" y="4647233"/>
          <a:ext cx="435556" cy="4113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7" name="Equation" r:id="rId7" imgW="228600" imgH="215900" progId="Equation.3">
                  <p:embed/>
                </p:oleObj>
              </mc:Choice>
              <mc:Fallback>
                <p:oleObj name="Equation" r:id="rId7" imgW="2286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84244" y="4647233"/>
                        <a:ext cx="435556" cy="4113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2726522"/>
              </p:ext>
            </p:extLst>
          </p:nvPr>
        </p:nvGraphicFramePr>
        <p:xfrm>
          <a:off x="857377" y="5674079"/>
          <a:ext cx="337793" cy="489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8" name="Equation" r:id="rId9" imgW="127000" imgH="190500" progId="Equation.3">
                  <p:embed/>
                </p:oleObj>
              </mc:Choice>
              <mc:Fallback>
                <p:oleObj name="Equation" r:id="rId9" imgW="1270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57377" y="5674079"/>
                        <a:ext cx="337793" cy="489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4949053"/>
              </p:ext>
            </p:extLst>
          </p:nvPr>
        </p:nvGraphicFramePr>
        <p:xfrm>
          <a:off x="4641557" y="3716631"/>
          <a:ext cx="2833834" cy="787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" name="Equation" r:id="rId11" imgW="2286000" imgH="635000" progId="Equation.3">
                  <p:embed/>
                </p:oleObj>
              </mc:Choice>
              <mc:Fallback>
                <p:oleObj name="Equation" r:id="rId11" imgW="2286000" imgH="635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641557" y="3716631"/>
                        <a:ext cx="2833834" cy="7871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487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3860"/>
            <a:ext cx="8229600" cy="701211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800000"/>
                </a:solidFill>
              </a:rPr>
              <a:t>Motor constant as a figure of merit (</a:t>
            </a:r>
            <a:r>
              <a:rPr lang="en-US" sz="2800" i="1" dirty="0" smtClean="0">
                <a:solidFill>
                  <a:srgbClr val="800000"/>
                </a:solidFill>
              </a:rPr>
              <a:t>K</a:t>
            </a:r>
            <a:r>
              <a:rPr lang="en-US" sz="2800" i="1" baseline="-25000" dirty="0" smtClean="0">
                <a:solidFill>
                  <a:srgbClr val="800000"/>
                </a:solidFill>
              </a:rPr>
              <a:t>m</a:t>
            </a:r>
            <a:r>
              <a:rPr lang="en-US" sz="2800" dirty="0">
                <a:solidFill>
                  <a:srgbClr val="800000"/>
                </a:solidFill>
              </a:rPr>
              <a:t>)</a:t>
            </a:r>
            <a:endParaRPr lang="en-US" sz="2800" i="1" baseline="-250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31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325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5801" y="1206862"/>
            <a:ext cx="7801331" cy="5109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machine design it can be useful to compare one PMDC or Brushless DC motor to another with respect to the machine designer’s goals a figure of merit is used to:</a:t>
            </a:r>
          </a:p>
          <a:p>
            <a:r>
              <a:rPr lang="en-US" dirty="0"/>
              <a:t>	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Compare peak or rated output torque capability</a:t>
            </a:r>
          </a:p>
          <a:p>
            <a:r>
              <a:rPr lang="en-US" dirty="0"/>
              <a:t>	</a:t>
            </a:r>
            <a:r>
              <a:rPr lang="en-US" dirty="0" smtClean="0"/>
              <a:t>Compare relative machine efficiencies</a:t>
            </a:r>
          </a:p>
          <a:p>
            <a:endParaRPr lang="en-US" dirty="0"/>
          </a:p>
          <a:p>
            <a:r>
              <a:rPr lang="en-US" dirty="0" smtClean="0"/>
              <a:t>Sometimes a motor constant value </a:t>
            </a:r>
            <a:r>
              <a:rPr lang="en-US" i="1" dirty="0">
                <a:solidFill>
                  <a:srgbClr val="800000"/>
                </a:solidFill>
              </a:rPr>
              <a:t>(K</a:t>
            </a:r>
            <a:r>
              <a:rPr lang="en-US" i="1" baseline="-25000" dirty="0">
                <a:solidFill>
                  <a:srgbClr val="800000"/>
                </a:solidFill>
              </a:rPr>
              <a:t>m</a:t>
            </a:r>
            <a:r>
              <a:rPr lang="en-US" i="1" dirty="0">
                <a:solidFill>
                  <a:srgbClr val="800000"/>
                </a:solidFill>
              </a:rPr>
              <a:t>)</a:t>
            </a:r>
            <a:r>
              <a:rPr lang="en-US" dirty="0"/>
              <a:t> </a:t>
            </a:r>
            <a:r>
              <a:rPr lang="en-US" dirty="0" smtClean="0"/>
              <a:t> is listed as a design parameter in the machine specifications.</a:t>
            </a:r>
          </a:p>
          <a:p>
            <a:endParaRPr lang="en-US" dirty="0"/>
          </a:p>
          <a:p>
            <a:r>
              <a:rPr lang="en-US" sz="2000" dirty="0" smtClean="0"/>
              <a:t>In addition </a:t>
            </a:r>
            <a:r>
              <a:rPr lang="en-US" sz="2000" i="1" dirty="0" smtClean="0">
                <a:solidFill>
                  <a:srgbClr val="800000"/>
                </a:solidFill>
              </a:rPr>
              <a:t>(K</a:t>
            </a:r>
            <a:r>
              <a:rPr lang="en-US" sz="2000" i="1" baseline="-25000" dirty="0" smtClean="0">
                <a:solidFill>
                  <a:srgbClr val="800000"/>
                </a:solidFill>
              </a:rPr>
              <a:t>m</a:t>
            </a:r>
            <a:r>
              <a:rPr lang="en-US" sz="2000" i="1" dirty="0" smtClean="0">
                <a:solidFill>
                  <a:srgbClr val="800000"/>
                </a:solidFill>
              </a:rPr>
              <a:t>)</a:t>
            </a:r>
            <a:r>
              <a:rPr lang="en-US" sz="2000" dirty="0" smtClean="0"/>
              <a:t> </a:t>
            </a:r>
            <a:r>
              <a:rPr lang="en-US" dirty="0" smtClean="0"/>
              <a:t>values (without units) are listed in most vendor catalogues for PMDC and BLDC servo motors &amp; torque motors.</a:t>
            </a:r>
          </a:p>
          <a:p>
            <a:endParaRPr lang="en-US" dirty="0"/>
          </a:p>
          <a:p>
            <a:r>
              <a:rPr lang="en-US" dirty="0" smtClean="0"/>
              <a:t>There are more than one way this motor merit data can be presented.</a:t>
            </a:r>
          </a:p>
          <a:p>
            <a:endParaRPr lang="en-US" dirty="0"/>
          </a:p>
          <a:p>
            <a:r>
              <a:rPr lang="en-US" dirty="0" smtClean="0"/>
              <a:t>With all methods, for useful comparison purposes, one must know if the torque values used are peak or rated. 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87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9880"/>
            <a:ext cx="8229600" cy="701211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solidFill>
                  <a:srgbClr val="800000"/>
                </a:solidFill>
              </a:rPr>
              <a:t>Torque constant vs. terminal resistance figure of merit</a:t>
            </a:r>
            <a:endParaRPr lang="en-US" sz="28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31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326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81415" y="913771"/>
            <a:ext cx="8379085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The torque constant, </a:t>
            </a:r>
            <a:r>
              <a:rPr lang="en-US" sz="2400" i="1" dirty="0">
                <a:solidFill>
                  <a:srgbClr val="800000"/>
                </a:solidFill>
              </a:rPr>
              <a:t>(Kt</a:t>
            </a:r>
            <a:r>
              <a:rPr lang="en-US" sz="2000" i="1" dirty="0">
                <a:solidFill>
                  <a:srgbClr val="800000"/>
                </a:solidFill>
              </a:rPr>
              <a:t>) </a:t>
            </a:r>
            <a:r>
              <a:rPr lang="en-US" sz="2000" dirty="0"/>
              <a:t>is determined (by measurement or calculation)</a:t>
            </a:r>
          </a:p>
          <a:p>
            <a:r>
              <a:rPr lang="en-US" sz="2000" dirty="0" smtClean="0"/>
              <a:t>The </a:t>
            </a:r>
            <a:r>
              <a:rPr lang="en-US" sz="2000" dirty="0"/>
              <a:t>line to line stator phase resistance</a:t>
            </a:r>
            <a:r>
              <a:rPr lang="en-US" sz="2400" dirty="0"/>
              <a:t>, </a:t>
            </a:r>
            <a:r>
              <a:rPr lang="en-US" sz="2400" i="1" dirty="0">
                <a:solidFill>
                  <a:srgbClr val="800000"/>
                </a:solidFill>
              </a:rPr>
              <a:t>(</a:t>
            </a:r>
            <a:r>
              <a:rPr lang="en-US" sz="2400" i="1" dirty="0" err="1">
                <a:solidFill>
                  <a:srgbClr val="800000"/>
                </a:solidFill>
              </a:rPr>
              <a:t>R</a:t>
            </a:r>
            <a:r>
              <a:rPr lang="en-US" sz="2400" i="1" baseline="-25000" dirty="0" err="1">
                <a:solidFill>
                  <a:srgbClr val="800000"/>
                </a:solidFill>
              </a:rPr>
              <a:t>t</a:t>
            </a:r>
            <a:r>
              <a:rPr lang="en-US" sz="2400" i="1" dirty="0">
                <a:solidFill>
                  <a:srgbClr val="800000"/>
                </a:solidFill>
              </a:rPr>
              <a:t>) </a:t>
            </a:r>
            <a:r>
              <a:rPr lang="en-US" sz="2000" dirty="0"/>
              <a:t>is determined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Resulting figure of merit motor constant</a:t>
            </a:r>
            <a:r>
              <a:rPr lang="en-US" sz="2000" dirty="0" smtClean="0"/>
              <a:t>:				or</a:t>
            </a:r>
            <a:endParaRPr lang="en-US" sz="2000" dirty="0"/>
          </a:p>
          <a:p>
            <a:endParaRPr lang="en-US" sz="2000" dirty="0"/>
          </a:p>
          <a:p>
            <a:r>
              <a:rPr lang="en-US" sz="2400" i="1" dirty="0" smtClean="0">
                <a:solidFill>
                  <a:srgbClr val="800000"/>
                </a:solidFill>
              </a:rPr>
              <a:t>		(T) </a:t>
            </a:r>
            <a:r>
              <a:rPr lang="en-US" sz="2000" dirty="0" smtClean="0"/>
              <a:t>= rated torque</a:t>
            </a:r>
          </a:p>
          <a:p>
            <a:endParaRPr lang="en-US" sz="2400" i="1" dirty="0">
              <a:solidFill>
                <a:srgbClr val="800000"/>
              </a:solidFill>
            </a:endParaRPr>
          </a:p>
          <a:p>
            <a:r>
              <a:rPr lang="en-US" sz="2400" i="1" dirty="0" smtClean="0">
                <a:solidFill>
                  <a:srgbClr val="800000"/>
                </a:solidFill>
              </a:rPr>
              <a:t>		 (I) </a:t>
            </a:r>
            <a:r>
              <a:rPr lang="en-US" sz="2000" dirty="0" smtClean="0"/>
              <a:t>= rated current</a:t>
            </a:r>
            <a:endParaRPr lang="en-US" sz="2000" dirty="0"/>
          </a:p>
          <a:p>
            <a:endParaRPr lang="en-US" sz="2000" i="1" dirty="0">
              <a:solidFill>
                <a:srgbClr val="800000"/>
              </a:solidFill>
            </a:endParaRPr>
          </a:p>
          <a:p>
            <a:r>
              <a:rPr lang="en-US" sz="2400" i="1" dirty="0" smtClean="0">
                <a:solidFill>
                  <a:srgbClr val="800000"/>
                </a:solidFill>
              </a:rPr>
              <a:t>	   (</a:t>
            </a:r>
            <a:r>
              <a:rPr lang="en-US" sz="2400" i="1" dirty="0" err="1">
                <a:solidFill>
                  <a:srgbClr val="800000"/>
                </a:solidFill>
              </a:rPr>
              <a:t>R</a:t>
            </a:r>
            <a:r>
              <a:rPr lang="en-US" sz="2400" i="1" baseline="-25000" dirty="0" err="1">
                <a:solidFill>
                  <a:srgbClr val="800000"/>
                </a:solidFill>
              </a:rPr>
              <a:t>t</a:t>
            </a:r>
            <a:r>
              <a:rPr lang="en-US" sz="2400" dirty="0">
                <a:solidFill>
                  <a:srgbClr val="800000"/>
                </a:solidFill>
              </a:rPr>
              <a:t>)  </a:t>
            </a:r>
            <a:r>
              <a:rPr lang="en-US" sz="2000" dirty="0"/>
              <a:t>=  line to line resistance in ohms</a:t>
            </a:r>
          </a:p>
          <a:p>
            <a:endParaRPr lang="en-US" sz="2000" dirty="0"/>
          </a:p>
          <a:p>
            <a:r>
              <a:rPr lang="en-US" sz="2400" i="1" dirty="0" smtClean="0">
                <a:solidFill>
                  <a:srgbClr val="800000"/>
                </a:solidFill>
              </a:rPr>
              <a:t>	(</a:t>
            </a:r>
            <a:r>
              <a:rPr lang="en-US" sz="2400" i="1" dirty="0">
                <a:solidFill>
                  <a:srgbClr val="800000"/>
                </a:solidFill>
              </a:rPr>
              <a:t>K</a:t>
            </a:r>
            <a:r>
              <a:rPr lang="en-US" sz="2400" i="1" baseline="-25000" dirty="0">
                <a:solidFill>
                  <a:srgbClr val="800000"/>
                </a:solidFill>
              </a:rPr>
              <a:t>t</a:t>
            </a:r>
            <a:r>
              <a:rPr lang="en-US" sz="2400" i="1" dirty="0">
                <a:solidFill>
                  <a:srgbClr val="800000"/>
                </a:solidFill>
              </a:rPr>
              <a:t>) </a:t>
            </a:r>
            <a:r>
              <a:rPr lang="en-US" sz="2000" dirty="0">
                <a:solidFill>
                  <a:srgbClr val="000000"/>
                </a:solidFill>
              </a:rPr>
              <a:t>is usually given in </a:t>
            </a:r>
            <a:r>
              <a:rPr lang="en-US" sz="2000" dirty="0" err="1">
                <a:solidFill>
                  <a:srgbClr val="000000"/>
                </a:solidFill>
              </a:rPr>
              <a:t>oz</a:t>
            </a:r>
            <a:r>
              <a:rPr lang="en-US" sz="2000" dirty="0">
                <a:solidFill>
                  <a:srgbClr val="000000"/>
                </a:solidFill>
              </a:rPr>
              <a:t>-in/amp by USA brushless vendors</a:t>
            </a:r>
          </a:p>
          <a:p>
            <a:endParaRPr lang="en-US" sz="2000" dirty="0">
              <a:solidFill>
                <a:srgbClr val="000000"/>
              </a:solidFill>
            </a:endParaRPr>
          </a:p>
          <a:p>
            <a:r>
              <a:rPr lang="en-US" sz="2000" dirty="0" smtClean="0">
                <a:solidFill>
                  <a:srgbClr val="000000"/>
                </a:solidFill>
              </a:rPr>
              <a:t>	Units </a:t>
            </a:r>
            <a:r>
              <a:rPr lang="en-US" sz="2000" dirty="0">
                <a:solidFill>
                  <a:srgbClr val="000000"/>
                </a:solidFill>
              </a:rPr>
              <a:t>can be converted to Nm/</a:t>
            </a:r>
            <a:r>
              <a:rPr lang="en-US" sz="2000" dirty="0" smtClean="0">
                <a:solidFill>
                  <a:srgbClr val="000000"/>
                </a:solidFill>
              </a:rPr>
              <a:t>Amp, </a:t>
            </a:r>
            <a:r>
              <a:rPr lang="en-US" sz="2000" dirty="0" err="1" smtClean="0">
                <a:solidFill>
                  <a:srgbClr val="000000"/>
                </a:solidFill>
              </a:rPr>
              <a:t>oz</a:t>
            </a:r>
            <a:r>
              <a:rPr lang="en-US" sz="2000" dirty="0" smtClean="0">
                <a:solidFill>
                  <a:srgbClr val="000000"/>
                </a:solidFill>
              </a:rPr>
              <a:t>-in/Amp </a:t>
            </a:r>
            <a:r>
              <a:rPr lang="en-US" sz="2000" dirty="0">
                <a:solidFill>
                  <a:srgbClr val="000000"/>
                </a:solidFill>
              </a:rPr>
              <a:t>or any other units</a:t>
            </a:r>
            <a:endParaRPr lang="en-US" sz="2000" dirty="0"/>
          </a:p>
          <a:p>
            <a:endParaRPr lang="en-US" sz="20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7338083"/>
              </p:ext>
            </p:extLst>
          </p:nvPr>
        </p:nvGraphicFramePr>
        <p:xfrm>
          <a:off x="5209003" y="2193920"/>
          <a:ext cx="1163863" cy="678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5" name="Equation" r:id="rId3" imgW="1155700" imgH="673100" progId="Equation.3">
                  <p:embed/>
                </p:oleObj>
              </mc:Choice>
              <mc:Fallback>
                <p:oleObj name="Equation" r:id="rId3" imgW="1155700" imgH="673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09003" y="2193920"/>
                        <a:ext cx="1163863" cy="6789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2430858"/>
              </p:ext>
            </p:extLst>
          </p:nvPr>
        </p:nvGraphicFramePr>
        <p:xfrm>
          <a:off x="6900843" y="2200913"/>
          <a:ext cx="9652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6" name="Equation" r:id="rId5" imgW="965200" imgH="647700" progId="Equation.3">
                  <p:embed/>
                </p:oleObj>
              </mc:Choice>
              <mc:Fallback>
                <p:oleObj name="Equation" r:id="rId5" imgW="965200" imgH="647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900843" y="2200913"/>
                        <a:ext cx="965200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463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31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327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51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31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328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28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3775"/>
            <a:ext cx="8229600" cy="1415383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800000"/>
                </a:solidFill>
              </a:rPr>
              <a:t>Performance curves for BLDC, &amp; PMSM machines </a:t>
            </a:r>
            <a:br>
              <a:rPr lang="en-US" sz="2800" dirty="0" smtClean="0">
                <a:solidFill>
                  <a:srgbClr val="800000"/>
                </a:solidFill>
              </a:rPr>
            </a:br>
            <a:r>
              <a:rPr lang="en-US" sz="2800" dirty="0" smtClean="0">
                <a:solidFill>
                  <a:srgbClr val="800000"/>
                </a:solidFill>
              </a:rPr>
              <a:t> with magnets on the rotating </a:t>
            </a:r>
            <a:r>
              <a:rPr lang="en-US" sz="2800" dirty="0">
                <a:solidFill>
                  <a:srgbClr val="800000"/>
                </a:solidFill>
              </a:rPr>
              <a:t>member</a:t>
            </a:r>
            <a:br>
              <a:rPr lang="en-US" sz="2800" dirty="0">
                <a:solidFill>
                  <a:srgbClr val="800000"/>
                </a:solidFill>
              </a:rPr>
            </a:br>
            <a:r>
              <a:rPr lang="en-US" sz="2400" dirty="0" smtClean="0">
                <a:solidFill>
                  <a:srgbClr val="800000"/>
                </a:solidFill>
              </a:rPr>
              <a:t>(Includes </a:t>
            </a:r>
            <a:r>
              <a:rPr lang="en-US" sz="2400" dirty="0">
                <a:solidFill>
                  <a:srgbClr val="800000"/>
                </a:solidFill>
              </a:rPr>
              <a:t>SPM, IPM &amp; axial flux </a:t>
            </a:r>
            <a:r>
              <a:rPr lang="en-US" sz="2400" dirty="0" smtClean="0">
                <a:solidFill>
                  <a:srgbClr val="800000"/>
                </a:solidFill>
              </a:rPr>
              <a:t>machines)</a:t>
            </a:r>
            <a:endParaRPr lang="en-US" sz="24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31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311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35023" y="1506709"/>
            <a:ext cx="800197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PMDC servo motors were historically powered by batteries or SCR variable voltage drives &amp; controllers.</a:t>
            </a:r>
          </a:p>
          <a:p>
            <a:endParaRPr lang="en-US" sz="2000" dirty="0"/>
          </a:p>
          <a:p>
            <a:r>
              <a:rPr lang="en-US" sz="2000" dirty="0" smtClean="0"/>
              <a:t>The motor engineer characterized each motor performance by using a ”</a:t>
            </a:r>
            <a:r>
              <a:rPr lang="en-US" sz="2000" i="1" dirty="0" err="1" smtClean="0"/>
              <a:t>prony</a:t>
            </a:r>
            <a:r>
              <a:rPr lang="en-US" sz="2000" i="1" dirty="0" smtClean="0"/>
              <a:t> brake</a:t>
            </a:r>
            <a:r>
              <a:rPr lang="en-US" sz="2000" dirty="0" smtClean="0"/>
              <a:t>” on the output shaft to load down the motor from no- load speed. The point by point data taken was naturally a function of torque values at specific speeds. (This was called a dynamometer)</a:t>
            </a:r>
            <a:endParaRPr lang="en-US" sz="2000" dirty="0"/>
          </a:p>
        </p:txBody>
      </p:sp>
      <p:pic>
        <p:nvPicPr>
          <p:cNvPr id="8" name="Picture 7" descr="Untitl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14" y="3869465"/>
            <a:ext cx="4889312" cy="23316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75508" y="4408047"/>
            <a:ext cx="2361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“</a:t>
            </a:r>
            <a:r>
              <a:rPr lang="en-US" i="1" dirty="0" err="1" smtClean="0"/>
              <a:t>Prony</a:t>
            </a:r>
            <a:r>
              <a:rPr lang="en-US" i="1" dirty="0" smtClean="0"/>
              <a:t> Brake” </a:t>
            </a:r>
            <a:r>
              <a:rPr lang="en-US" dirty="0" smtClean="0"/>
              <a:t>was</a:t>
            </a:r>
            <a:r>
              <a:rPr lang="en-US" i="1" dirty="0" smtClean="0"/>
              <a:t> </a:t>
            </a:r>
            <a:r>
              <a:rPr lang="en-US" dirty="0" smtClean="0"/>
              <a:t>invented in</a:t>
            </a:r>
          </a:p>
          <a:p>
            <a:r>
              <a:rPr lang="en-US" dirty="0" smtClean="0"/>
              <a:t>Paris in 1821 by</a:t>
            </a:r>
          </a:p>
          <a:p>
            <a:r>
              <a:rPr lang="en-US" dirty="0" smtClean="0"/>
              <a:t>Gaspard de </a:t>
            </a:r>
            <a:r>
              <a:rPr lang="en-US" dirty="0" err="1" smtClean="0"/>
              <a:t>Prony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11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31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329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22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220" y="96936"/>
            <a:ext cx="8229600" cy="701211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800000"/>
                </a:solidFill>
              </a:rPr>
              <a:t>Modern electric motor dynamometer</a:t>
            </a:r>
            <a:endParaRPr lang="en-US" sz="28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31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312</a:t>
            </a:fld>
            <a:endParaRPr lang="en-US" dirty="0"/>
          </a:p>
        </p:txBody>
      </p:sp>
      <p:pic>
        <p:nvPicPr>
          <p:cNvPr id="7" name="Picture 6" descr="Untitl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35" y="797617"/>
            <a:ext cx="8375350" cy="54621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8227" y="6373208"/>
            <a:ext cx="31637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HORIBA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6974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854" y="69550"/>
            <a:ext cx="8505366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800000"/>
                </a:solidFill>
              </a:rPr>
              <a:t>Motoring &amp; Generating (4) quadrant operation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31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313</a:t>
            </a:fld>
            <a:endParaRPr lang="en-US" dirty="0"/>
          </a:p>
        </p:txBody>
      </p:sp>
      <p:pic>
        <p:nvPicPr>
          <p:cNvPr id="3" name="Picture 2" descr="Untitl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854" y="2282976"/>
            <a:ext cx="5606734" cy="4038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36016" y="1740221"/>
            <a:ext cx="4835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  Performance for Motor </a:t>
            </a:r>
            <a:r>
              <a:rPr lang="en-US" dirty="0"/>
              <a:t>+ Inverter</a:t>
            </a:r>
          </a:p>
        </p:txBody>
      </p:sp>
      <p:pic>
        <p:nvPicPr>
          <p:cNvPr id="12" name="Picture 11" descr="Untitled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5730"/>
          <a:stretch/>
        </p:blipFill>
        <p:spPr>
          <a:xfrm>
            <a:off x="163964" y="752532"/>
            <a:ext cx="3942856" cy="311117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29269" y="4081772"/>
            <a:ext cx="29360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Historically, (4) </a:t>
            </a:r>
            <a:r>
              <a:rPr lang="en-US" dirty="0" smtClean="0"/>
              <a:t>quadrant</a:t>
            </a:r>
          </a:p>
          <a:p>
            <a:r>
              <a:rPr lang="en-US" dirty="0" smtClean="0"/>
              <a:t> </a:t>
            </a:r>
            <a:r>
              <a:rPr lang="en-US" dirty="0"/>
              <a:t>performance displayed </a:t>
            </a:r>
            <a:endParaRPr lang="en-US" dirty="0" smtClean="0"/>
          </a:p>
          <a:p>
            <a:r>
              <a:rPr lang="en-US" dirty="0" smtClean="0"/>
              <a:t>as </a:t>
            </a:r>
            <a:r>
              <a:rPr lang="en-US" i="1" dirty="0"/>
              <a:t>Speed vs. Torque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845155" y="682772"/>
            <a:ext cx="3082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 smtClean="0"/>
              <a:t>N</a:t>
            </a:r>
            <a:endParaRPr lang="en-US" sz="1200" dirty="0"/>
          </a:p>
        </p:txBody>
      </p:sp>
      <p:sp>
        <p:nvSpPr>
          <p:cNvPr id="15" name="Rectangle 14"/>
          <p:cNvSpPr/>
          <p:nvPr/>
        </p:nvSpPr>
        <p:spPr>
          <a:xfrm>
            <a:off x="1857250" y="3586705"/>
            <a:ext cx="3595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 smtClean="0"/>
              <a:t>-N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3585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06"/>
            <a:ext cx="8229600" cy="701211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800000"/>
                </a:solidFill>
              </a:rPr>
              <a:t>Introduction to Speed vs. Torque curves </a:t>
            </a:r>
            <a:r>
              <a:rPr lang="en-US" sz="3600" dirty="0">
                <a:solidFill>
                  <a:srgbClr val="800000"/>
                </a:solidFill>
              </a:rPr>
              <a:t/>
            </a:r>
            <a:br>
              <a:rPr lang="en-US" sz="3600" dirty="0">
                <a:solidFill>
                  <a:srgbClr val="800000"/>
                </a:solidFill>
              </a:rPr>
            </a:br>
            <a:r>
              <a:rPr lang="en-US" sz="3600" dirty="0">
                <a:solidFill>
                  <a:srgbClr val="800000"/>
                </a:solidFill>
              </a:rPr>
              <a:t/>
            </a:r>
            <a:br>
              <a:rPr lang="en-US" sz="3600" dirty="0">
                <a:solidFill>
                  <a:srgbClr val="800000"/>
                </a:solidFill>
              </a:rPr>
            </a:b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31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314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983182" y="56572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42818" y="679212"/>
            <a:ext cx="7585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Original PMDC commutated motors displayed Speed vs. Torque curves</a:t>
            </a:r>
          </a:p>
          <a:p>
            <a:r>
              <a:rPr lang="en-US" dirty="0"/>
              <a:t>along with current power and efficiency </a:t>
            </a:r>
            <a:r>
              <a:rPr lang="en-US" dirty="0" smtClean="0"/>
              <a:t>vs. </a:t>
            </a:r>
            <a:r>
              <a:rPr lang="en-US" dirty="0"/>
              <a:t>torque</a:t>
            </a:r>
            <a:r>
              <a:rPr lang="en-US" dirty="0" smtClean="0"/>
              <a:t>.     (Constant VDC) </a:t>
            </a:r>
            <a:endParaRPr lang="en-US" dirty="0"/>
          </a:p>
        </p:txBody>
      </p:sp>
      <p:pic>
        <p:nvPicPr>
          <p:cNvPr id="7" name="Picture 6" descr="Untitl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289" y="1620353"/>
            <a:ext cx="2599486" cy="4585911"/>
          </a:xfrm>
          <a:prstGeom prst="rect">
            <a:avLst/>
          </a:prstGeom>
        </p:spPr>
      </p:pic>
      <p:pic>
        <p:nvPicPr>
          <p:cNvPr id="8" name="Picture 7" descr="Untitled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63" y="2024428"/>
            <a:ext cx="5899926" cy="383201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20068" y="5888177"/>
            <a:ext cx="60151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800000"/>
                </a:solidFill>
              </a:rPr>
              <a:t>K</a:t>
            </a:r>
            <a:r>
              <a:rPr lang="en-US" sz="2000" i="1" baseline="-25000" dirty="0" smtClean="0">
                <a:solidFill>
                  <a:srgbClr val="800000"/>
                </a:solidFill>
              </a:rPr>
              <a:t>e</a:t>
            </a:r>
            <a:r>
              <a:rPr lang="en-US" dirty="0" smtClean="0"/>
              <a:t> = V-sec/rad = </a:t>
            </a:r>
            <a:r>
              <a:rPr lang="en-US" sz="2000" i="1" dirty="0" smtClean="0">
                <a:solidFill>
                  <a:srgbClr val="800000"/>
                </a:solidFill>
              </a:rPr>
              <a:t>K</a:t>
            </a:r>
            <a:r>
              <a:rPr lang="en-US" sz="2000" i="1" baseline="-25000" dirty="0" smtClean="0">
                <a:solidFill>
                  <a:srgbClr val="800000"/>
                </a:solidFill>
              </a:rPr>
              <a:t>t</a:t>
            </a:r>
            <a:r>
              <a:rPr lang="en-US" baseline="-25000" dirty="0" smtClean="0"/>
              <a:t> </a:t>
            </a:r>
            <a:r>
              <a:rPr lang="en-US" dirty="0" smtClean="0"/>
              <a:t>= Nm/A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24363" y="1535652"/>
            <a:ext cx="58999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Armature winding consists of </a:t>
            </a:r>
            <a:r>
              <a:rPr lang="en-US" dirty="0"/>
              <a:t>multiple </a:t>
            </a:r>
            <a:r>
              <a:rPr lang="en-US" dirty="0" smtClean="0"/>
              <a:t>coil</a:t>
            </a:r>
            <a:r>
              <a:rPr lang="en-US" dirty="0"/>
              <a:t> </a:t>
            </a:r>
            <a:r>
              <a:rPr lang="en-US" dirty="0" smtClean="0"/>
              <a:t>single phase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224286" y="1904984"/>
            <a:ext cx="1210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Magnets in stator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700818" y="1904984"/>
            <a:ext cx="127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Windings in rotor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6823364" y="2366818"/>
            <a:ext cx="381000" cy="18010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7954818" y="2366818"/>
            <a:ext cx="646546" cy="14200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487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7202"/>
            <a:ext cx="8229600" cy="701211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solidFill>
                  <a:srgbClr val="800000"/>
                </a:solidFill>
              </a:rPr>
              <a:t>Performance analysis of machines powered by inverters  </a:t>
            </a:r>
            <a:endParaRPr lang="en-US" sz="28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31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315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58758" y="608543"/>
            <a:ext cx="74210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performance of interest is no longer limited to the motor capabilities alone.</a:t>
            </a:r>
          </a:p>
          <a:p>
            <a:endParaRPr lang="en-US" dirty="0"/>
          </a:p>
          <a:p>
            <a:r>
              <a:rPr lang="en-US" dirty="0" smtClean="0"/>
              <a:t>The system (consisting of the motor, the inverter and the controller) must be analyzed to predict the motor performance.</a:t>
            </a:r>
            <a:endParaRPr lang="en-US" dirty="0"/>
          </a:p>
        </p:txBody>
      </p:sp>
      <p:pic>
        <p:nvPicPr>
          <p:cNvPr id="6" name="Picture 5" descr="Untitl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4" y="2216728"/>
            <a:ext cx="8678333" cy="41466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61501" y="2552683"/>
            <a:ext cx="22708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800000"/>
                </a:solidFill>
              </a:rPr>
              <a:t>Torque vs. RPM  more useful plot</a:t>
            </a:r>
            <a:endParaRPr lang="en-US" sz="2000" i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32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0218"/>
            <a:ext cx="8229600" cy="701211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800000"/>
                </a:solidFill>
              </a:rPr>
              <a:t>Brushless PM with (6) step drive</a:t>
            </a:r>
            <a:endParaRPr lang="en-US" sz="28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91960"/>
            <a:ext cx="2895600" cy="365125"/>
          </a:xfrm>
        </p:spPr>
        <p:txBody>
          <a:bodyPr/>
          <a:lstStyle/>
          <a:p>
            <a:r>
              <a:rPr lang="en-US" dirty="0" smtClean="0"/>
              <a:t>Mod 31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316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22735" y="541436"/>
            <a:ext cx="82296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Magnets are located on rotor and phase windings are in stator</a:t>
            </a:r>
          </a:p>
          <a:p>
            <a:endParaRPr lang="en-US" dirty="0"/>
          </a:p>
          <a:p>
            <a:r>
              <a:rPr lang="en-US" dirty="0" smtClean="0"/>
              <a:t>Inverter &amp; controller driven with unipolar or bipolar trapezoid or sine currents</a:t>
            </a:r>
          </a:p>
          <a:p>
            <a:endParaRPr lang="en-US" dirty="0"/>
          </a:p>
          <a:p>
            <a:r>
              <a:rPr lang="en-US" dirty="0" smtClean="0"/>
              <a:t>More common to display performance curves as Torque vs. Speed</a:t>
            </a:r>
          </a:p>
          <a:p>
            <a:endParaRPr lang="en-US" dirty="0"/>
          </a:p>
        </p:txBody>
      </p:sp>
      <p:pic>
        <p:nvPicPr>
          <p:cNvPr id="6" name="Picture 5" descr="IDEAL T vs S.tiff"/>
          <p:cNvPicPr>
            <a:picLocks noChangeAspect="1"/>
          </p:cNvPicPr>
          <p:nvPr/>
        </p:nvPicPr>
        <p:blipFill rotWithShape="1">
          <a:blip r:embed="rId3"/>
          <a:srcRect l="3198" t="6368" r="9462" b="4297"/>
          <a:stretch/>
        </p:blipFill>
        <p:spPr>
          <a:xfrm>
            <a:off x="106810" y="2240862"/>
            <a:ext cx="7122904" cy="41095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35377" y="2221918"/>
            <a:ext cx="368590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800000"/>
                </a:solidFill>
              </a:rPr>
              <a:t>PM DC Brushless Motor    </a:t>
            </a:r>
          </a:p>
          <a:p>
            <a:r>
              <a:rPr lang="en-US" sz="1400" dirty="0" smtClean="0">
                <a:solidFill>
                  <a:srgbClr val="800000"/>
                </a:solidFill>
              </a:rPr>
              <a:t>Torque vs. Speed plot</a:t>
            </a:r>
          </a:p>
          <a:p>
            <a:r>
              <a:rPr lang="en-US" sz="1400" dirty="0" smtClean="0">
                <a:solidFill>
                  <a:srgbClr val="800000"/>
                </a:solidFill>
              </a:rPr>
              <a:t>No magnetic saturation</a:t>
            </a:r>
          </a:p>
          <a:p>
            <a:r>
              <a:rPr lang="en-US" sz="1400" dirty="0" smtClean="0">
                <a:solidFill>
                  <a:srgbClr val="800000"/>
                </a:solidFill>
              </a:rPr>
              <a:t>Constant voltage</a:t>
            </a:r>
          </a:p>
          <a:p>
            <a:endParaRPr lang="en-US" sz="1400" dirty="0">
              <a:solidFill>
                <a:srgbClr val="8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60371" y="4095973"/>
            <a:ext cx="868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limit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2215529"/>
            <a:ext cx="86173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/>
              <a:t>Torque</a:t>
            </a:r>
            <a:endParaRPr lang="en-US" sz="1700" dirty="0"/>
          </a:p>
        </p:txBody>
      </p:sp>
      <p:pic>
        <p:nvPicPr>
          <p:cNvPr id="16" name="Picture 15" descr="Untitled.tif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93" t="36878" r="36002" b="22320"/>
          <a:stretch/>
        </p:blipFill>
        <p:spPr>
          <a:xfrm>
            <a:off x="5004212" y="2074498"/>
            <a:ext cx="3948123" cy="305082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019799" y="3190717"/>
            <a:ext cx="23226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800000"/>
                </a:solidFill>
              </a:rPr>
              <a:t>Actual BLDC</a:t>
            </a:r>
          </a:p>
          <a:p>
            <a:r>
              <a:rPr lang="en-US" sz="1600" dirty="0" smtClean="0">
                <a:solidFill>
                  <a:srgbClr val="800000"/>
                </a:solidFill>
              </a:rPr>
              <a:t>Torque </a:t>
            </a:r>
            <a:r>
              <a:rPr lang="en-US" sz="1600" dirty="0" err="1" smtClean="0">
                <a:solidFill>
                  <a:srgbClr val="800000"/>
                </a:solidFill>
              </a:rPr>
              <a:t>vs</a:t>
            </a:r>
            <a:r>
              <a:rPr lang="en-US" sz="1600" dirty="0" smtClean="0">
                <a:solidFill>
                  <a:srgbClr val="800000"/>
                </a:solidFill>
              </a:rPr>
              <a:t> Speed</a:t>
            </a:r>
          </a:p>
          <a:p>
            <a:r>
              <a:rPr lang="en-US" sz="1600" dirty="0">
                <a:solidFill>
                  <a:srgbClr val="800000"/>
                </a:solidFill>
              </a:rPr>
              <a:t>d</a:t>
            </a:r>
            <a:r>
              <a:rPr lang="en-US" sz="1600" dirty="0" smtClean="0">
                <a:solidFill>
                  <a:srgbClr val="800000"/>
                </a:solidFill>
              </a:rPr>
              <a:t>riven with 6-step </a:t>
            </a:r>
          </a:p>
          <a:p>
            <a:endParaRPr lang="en-US" dirty="0"/>
          </a:p>
        </p:txBody>
      </p:sp>
      <p:pic>
        <p:nvPicPr>
          <p:cNvPr id="18" name="Picture 17" descr="Untitled.tif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93" t="38806" r="36002" b="22332"/>
          <a:stretch/>
        </p:blipFill>
        <p:spPr>
          <a:xfrm>
            <a:off x="571259" y="4507093"/>
            <a:ext cx="4567630" cy="1755648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 flipH="1">
            <a:off x="1318934" y="5930299"/>
            <a:ext cx="5234266" cy="233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318934" y="3798187"/>
            <a:ext cx="3411826" cy="21554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1318934" y="4695305"/>
            <a:ext cx="2747655" cy="1165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318934" y="2947673"/>
            <a:ext cx="4700866" cy="300592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5" name="Picture 44" descr="Untitled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055" y="2359922"/>
            <a:ext cx="765656" cy="308130"/>
          </a:xfrm>
          <a:prstGeom prst="rect">
            <a:avLst/>
          </a:prstGeom>
        </p:spPr>
      </p:pic>
      <p:pic>
        <p:nvPicPr>
          <p:cNvPr id="46" name="Picture 45" descr="Untitled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204" y="5404716"/>
            <a:ext cx="939112" cy="377935"/>
          </a:xfrm>
          <a:prstGeom prst="rect">
            <a:avLst/>
          </a:prstGeom>
        </p:spPr>
      </p:pic>
      <p:pic>
        <p:nvPicPr>
          <p:cNvPr id="47" name="Picture 46" descr="Untitled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0" y="4298713"/>
            <a:ext cx="895272" cy="536403"/>
          </a:xfrm>
          <a:prstGeom prst="rect">
            <a:avLst/>
          </a:prstGeom>
        </p:spPr>
      </p:pic>
      <p:pic>
        <p:nvPicPr>
          <p:cNvPr id="48" name="Picture 47" descr="Untitled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887" y="6100195"/>
            <a:ext cx="1740526" cy="245161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6758229" y="5732232"/>
            <a:ext cx="1409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Speed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361212" y="4165879"/>
            <a:ext cx="113025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Reduce</a:t>
            </a:r>
          </a:p>
          <a:p>
            <a:r>
              <a:rPr lang="en-US" sz="1600" dirty="0" smtClean="0"/>
              <a:t>voltage</a:t>
            </a:r>
            <a:endParaRPr lang="en-US" sz="1600" dirty="0"/>
          </a:p>
        </p:txBody>
      </p:sp>
      <p:cxnSp>
        <p:nvCxnSpPr>
          <p:cNvPr id="52" name="Straight Arrow Connector 51"/>
          <p:cNvCxnSpPr/>
          <p:nvPr/>
        </p:nvCxnSpPr>
        <p:spPr>
          <a:xfrm flipH="1">
            <a:off x="3530592" y="4095973"/>
            <a:ext cx="629779" cy="5993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4730760" y="3915498"/>
            <a:ext cx="3956040" cy="14892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BLDCtiff.tif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298" y="2461982"/>
            <a:ext cx="595462" cy="41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87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762"/>
            <a:ext cx="8229600" cy="701211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800000"/>
                </a:solidFill>
              </a:rPr>
              <a:t>BLDC and PMSM commutation differences</a:t>
            </a:r>
            <a:endParaRPr lang="en-US" sz="2800" dirty="0">
              <a:solidFill>
                <a:srgbClr val="8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31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317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152285" y="6121339"/>
            <a:ext cx="11977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Dr. Dal Y. Ohm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6112" y="1394637"/>
            <a:ext cx="7690688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BLDC machines (irrespective of back emf wave shape)</a:t>
            </a:r>
          </a:p>
          <a:p>
            <a:r>
              <a:rPr lang="en-US" dirty="0" smtClean="0"/>
              <a:t>	Related only to control system or inverter type used</a:t>
            </a:r>
          </a:p>
          <a:p>
            <a:r>
              <a:rPr lang="en-US" dirty="0"/>
              <a:t>	</a:t>
            </a:r>
            <a:r>
              <a:rPr lang="en-US" dirty="0" smtClean="0"/>
              <a:t>(6) step DC switched commutation @ 50 deg. E per step</a:t>
            </a:r>
          </a:p>
          <a:p>
            <a:r>
              <a:rPr lang="en-US" dirty="0"/>
              <a:t>	</a:t>
            </a:r>
            <a:r>
              <a:rPr lang="en-US" dirty="0" smtClean="0"/>
              <a:t>Two phases powered at a time producing torque </a:t>
            </a:r>
          </a:p>
          <a:p>
            <a:r>
              <a:rPr lang="en-US" dirty="0"/>
              <a:t>	</a:t>
            </a:r>
            <a:r>
              <a:rPr lang="en-US" dirty="0" smtClean="0"/>
              <a:t>Current in two phases for +/-120 deg. E out of possible 180</a:t>
            </a:r>
          </a:p>
          <a:p>
            <a:r>
              <a:rPr lang="en-US" dirty="0"/>
              <a:t>	</a:t>
            </a:r>
            <a:r>
              <a:rPr lang="en-US" dirty="0" smtClean="0"/>
              <a:t>	 (66.7% copper utilization)</a:t>
            </a:r>
          </a:p>
          <a:p>
            <a:r>
              <a:rPr lang="en-US" dirty="0"/>
              <a:t>	</a:t>
            </a:r>
            <a:r>
              <a:rPr lang="en-US" dirty="0" smtClean="0"/>
              <a:t>Average current/phase affected by Inductance and speed</a:t>
            </a:r>
          </a:p>
          <a:p>
            <a:r>
              <a:rPr lang="en-US" dirty="0"/>
              <a:t>	</a:t>
            </a:r>
            <a:r>
              <a:rPr lang="en-US" dirty="0" smtClean="0"/>
              <a:t>Max speed can be increased by “phase advancing”</a:t>
            </a:r>
          </a:p>
          <a:p>
            <a:endParaRPr lang="en-US" dirty="0"/>
          </a:p>
          <a:p>
            <a:r>
              <a:rPr lang="en-US" dirty="0" smtClean="0"/>
              <a:t>PMSM machines (usually designed for nearly sine back EMF)</a:t>
            </a:r>
          </a:p>
          <a:p>
            <a:r>
              <a:rPr lang="en-US" dirty="0"/>
              <a:t>	</a:t>
            </a:r>
            <a:r>
              <a:rPr lang="en-US" dirty="0" smtClean="0"/>
              <a:t>Two types of current control, Hysteresis or </a:t>
            </a:r>
            <a:r>
              <a:rPr lang="en-US" dirty="0"/>
              <a:t>S</a:t>
            </a:r>
            <a:r>
              <a:rPr lang="en-US" dirty="0" smtClean="0"/>
              <a:t>pace Vector</a:t>
            </a:r>
          </a:p>
          <a:p>
            <a:r>
              <a:rPr lang="en-US" dirty="0"/>
              <a:t>	</a:t>
            </a:r>
            <a:r>
              <a:rPr lang="en-US" dirty="0" smtClean="0"/>
              <a:t>Drive current produced in all three phases for 360 deg. E </a:t>
            </a:r>
          </a:p>
          <a:p>
            <a:r>
              <a:rPr lang="en-US" dirty="0"/>
              <a:t>	</a:t>
            </a:r>
            <a:r>
              <a:rPr lang="en-US" dirty="0" smtClean="0"/>
              <a:t>	(100% copper utilization)</a:t>
            </a:r>
          </a:p>
          <a:p>
            <a:r>
              <a:rPr lang="en-US" dirty="0"/>
              <a:t>	</a:t>
            </a:r>
            <a:r>
              <a:rPr lang="en-US" dirty="0" smtClean="0"/>
              <a:t>Lowest torque ripple and lower audible noise</a:t>
            </a:r>
            <a:endParaRPr lang="en-US" dirty="0"/>
          </a:p>
          <a:p>
            <a:r>
              <a:rPr lang="en-US" dirty="0" smtClean="0"/>
              <a:t>	Higher speeds possible using same motor</a:t>
            </a:r>
          </a:p>
          <a:p>
            <a:r>
              <a:rPr lang="en-US" dirty="0"/>
              <a:t>	W</a:t>
            </a:r>
            <a:r>
              <a:rPr lang="en-US" dirty="0" smtClean="0"/>
              <a:t>hen used with IPMs, high constant power range possible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87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301"/>
            <a:ext cx="8229600" cy="701211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800000"/>
                </a:solidFill>
              </a:rPr>
              <a:t>Block Diagram of </a:t>
            </a:r>
            <a:br>
              <a:rPr lang="en-US" sz="3600" dirty="0">
                <a:solidFill>
                  <a:srgbClr val="800000"/>
                </a:solidFill>
              </a:rPr>
            </a:br>
            <a:r>
              <a:rPr lang="en-US" sz="3600" dirty="0" smtClean="0">
                <a:solidFill>
                  <a:srgbClr val="800000"/>
                </a:solidFill>
              </a:rPr>
              <a:t>Brushless </a:t>
            </a:r>
            <a:r>
              <a:rPr lang="en-US" sz="3600" dirty="0">
                <a:solidFill>
                  <a:srgbClr val="800000"/>
                </a:solidFill>
              </a:rPr>
              <a:t>Motor Drive System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Mod 31 Copyright: JR Hendershot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B9E2A-62C9-E64C-B4B8-CE2194CCEB4D}" type="slidenum">
              <a:rPr lang="en-US" smtClean="0"/>
              <a:t>318</a:t>
            </a:fld>
            <a:endParaRPr lang="en-US" dirty="0"/>
          </a:p>
        </p:txBody>
      </p:sp>
      <p:pic>
        <p:nvPicPr>
          <p:cNvPr id="3" name="Picture 2" descr="Untitl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27" y="1222858"/>
            <a:ext cx="8308727" cy="51334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38322" y="6031375"/>
            <a:ext cx="12080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Dr. Dal Y. Ohm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7487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">
  <a:themeElements>
    <a:clrScheme name="Custom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LECTURE.thmx</Template>
  <TotalTime>5605</TotalTime>
  <Words>971</Words>
  <Application>Microsoft Office PowerPoint</Application>
  <PresentationFormat>On-screen Show (4:3)</PresentationFormat>
  <Paragraphs>213</Paragraphs>
  <Slides>20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LECTURE</vt:lpstr>
      <vt:lpstr>Equation</vt:lpstr>
      <vt:lpstr>Electric Machine Design Course </vt:lpstr>
      <vt:lpstr>Performance curves for BLDC, &amp; PMSM machines   with magnets on the rotating member (Includes SPM, IPM &amp; axial flux machines)</vt:lpstr>
      <vt:lpstr>Modern electric motor dynamometer</vt:lpstr>
      <vt:lpstr>Motoring &amp; Generating (4) quadrant operation</vt:lpstr>
      <vt:lpstr>Introduction to Speed vs. Torque curves   </vt:lpstr>
      <vt:lpstr>Performance analysis of machines powered by inverters  </vt:lpstr>
      <vt:lpstr>Brushless PM with (6) step drive</vt:lpstr>
      <vt:lpstr>BLDC and PMSM commutation differences</vt:lpstr>
      <vt:lpstr>Block Diagram of  Brushless Motor Drive System </vt:lpstr>
      <vt:lpstr>Torque vs. speed curve for PM-AC Synchronous Sine driven (sinusoidal or space vector controlled) </vt:lpstr>
      <vt:lpstr>Kt vs. Ke definitions</vt:lpstr>
      <vt:lpstr>Kt &amp; Ke vs. Flux Linkage</vt:lpstr>
      <vt:lpstr>Kt vs. Ke for different pm motors</vt:lpstr>
      <vt:lpstr>PowerPoint Presentation</vt:lpstr>
      <vt:lpstr>Kt &amp; Ke for 3-phase sinewave machine &amp; drive </vt:lpstr>
      <vt:lpstr>Motor constant as a figure of merit (Km)</vt:lpstr>
      <vt:lpstr>Torque constant vs. terminal resistance figure of merit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Electric Machine Design Course</dc:title>
  <dc:creator>james hendershot</dc:creator>
  <cp:lastModifiedBy>Charlie</cp:lastModifiedBy>
  <cp:revision>138</cp:revision>
  <dcterms:created xsi:type="dcterms:W3CDTF">2012-06-02T18:11:50Z</dcterms:created>
  <dcterms:modified xsi:type="dcterms:W3CDTF">2012-09-04T21:48:09Z</dcterms:modified>
</cp:coreProperties>
</file>