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0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69" r:id="rId4"/>
    <p:sldId id="260" r:id="rId5"/>
    <p:sldId id="262" r:id="rId6"/>
    <p:sldId id="263" r:id="rId7"/>
    <p:sldId id="264" r:id="rId8"/>
    <p:sldId id="265" r:id="rId9"/>
    <p:sldId id="273" r:id="rId10"/>
    <p:sldId id="267" r:id="rId11"/>
    <p:sldId id="271" r:id="rId12"/>
    <p:sldId id="266" r:id="rId13"/>
    <p:sldId id="270" r:id="rId14"/>
    <p:sldId id="272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78031-FE51-224A-8FB4-E7EADA6070D3}" type="datetimeFigureOut">
              <a:rPr lang="en-US" smtClean="0"/>
              <a:t>8/25/2012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748F1-8123-5B4B-B169-03256DBDD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9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24A67-6A01-4F40-94F2-E436587A85A0}" type="datetimeFigureOut">
              <a:rPr lang="en-US" smtClean="0"/>
              <a:t>8/25/2012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3E53D-352B-A34C-AA2C-BF741518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91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3E53D-352B-A34C-AA2C-BF7415188D4A}" type="slidenum">
              <a:rPr lang="en-US" smtClean="0"/>
              <a:t>306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4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3E53D-352B-A34C-AA2C-BF7415188D4A}" type="slidenum">
              <a:rPr lang="en-US" smtClean="0"/>
              <a:t>313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763C-9974-D04B-9452-65B4848D9A42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30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EEA1-90AA-964F-84D0-F453D0267970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30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6DB6-6039-DA46-A33E-4C2B1E1ACB64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30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A0DB-9DC9-EC41-BED6-873D83ED1CD3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30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8BF6-50ED-A54B-9784-88A01AF63047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30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854F-5BCD-9A4D-A0BF-2CE1CEFF4C44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30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438B-47E5-BC4A-8C3F-2A394EDBCC70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30 Copyright: JR Hendershot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924C-CA4E-A04B-B30D-78D1D5FC1C55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30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2944-DB60-8348-831B-0ED05D591373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30 Copyright: JR Hendershot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E815F-4C7D-644B-9CB2-B2ABA51C5ADD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30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6C93-457B-E84E-B730-7A8288762614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30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D2BC4-3F23-BD47-9584-59B034EE76F8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Mod 30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0.tiff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9.emf"/><Relationship Id="rId4" Type="http://schemas.openxmlformats.org/officeDocument/2006/relationships/image" Target="../media/image12.tiff"/><Relationship Id="rId9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067" y="387627"/>
            <a:ext cx="7886733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  <a:cs typeface="Arial"/>
              </a:rPr>
              <a:t>Electric Machine Design Course</a:t>
            </a:r>
            <a:br>
              <a:rPr lang="en-US" sz="3600" b="1" dirty="0">
                <a:solidFill>
                  <a:srgbClr val="800000"/>
                </a:solidFill>
                <a:cs typeface="Arial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670" y="2316829"/>
            <a:ext cx="8120564" cy="1752600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rgbClr val="800000"/>
              </a:solidFill>
              <a:cs typeface="Arial"/>
            </a:endParaRPr>
          </a:p>
          <a:p>
            <a:r>
              <a:rPr lang="en-US" sz="12800" dirty="0" smtClean="0">
                <a:solidFill>
                  <a:srgbClr val="800000"/>
                </a:solidFill>
                <a:cs typeface="Arial"/>
              </a:rPr>
              <a:t>Performance Calculations for </a:t>
            </a:r>
          </a:p>
          <a:p>
            <a:r>
              <a:rPr lang="en-US" sz="12800" dirty="0" smtClean="0">
                <a:solidFill>
                  <a:srgbClr val="800000"/>
                </a:solidFill>
                <a:cs typeface="Arial"/>
              </a:rPr>
              <a:t>SPM &amp; IPM Brushless Machines</a:t>
            </a:r>
          </a:p>
          <a:p>
            <a:endParaRPr lang="en-US" sz="12800" dirty="0">
              <a:solidFill>
                <a:srgbClr val="800000"/>
              </a:solidFill>
              <a:cs typeface="Arial"/>
            </a:endParaRPr>
          </a:p>
          <a:p>
            <a:r>
              <a:rPr lang="en-US" sz="12800" dirty="0" smtClean="0">
                <a:solidFill>
                  <a:srgbClr val="800000"/>
                </a:solidFill>
                <a:cs typeface="Arial"/>
              </a:rPr>
              <a:t>Lecture </a:t>
            </a:r>
            <a:r>
              <a:rPr lang="en-US" sz="12800" dirty="0">
                <a:solidFill>
                  <a:srgbClr val="800000"/>
                </a:solidFill>
                <a:cs typeface="Arial"/>
              </a:rPr>
              <a:t># </a:t>
            </a:r>
            <a:r>
              <a:rPr lang="en-US" sz="12800" dirty="0" smtClean="0">
                <a:solidFill>
                  <a:srgbClr val="800000"/>
                </a:solidFill>
                <a:cs typeface="Arial"/>
              </a:rPr>
              <a:t>30</a:t>
            </a:r>
            <a:endParaRPr lang="en-US" sz="12800" dirty="0">
              <a:solidFill>
                <a:srgbClr val="80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30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5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30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309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9258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Open Circuit Cogging Torque </a:t>
            </a:r>
          </a:p>
        </p:txBody>
      </p:sp>
      <p:sp>
        <p:nvSpPr>
          <p:cNvPr id="7" name="Rectangle 6"/>
          <p:cNvSpPr/>
          <p:nvPr/>
        </p:nvSpPr>
        <p:spPr>
          <a:xfrm>
            <a:off x="952546" y="628777"/>
            <a:ext cx="7055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		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smtClean="0"/>
              <a:t>Break </a:t>
            </a:r>
            <a:r>
              <a:rPr lang="en-US" sz="2000" dirty="0"/>
              <a:t>away torque from stall is known as cogging Torque</a:t>
            </a:r>
          </a:p>
          <a:p>
            <a:endParaRPr lang="en-US" sz="2000" dirty="0"/>
          </a:p>
          <a:p>
            <a:r>
              <a:rPr lang="en-US" sz="2000" dirty="0"/>
              <a:t>Cogging torque periodicity a function of number poles &amp; slots</a:t>
            </a:r>
          </a:p>
          <a:p>
            <a:endParaRPr lang="en-US" sz="2000" dirty="0"/>
          </a:p>
          <a:p>
            <a:r>
              <a:rPr lang="en-US" sz="2000" dirty="0"/>
              <a:t>Magnitude dependent on magnet flux &amp; magnetic reluctance</a:t>
            </a:r>
          </a:p>
          <a:p>
            <a:endParaRPr lang="en-US" sz="2000" dirty="0"/>
          </a:p>
          <a:p>
            <a:r>
              <a:rPr lang="en-US" sz="2000" dirty="0"/>
              <a:t>Optimized by selection of slots/pole &amp; magnet pole angle</a:t>
            </a:r>
          </a:p>
          <a:p>
            <a:endParaRPr lang="en-US" sz="2000" dirty="0"/>
          </a:p>
          <a:p>
            <a:r>
              <a:rPr lang="en-US" sz="2000" dirty="0"/>
              <a:t>Near elimination results from either pole or stator skewing</a:t>
            </a:r>
          </a:p>
          <a:p>
            <a:endParaRPr lang="en-US" sz="2000" dirty="0"/>
          </a:p>
          <a:p>
            <a:r>
              <a:rPr lang="en-US" sz="2000" dirty="0"/>
              <a:t>Optimized magnet pole shape reduces cogging torque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Unequal pole spacing reducing cogging torque</a:t>
            </a:r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12"/>
            <a:ext cx="8229600" cy="70121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Cogging torque predictions as a function </a:t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3200" dirty="0" smtClean="0">
                <a:solidFill>
                  <a:srgbClr val="800000"/>
                </a:solidFill>
              </a:rPr>
              <a:t>of rotor angle with respect to stator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30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29621" y="1204652"/>
            <a:ext cx="775717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two principle ways to predict the open circuit low speed reluctance torque (known as cogging torque) between the PM rotor </a:t>
            </a:r>
          </a:p>
          <a:p>
            <a:r>
              <a:rPr lang="en-US" dirty="0" smtClean="0"/>
              <a:t>and the stator teeth due to the alignment of the slot openings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Integrate the Maxwell </a:t>
            </a:r>
            <a:r>
              <a:rPr lang="en-US" dirty="0"/>
              <a:t>s</a:t>
            </a:r>
            <a:r>
              <a:rPr lang="en-US" dirty="0" smtClean="0"/>
              <a:t>tress tensor within the air-gap. This requires a very complex derivation of the air-gap permeance from the slot geometry. To get at the cogging torque the radial &amp; tangential components of the air-gap flux density are required. </a:t>
            </a:r>
          </a:p>
          <a:p>
            <a:endParaRPr lang="en-US" dirty="0"/>
          </a:p>
          <a:p>
            <a:r>
              <a:rPr lang="en-US" dirty="0" smtClean="0"/>
              <a:t>The alternative is to utilize a magnetic FEA solver to calculate the air-gap flux and its components to yield a cogging plot as a function of rotor angle</a:t>
            </a:r>
          </a:p>
          <a:p>
            <a:endParaRPr lang="en-US" dirty="0"/>
          </a:p>
          <a:p>
            <a:r>
              <a:rPr lang="en-US" dirty="0" smtClean="0"/>
              <a:t>Cogging is easily measured with a </a:t>
            </a:r>
            <a:r>
              <a:rPr lang="en-US" i="1" dirty="0" smtClean="0"/>
              <a:t>Torque Watch …</a:t>
            </a:r>
          </a:p>
          <a:p>
            <a:endParaRPr lang="en-US" dirty="0"/>
          </a:p>
        </p:txBody>
      </p:sp>
      <p:pic>
        <p:nvPicPr>
          <p:cNvPr id="6" name="Picture 5" descr="COGGIN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31" y="2086633"/>
            <a:ext cx="2267027" cy="84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30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311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92585"/>
            <a:ext cx="8229600" cy="72181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Measuring Cogging Torques</a:t>
            </a:r>
            <a:endParaRPr lang="en-US" sz="3600" dirty="0">
              <a:solidFill>
                <a:srgbClr val="800000"/>
              </a:solidFill>
            </a:endParaRPr>
          </a:p>
        </p:txBody>
      </p:sp>
      <p:pic>
        <p:nvPicPr>
          <p:cNvPr id="7" name="Picture 6" descr="TQ WATCH 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79499"/>
            <a:ext cx="1911831" cy="1563353"/>
          </a:xfrm>
          <a:prstGeom prst="rect">
            <a:avLst/>
          </a:prstGeom>
        </p:spPr>
      </p:pic>
      <p:pic>
        <p:nvPicPr>
          <p:cNvPr id="8" name="Picture 7" descr="TQ WATCH 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302" y="2900246"/>
            <a:ext cx="3418728" cy="32592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4809" y="1112695"/>
            <a:ext cx="4572000" cy="45243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Cogging torques can best be measures using </a:t>
            </a:r>
            <a:r>
              <a:rPr lang="en-US" dirty="0" smtClean="0"/>
              <a:t>delicate </a:t>
            </a:r>
            <a:r>
              <a:rPr lang="en-US" dirty="0"/>
              <a:t>torque measuring instruments called a </a:t>
            </a:r>
            <a:r>
              <a:rPr lang="en-US" i="1" dirty="0">
                <a:solidFill>
                  <a:srgbClr val="800000"/>
                </a:solidFill>
              </a:rPr>
              <a:t>Torque Watch.</a:t>
            </a:r>
          </a:p>
          <a:p>
            <a:endParaRPr lang="en-US" i="1" dirty="0">
              <a:solidFill>
                <a:srgbClr val="800000"/>
              </a:solidFill>
            </a:endParaRPr>
          </a:p>
          <a:p>
            <a:r>
              <a:rPr lang="en-US" dirty="0" smtClean="0"/>
              <a:t>Easily attaches </a:t>
            </a:r>
            <a:r>
              <a:rPr lang="en-US" dirty="0"/>
              <a:t>to motor shaft using included three jaw chuck</a:t>
            </a:r>
          </a:p>
          <a:p>
            <a:endParaRPr lang="en-US" dirty="0"/>
          </a:p>
          <a:p>
            <a:r>
              <a:rPr lang="en-US" dirty="0"/>
              <a:t>The watch type face includes a peak</a:t>
            </a:r>
          </a:p>
          <a:p>
            <a:r>
              <a:rPr lang="en-US" dirty="0"/>
              <a:t>torque memory pointer which can be</a:t>
            </a:r>
          </a:p>
          <a:p>
            <a:r>
              <a:rPr lang="en-US" dirty="0"/>
              <a:t>reset to zero after each measurement</a:t>
            </a:r>
          </a:p>
          <a:p>
            <a:endParaRPr lang="en-US" dirty="0"/>
          </a:p>
          <a:p>
            <a:r>
              <a:rPr lang="en-US" dirty="0" smtClean="0"/>
              <a:t>Next </a:t>
            </a:r>
            <a:r>
              <a:rPr lang="en-US" dirty="0"/>
              <a:t>slide lists the ranges available from</a:t>
            </a:r>
          </a:p>
          <a:p>
            <a:r>
              <a:rPr lang="en-US" dirty="0"/>
              <a:t>two suppliers:</a:t>
            </a:r>
          </a:p>
          <a:p>
            <a:endParaRPr lang="en-US" dirty="0"/>
          </a:p>
          <a:p>
            <a:r>
              <a:rPr lang="en-US" dirty="0"/>
              <a:t>	Honeywell &amp; </a:t>
            </a:r>
            <a:r>
              <a:rPr lang="en-US" dirty="0" err="1"/>
              <a:t>Tohnichi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30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178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Torque watch sizes</a:t>
            </a:r>
            <a:endParaRPr lang="en-US" sz="3600" dirty="0">
              <a:solidFill>
                <a:srgbClr val="800000"/>
              </a:solidFill>
            </a:endParaRPr>
          </a:p>
        </p:txBody>
      </p:sp>
      <p:pic>
        <p:nvPicPr>
          <p:cNvPr id="7" name="Picture 6" descr="TQ WATCH 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55004"/>
            <a:ext cx="8915400" cy="419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760" y="103836"/>
            <a:ext cx="8229600" cy="70121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Torque calculation guidelines for BLDCs &amp; PMSMs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30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314" y="1037800"/>
            <a:ext cx="800531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800000"/>
                </a:solidFill>
              </a:rPr>
              <a:t>K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t</a:t>
            </a:r>
            <a:r>
              <a:rPr lang="en-US" sz="2400" i="1" dirty="0">
                <a:solidFill>
                  <a:srgbClr val="800000"/>
                </a:solidFill>
              </a:rPr>
              <a:t> </a:t>
            </a:r>
            <a:r>
              <a:rPr lang="en-US" sz="2000" i="1" dirty="0" smtClean="0">
                <a:solidFill>
                  <a:srgbClr val="800000"/>
                </a:solidFill>
              </a:rPr>
              <a:t>(Nm/Amp) </a:t>
            </a:r>
            <a:r>
              <a:rPr lang="en-US" sz="2000" dirty="0" smtClean="0"/>
              <a:t>is the result of the rotor magnet flux linkage with the stator phase conductors, or 2(Turns/coil)(number of coils) =</a:t>
            </a:r>
            <a:r>
              <a:rPr lang="en-US" sz="2400" i="1" dirty="0" smtClean="0">
                <a:solidFill>
                  <a:srgbClr val="800000"/>
                </a:solidFill>
              </a:rPr>
              <a:t> Z </a:t>
            </a:r>
            <a:r>
              <a:rPr lang="en-US" sz="2000" i="1" dirty="0" smtClean="0">
                <a:solidFill>
                  <a:srgbClr val="800000"/>
                </a:solidFill>
              </a:rPr>
              <a:t>,</a:t>
            </a:r>
            <a:r>
              <a:rPr lang="en-US" sz="2000" i="1" dirty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or total stator conductors times possible winding factors.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000" dirty="0" smtClean="0"/>
              <a:t>Therefor torque control requires current control </a:t>
            </a:r>
          </a:p>
          <a:p>
            <a:r>
              <a:rPr lang="en-US" sz="2000" dirty="0" smtClean="0"/>
              <a:t>Current is controlled by the drive circuits from the converter</a:t>
            </a:r>
          </a:p>
          <a:p>
            <a:endParaRPr lang="en-US" sz="2000" dirty="0" smtClean="0"/>
          </a:p>
          <a:p>
            <a:r>
              <a:rPr lang="en-US" sz="2000" dirty="0" smtClean="0"/>
              <a:t>Faraday’s law states that the rate of change of flux linkage equals</a:t>
            </a:r>
          </a:p>
          <a:p>
            <a:r>
              <a:rPr lang="en-US" sz="2000" dirty="0" smtClean="0"/>
              <a:t>the induced voltage. </a:t>
            </a:r>
          </a:p>
          <a:p>
            <a:endParaRPr lang="en-US" sz="2000" dirty="0"/>
          </a:p>
          <a:p>
            <a:r>
              <a:rPr lang="en-US" sz="2000" dirty="0" smtClean="0"/>
              <a:t>Turns x flux = </a:t>
            </a:r>
            <a:r>
              <a:rPr lang="en-US" sz="2800" i="1" dirty="0" err="1" smtClean="0">
                <a:solidFill>
                  <a:srgbClr val="800000"/>
                </a:solidFill>
              </a:rPr>
              <a:t>ψ</a:t>
            </a:r>
            <a:r>
              <a:rPr lang="en-US" sz="2400" i="1" dirty="0" smtClean="0">
                <a:solidFill>
                  <a:srgbClr val="800000"/>
                </a:solidFill>
              </a:rPr>
              <a:t> = </a:t>
            </a:r>
            <a:r>
              <a:rPr lang="en-US" sz="2400" i="1" dirty="0" err="1" smtClean="0">
                <a:solidFill>
                  <a:srgbClr val="800000"/>
                </a:solidFill>
              </a:rPr>
              <a:t>N</a:t>
            </a:r>
            <a:r>
              <a:rPr lang="en-US" sz="2800" i="1" dirty="0" err="1" smtClean="0">
                <a:solidFill>
                  <a:srgbClr val="800000"/>
                </a:solidFill>
              </a:rPr>
              <a:t>ϕ</a:t>
            </a:r>
            <a:r>
              <a:rPr lang="en-US" sz="2400" i="1" dirty="0" smtClean="0">
                <a:solidFill>
                  <a:srgbClr val="800000"/>
                </a:solidFill>
              </a:rPr>
              <a:t> = </a:t>
            </a:r>
            <a:r>
              <a:rPr lang="en-US" sz="2800" i="1" dirty="0" err="1" smtClean="0">
                <a:solidFill>
                  <a:srgbClr val="800000"/>
                </a:solidFill>
              </a:rPr>
              <a:t>ψ</a:t>
            </a:r>
            <a:r>
              <a:rPr lang="en-US" sz="2800" i="1" baseline="-25000" dirty="0" err="1" smtClean="0">
                <a:solidFill>
                  <a:srgbClr val="800000"/>
                </a:solidFill>
              </a:rPr>
              <a:t>M</a:t>
            </a:r>
            <a:r>
              <a:rPr lang="en-US" sz="2800" i="1" dirty="0" smtClean="0">
                <a:solidFill>
                  <a:srgbClr val="800000"/>
                </a:solidFill>
              </a:rPr>
              <a:t> + Li</a:t>
            </a:r>
          </a:p>
          <a:p>
            <a:endParaRPr lang="en-US" sz="2000" dirty="0"/>
          </a:p>
          <a:p>
            <a:r>
              <a:rPr lang="en-US" sz="2000" dirty="0" smtClean="0"/>
              <a:t>Circuit voltage equation with </a:t>
            </a:r>
          </a:p>
          <a:p>
            <a:r>
              <a:rPr lang="en-US" sz="2000" dirty="0" smtClean="0"/>
              <a:t>constant inductance,</a:t>
            </a:r>
          </a:p>
          <a:p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400" i="1" dirty="0" smtClean="0">
                <a:solidFill>
                  <a:srgbClr val="800000"/>
                </a:solidFill>
              </a:rPr>
              <a:t>   </a:t>
            </a:r>
            <a:endParaRPr lang="en-US" sz="2400" i="1" dirty="0">
              <a:solidFill>
                <a:srgbClr val="8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344438"/>
              </p:ext>
            </p:extLst>
          </p:nvPr>
        </p:nvGraphicFramePr>
        <p:xfrm>
          <a:off x="3947005" y="5034112"/>
          <a:ext cx="2429019" cy="92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4" imgW="1460500" imgH="558800" progId="Equation.3">
                  <p:embed/>
                </p:oleObj>
              </mc:Choice>
              <mc:Fallback>
                <p:oleObj name="Equation" r:id="rId4" imgW="14605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7005" y="5034112"/>
                        <a:ext cx="2429019" cy="929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53200" y="4686675"/>
            <a:ext cx="243010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800000"/>
                </a:solidFill>
              </a:rPr>
              <a:t>V</a:t>
            </a:r>
            <a:r>
              <a:rPr lang="en-US" dirty="0" smtClean="0"/>
              <a:t> = terminal voltage</a:t>
            </a:r>
          </a:p>
          <a:p>
            <a:r>
              <a:rPr lang="en-US" sz="2000" i="1" dirty="0" smtClean="0">
                <a:solidFill>
                  <a:srgbClr val="800000"/>
                </a:solidFill>
              </a:rPr>
              <a:t>R</a:t>
            </a:r>
            <a:r>
              <a:rPr lang="en-US" dirty="0" smtClean="0"/>
              <a:t> = resistance</a:t>
            </a:r>
          </a:p>
          <a:p>
            <a:r>
              <a:rPr lang="en-US" sz="2000" i="1" dirty="0" smtClean="0">
                <a:solidFill>
                  <a:srgbClr val="800000"/>
                </a:solidFill>
              </a:rPr>
              <a:t>L</a:t>
            </a:r>
            <a:r>
              <a:rPr lang="en-US" dirty="0" smtClean="0"/>
              <a:t> = inductance</a:t>
            </a:r>
          </a:p>
          <a:p>
            <a:r>
              <a:rPr lang="en-US" sz="2000" i="1" dirty="0" smtClean="0">
                <a:solidFill>
                  <a:srgbClr val="800000"/>
                </a:solidFill>
              </a:rPr>
              <a:t>e</a:t>
            </a:r>
            <a:r>
              <a:rPr lang="en-US" dirty="0" smtClean="0"/>
              <a:t> = induced voltage</a:t>
            </a:r>
          </a:p>
          <a:p>
            <a:r>
              <a:rPr lang="en-US" sz="2000" i="1" dirty="0" err="1" smtClean="0">
                <a:solidFill>
                  <a:srgbClr val="800000"/>
                </a:solidFill>
              </a:rPr>
              <a:t>i</a:t>
            </a:r>
            <a:r>
              <a:rPr lang="en-US" dirty="0" smtClean="0"/>
              <a:t> = current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Torque equations for (3) phase PM machines 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30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314</a:t>
            </a:fld>
            <a:endParaRPr lang="en-US"/>
          </a:p>
        </p:txBody>
      </p:sp>
      <p:pic>
        <p:nvPicPr>
          <p:cNvPr id="3" name="Picture 2" descr="Torque equations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" r="56977" b="38416"/>
          <a:stretch/>
        </p:blipFill>
        <p:spPr>
          <a:xfrm>
            <a:off x="1050090" y="2692400"/>
            <a:ext cx="5218286" cy="1814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261" y="908704"/>
            <a:ext cx="7903410" cy="520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a design is sized, flux/pole, number of conductors determined and assuming the ideal current waveform can be injected into the stator windings,</a:t>
            </a:r>
            <a:r>
              <a:rPr lang="en-US" dirty="0"/>
              <a:t> </a:t>
            </a:r>
            <a:r>
              <a:rPr lang="en-US" dirty="0" smtClean="0"/>
              <a:t>specific alignment torque/amp calculations can be made for both  squarewave &amp; sinewave machines.  </a:t>
            </a:r>
          </a:p>
          <a:p>
            <a:endParaRPr lang="en-US" dirty="0" smtClean="0"/>
          </a:p>
          <a:p>
            <a:r>
              <a:rPr lang="en-US" dirty="0" smtClean="0"/>
              <a:t>Nm/A for </a:t>
            </a:r>
            <a:r>
              <a:rPr lang="en-US" i="1" dirty="0" smtClean="0">
                <a:solidFill>
                  <a:srgbClr val="800000"/>
                </a:solidFill>
              </a:rPr>
              <a:t>d </a:t>
            </a:r>
            <a:r>
              <a:rPr lang="en-US" dirty="0" smtClean="0"/>
              <a:t>axis torques (alignment torque) only, typically for SPMs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(Note: </a:t>
            </a:r>
            <a:r>
              <a:rPr lang="en-US" sz="1600" i="1" dirty="0" smtClean="0"/>
              <a:t>Alignment </a:t>
            </a:r>
            <a:r>
              <a:rPr lang="en-US" sz="1600" dirty="0" smtClean="0"/>
              <a:t>torque is a function of the magnet flux &amp; stator current. </a:t>
            </a:r>
          </a:p>
          <a:p>
            <a:r>
              <a:rPr lang="en-US" sz="1600" dirty="0" smtClean="0"/>
              <a:t> It is usually quite linear as long there is no effects of saturation in the circuit.)</a:t>
            </a:r>
            <a:endParaRPr lang="en-US" sz="1600" dirty="0"/>
          </a:p>
        </p:txBody>
      </p:sp>
      <p:pic>
        <p:nvPicPr>
          <p:cNvPr id="8" name="Picture 7" descr="WHITEtiff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22" y="2984316"/>
            <a:ext cx="1018454" cy="428907"/>
          </a:xfrm>
          <a:prstGeom prst="rect">
            <a:avLst/>
          </a:prstGeom>
        </p:spPr>
      </p:pic>
      <p:pic>
        <p:nvPicPr>
          <p:cNvPr id="9" name="Picture 8" descr="WHITEtiff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22" y="3778302"/>
            <a:ext cx="1117600" cy="5269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32400" y="3005772"/>
            <a:ext cx="2679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Nm/A, Torque/Amp</a:t>
            </a:r>
          </a:p>
          <a:p>
            <a:r>
              <a:rPr lang="en-US" dirty="0"/>
              <a:t> (3) phase sinewave</a:t>
            </a:r>
          </a:p>
          <a:p>
            <a:endParaRPr lang="en-US" dirty="0"/>
          </a:p>
          <a:p>
            <a:r>
              <a:rPr lang="en-US" dirty="0"/>
              <a:t>Nm/A, Torque/Amp</a:t>
            </a:r>
          </a:p>
          <a:p>
            <a:r>
              <a:rPr lang="en-US" dirty="0"/>
              <a:t>(3) phase squarewave </a:t>
            </a:r>
          </a:p>
        </p:txBody>
      </p:sp>
    </p:spTree>
    <p:extLst>
      <p:ext uri="{BB962C8B-B14F-4D97-AF65-F5344CB8AC3E}">
        <p14:creationId xmlns:p14="http://schemas.microsoft.com/office/powerpoint/2010/main" val="21209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0" y="289716"/>
            <a:ext cx="4551759" cy="7012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Reluctance torque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30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7781" y="1816130"/>
            <a:ext cx="741846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Salient pole machines like RSMs &amp; SRMs produce torque through an attraction type flux linkage producing </a:t>
            </a:r>
            <a:r>
              <a:rPr lang="en-US" i="1" dirty="0" smtClean="0"/>
              <a:t>reluctance torque.</a:t>
            </a:r>
          </a:p>
          <a:p>
            <a:endParaRPr lang="en-US" i="1" dirty="0"/>
          </a:p>
          <a:p>
            <a:r>
              <a:rPr lang="en-US" dirty="0" smtClean="0"/>
              <a:t>RSMs are designed with saliency only in the rotor. </a:t>
            </a:r>
          </a:p>
          <a:p>
            <a:endParaRPr lang="en-US" dirty="0"/>
          </a:p>
          <a:p>
            <a:r>
              <a:rPr lang="en-US" dirty="0" smtClean="0"/>
              <a:t>SRMs are configured with saliency in both the stator &amp; rotor</a:t>
            </a:r>
          </a:p>
          <a:p>
            <a:endParaRPr lang="en-US" dirty="0"/>
          </a:p>
          <a:p>
            <a:r>
              <a:rPr lang="en-US" dirty="0" smtClean="0"/>
              <a:t>The reluctance of either machines is determined by the ratio of the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800000"/>
                </a:solidFill>
              </a:rPr>
              <a:t>d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&amp; </a:t>
            </a:r>
            <a:r>
              <a:rPr lang="en-US" sz="2000" i="1" dirty="0" smtClean="0">
                <a:solidFill>
                  <a:srgbClr val="800000"/>
                </a:solidFill>
              </a:rPr>
              <a:t>q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saliency, defined by inductance ratio, </a:t>
            </a:r>
            <a:r>
              <a:rPr lang="en-US" sz="2000" i="1" dirty="0" smtClean="0">
                <a:solidFill>
                  <a:srgbClr val="800000"/>
                </a:solidFill>
              </a:rPr>
              <a:t> L</a:t>
            </a:r>
            <a:r>
              <a:rPr lang="en-US" sz="2000" i="1" baseline="-25000" dirty="0" smtClean="0">
                <a:solidFill>
                  <a:srgbClr val="800000"/>
                </a:solidFill>
              </a:rPr>
              <a:t>d </a:t>
            </a:r>
            <a:r>
              <a:rPr lang="en-US" sz="2000" i="1" dirty="0" smtClean="0">
                <a:solidFill>
                  <a:srgbClr val="800000"/>
                </a:solidFill>
              </a:rPr>
              <a:t>/ L</a:t>
            </a:r>
            <a:r>
              <a:rPr lang="en-US" sz="2000" i="1" baseline="-25000" dirty="0" smtClean="0">
                <a:solidFill>
                  <a:srgbClr val="800000"/>
                </a:solidFill>
              </a:rPr>
              <a:t>q</a:t>
            </a:r>
            <a:r>
              <a:rPr lang="en-US" sz="2000" i="1" dirty="0" smtClean="0">
                <a:solidFill>
                  <a:srgbClr val="800000"/>
                </a:solidFill>
              </a:rPr>
              <a:t> </a:t>
            </a:r>
          </a:p>
          <a:p>
            <a:endParaRPr lang="en-US" sz="2000" i="1" dirty="0">
              <a:solidFill>
                <a:srgbClr val="800000"/>
              </a:solidFill>
            </a:endParaRPr>
          </a:p>
          <a:p>
            <a:r>
              <a:rPr lang="en-US" dirty="0" smtClean="0"/>
              <a:t>As increasing currents the ratio decreases as the flux density in the circuit increases.</a:t>
            </a:r>
          </a:p>
          <a:p>
            <a:endParaRPr lang="en-US" sz="2000" i="1" dirty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Without saturation the reluctance torque is proportional to the applied phase current squared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6780"/>
            <a:ext cx="1613046" cy="1627777"/>
          </a:xfrm>
          <a:prstGeom prst="rect">
            <a:avLst/>
          </a:prstGeom>
        </p:spPr>
      </p:pic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01" y="170202"/>
            <a:ext cx="1663122" cy="16043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91871" y="1512203"/>
            <a:ext cx="795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RSM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64300" y="1505783"/>
            <a:ext cx="74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SRM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76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0516"/>
            <a:ext cx="3658555" cy="114538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 IPM rotor details necessary for </a:t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torque calculations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30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3250" y="3618468"/>
            <a:ext cx="79692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IPM machines are usually designed with rotor saliency between magnet poles.</a:t>
            </a:r>
          </a:p>
          <a:p>
            <a:endParaRPr lang="en-US" sz="2000" dirty="0" smtClean="0"/>
          </a:p>
          <a:p>
            <a:r>
              <a:rPr lang="en-US" sz="2000" dirty="0" smtClean="0"/>
              <a:t>Therefore there are two torque producing components:</a:t>
            </a:r>
          </a:p>
          <a:p>
            <a:r>
              <a:rPr lang="en-US" sz="2000" dirty="0" smtClean="0"/>
              <a:t>	- Alignment torque from the rotor magnet flux linkage (</a:t>
            </a:r>
            <a:r>
              <a:rPr lang="en-US" sz="2400" i="1" dirty="0" smtClean="0">
                <a:solidFill>
                  <a:srgbClr val="800000"/>
                </a:solidFill>
              </a:rPr>
              <a:t>d</a:t>
            </a:r>
            <a:r>
              <a:rPr lang="en-US" sz="2000" dirty="0" smtClean="0"/>
              <a:t> axis)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Reluctance torque from the rotor saliency from the (</a:t>
            </a:r>
            <a:r>
              <a:rPr lang="en-US" sz="2400" i="1" dirty="0" smtClean="0">
                <a:solidFill>
                  <a:srgbClr val="800000"/>
                </a:solidFill>
              </a:rPr>
              <a:t>q</a:t>
            </a:r>
            <a:r>
              <a:rPr lang="en-US" sz="2000" dirty="0" smtClean="0"/>
              <a:t> </a:t>
            </a:r>
            <a:r>
              <a:rPr lang="en-US" sz="2000" dirty="0"/>
              <a:t>axis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  from the soft iron poles between permanent magnet poles.</a:t>
            </a:r>
            <a:endParaRPr lang="en-US" sz="2000" dirty="0"/>
          </a:p>
        </p:txBody>
      </p:sp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555" y="353216"/>
            <a:ext cx="5028245" cy="2910684"/>
          </a:xfrm>
          <a:prstGeom prst="rect">
            <a:avLst/>
          </a:prstGeom>
        </p:spPr>
      </p:pic>
      <p:pic>
        <p:nvPicPr>
          <p:cNvPr id="10" name="Picture 9" descr="INFOLYTIC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368299"/>
            <a:ext cx="571501" cy="512749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5778500" y="353216"/>
            <a:ext cx="393700" cy="24534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800600" y="725086"/>
            <a:ext cx="1257300" cy="1992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33900" y="353216"/>
            <a:ext cx="44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800000"/>
                </a:solidFill>
              </a:rPr>
              <a:t>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49798" y="-101600"/>
            <a:ext cx="432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800000"/>
                </a:solidFill>
              </a:rPr>
              <a:t>q</a:t>
            </a:r>
            <a:endParaRPr lang="en-US" sz="2400" i="1" dirty="0">
              <a:solidFill>
                <a:srgbClr val="8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0400" y="1879600"/>
            <a:ext cx="257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Pole magnets can be multi-layered, single</a:t>
            </a:r>
          </a:p>
          <a:p>
            <a:r>
              <a:rPr lang="en-US" dirty="0" smtClean="0"/>
              <a:t>slab or V slab shaped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30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317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78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Torque equation for IPM machines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28" y="823107"/>
            <a:ext cx="6971612" cy="5330069"/>
          </a:xfrm>
          <a:prstGeom prst="rect">
            <a:avLst/>
          </a:prstGeom>
        </p:spPr>
      </p:pic>
      <p:pic>
        <p:nvPicPr>
          <p:cNvPr id="8" name="Picture 7" descr="WHITEtiff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91175" y="1290325"/>
            <a:ext cx="649186" cy="5052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7380" y="1291945"/>
            <a:ext cx="1419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Total torque</a:t>
            </a:r>
            <a:endParaRPr lang="en-US" sz="1600" dirty="0"/>
          </a:p>
        </p:txBody>
      </p:sp>
      <p:pic>
        <p:nvPicPr>
          <p:cNvPr id="10" name="Picture 9" descr="WHITEtiff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00" y="4679062"/>
            <a:ext cx="1562100" cy="73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7720" y="4481980"/>
            <a:ext cx="1861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Reluctance torque</a:t>
            </a:r>
            <a:endParaRPr lang="en-US" sz="1600" dirty="0"/>
          </a:p>
        </p:txBody>
      </p:sp>
      <p:pic>
        <p:nvPicPr>
          <p:cNvPr id="12" name="Picture 11" descr="WHITEtiff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96" y="2010873"/>
            <a:ext cx="1025447" cy="4506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41314" y="2120363"/>
            <a:ext cx="2266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Alignment torque</a:t>
            </a:r>
            <a:endParaRPr lang="en-US" sz="1600" dirty="0"/>
          </a:p>
        </p:txBody>
      </p:sp>
      <p:pic>
        <p:nvPicPr>
          <p:cNvPr id="14" name="Picture 13" descr="WHITEtiff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574" y="884328"/>
            <a:ext cx="1985781" cy="2563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18327" y="823107"/>
            <a:ext cx="4342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Torque plots vs. current for PMSM-IPM </a:t>
            </a:r>
            <a:endParaRPr lang="en-US" sz="1600" dirty="0"/>
          </a:p>
        </p:txBody>
      </p:sp>
      <p:pic>
        <p:nvPicPr>
          <p:cNvPr id="16" name="Picture 15" descr="WHITEtiff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61" y="5826616"/>
            <a:ext cx="1562100" cy="2827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11223" y="5638580"/>
            <a:ext cx="366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Optimum phase advance angle </a:t>
            </a:r>
            <a:r>
              <a:rPr lang="en-US" sz="2400" dirty="0" smtClean="0"/>
              <a:t> </a:t>
            </a:r>
            <a:r>
              <a:rPr lang="en-US" sz="2400" i="1" dirty="0" err="1" smtClean="0">
                <a:solidFill>
                  <a:srgbClr val="800000"/>
                </a:solidFill>
              </a:rPr>
              <a:t>γ</a:t>
            </a:r>
            <a:endParaRPr lang="en-US" sz="2400" i="1" dirty="0">
              <a:solidFill>
                <a:srgbClr val="80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911675"/>
              </p:ext>
            </p:extLst>
          </p:nvPr>
        </p:nvGraphicFramePr>
        <p:xfrm>
          <a:off x="4502150" y="3314700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5" imgW="139700" imgH="228600" progId="Equation.3">
                  <p:embed/>
                </p:oleObj>
              </mc:Choice>
              <mc:Fallback>
                <p:oleObj name="Equation" r:id="rId5" imgW="139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2150" y="3314700"/>
                        <a:ext cx="139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WHITEtiff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676" y="1383763"/>
            <a:ext cx="717550" cy="7366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5473811" y="1161661"/>
            <a:ext cx="0" cy="33203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45060"/>
              </p:ext>
            </p:extLst>
          </p:nvPr>
        </p:nvGraphicFramePr>
        <p:xfrm>
          <a:off x="4502150" y="3314700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7" imgW="139700" imgH="228600" progId="Equation.3">
                  <p:embed/>
                </p:oleObj>
              </mc:Choice>
              <mc:Fallback>
                <p:oleObj name="Equation" r:id="rId7" imgW="139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2150" y="3314700"/>
                        <a:ext cx="139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396775"/>
              </p:ext>
            </p:extLst>
          </p:nvPr>
        </p:nvGraphicFramePr>
        <p:xfrm>
          <a:off x="2685796" y="4817327"/>
          <a:ext cx="3521506" cy="53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9" imgW="2667000" imgH="406400" progId="Equation.3">
                  <p:embed/>
                </p:oleObj>
              </mc:Choice>
              <mc:Fallback>
                <p:oleObj name="Equation" r:id="rId9" imgW="2667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85796" y="4817327"/>
                        <a:ext cx="3521506" cy="536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3108" y="1318532"/>
            <a:ext cx="26602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IPM rotor configured</a:t>
            </a:r>
          </a:p>
          <a:p>
            <a:r>
              <a:rPr lang="en-US" sz="1400" dirty="0" smtClean="0"/>
              <a:t>to maximize sum of </a:t>
            </a:r>
          </a:p>
          <a:p>
            <a:r>
              <a:rPr lang="en-US" sz="1400" dirty="0" smtClean="0"/>
              <a:t>the reluctance and</a:t>
            </a:r>
          </a:p>
          <a:p>
            <a:r>
              <a:rPr lang="en-US" sz="1400" dirty="0" smtClean="0"/>
              <a:t>alignment torques.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27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30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785" y="137850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Design steps prior to performance calculations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30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301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9160" y="820772"/>
            <a:ext cx="83503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Initial sizing is completed to meet spec. requirements per Lecture #4</a:t>
            </a:r>
          </a:p>
          <a:p>
            <a:endParaRPr lang="en-US" sz="2000" dirty="0"/>
          </a:p>
          <a:p>
            <a:r>
              <a:rPr lang="en-US" sz="2000" dirty="0" smtClean="0"/>
              <a:t>Includes, pole and slot selection, materials, diameter and lengths</a:t>
            </a:r>
          </a:p>
          <a:p>
            <a:r>
              <a:rPr lang="en-US" sz="2000" dirty="0" smtClean="0"/>
              <a:t>(Based upon acceptable  air-gap stress, electrical and magnetic loading)</a:t>
            </a:r>
          </a:p>
          <a:p>
            <a:endParaRPr lang="en-US" sz="2000" dirty="0"/>
          </a:p>
          <a:p>
            <a:r>
              <a:rPr lang="en-US" sz="2000" i="1" dirty="0">
                <a:solidFill>
                  <a:srgbClr val="800000"/>
                </a:solidFill>
              </a:rPr>
              <a:t>Ke </a:t>
            </a:r>
            <a:r>
              <a:rPr lang="en-US" sz="2000" dirty="0" smtClean="0"/>
              <a:t>to </a:t>
            </a:r>
            <a:r>
              <a:rPr lang="en-US" sz="2000" dirty="0"/>
              <a:t>be first estimated lower than back EMF at max operation </a:t>
            </a:r>
            <a:r>
              <a:rPr lang="en-US" sz="2000" dirty="0" smtClean="0"/>
              <a:t>RPM</a:t>
            </a:r>
          </a:p>
          <a:p>
            <a:r>
              <a:rPr lang="en-US" sz="2000" dirty="0" smtClean="0"/>
              <a:t>(Typical allowance of 15% to 20% for DC voltage “head room”)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The number of active stator conductors must be initially estimated after  flux per pole is estimated. (See lecture # for rotor flux determination)</a:t>
            </a:r>
          </a:p>
          <a:p>
            <a:r>
              <a:rPr lang="en-US" sz="2000" dirty="0" smtClean="0"/>
              <a:t>(Allow for flux leakage and winding factors)</a:t>
            </a:r>
          </a:p>
          <a:p>
            <a:endParaRPr lang="en-US" sz="2000" dirty="0"/>
          </a:p>
          <a:p>
            <a:r>
              <a:rPr lang="en-US" sz="2000" dirty="0" smtClean="0"/>
              <a:t>Stator conductors divided by 2 divided by number of slots = turns/coil</a:t>
            </a:r>
          </a:p>
          <a:p>
            <a:endParaRPr lang="en-US" sz="2000" dirty="0"/>
          </a:p>
          <a:p>
            <a:r>
              <a:rPr lang="en-US" sz="2000" dirty="0" smtClean="0"/>
              <a:t>Wire gage is calculated to fit number of turns in each net slot area</a:t>
            </a:r>
          </a:p>
          <a:p>
            <a:endParaRPr lang="en-US" sz="2000" dirty="0"/>
          </a:p>
          <a:p>
            <a:r>
              <a:rPr lang="en-US" sz="2000" dirty="0" smtClean="0"/>
              <a:t>Phase resistance and current density is initially estimated</a:t>
            </a:r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30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30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30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566"/>
            <a:ext cx="8229600" cy="701211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800000"/>
                </a:solidFill>
                <a:latin typeface="Arial" charset="0"/>
                <a:ea typeface="宋体" charset="0"/>
                <a:cs typeface="宋体" charset="0"/>
              </a:rPr>
              <a:t>Calculate number of turns per coil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30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302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7280" y="6343802"/>
            <a:ext cx="1864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rgbClr val="800000"/>
                </a:solidFill>
                <a:latin typeface="Arial" charset="0"/>
                <a:ea typeface="宋体" charset="0"/>
                <a:cs typeface="宋体" charset="0"/>
              </a:rPr>
              <a:t>R.G</a:t>
            </a:r>
            <a:r>
              <a:rPr lang="en-US" altLang="zh-CN" sz="1200" dirty="0">
                <a:solidFill>
                  <a:srgbClr val="800000"/>
                </a:solidFill>
                <a:latin typeface="Arial" charset="0"/>
                <a:ea typeface="宋体" charset="0"/>
                <a:cs typeface="宋体" charset="0"/>
              </a:rPr>
              <a:t>. Harley and </a:t>
            </a:r>
            <a:r>
              <a:rPr lang="en-US" altLang="zh-CN" sz="1200" dirty="0" smtClean="0">
                <a:solidFill>
                  <a:srgbClr val="800000"/>
                </a:solidFill>
                <a:latin typeface="Arial" charset="0"/>
                <a:ea typeface="宋体" charset="0"/>
                <a:cs typeface="宋体" charset="0"/>
              </a:rPr>
              <a:t>Y. </a:t>
            </a:r>
            <a:r>
              <a:rPr lang="en-US" altLang="zh-CN" sz="1200" dirty="0" err="1">
                <a:solidFill>
                  <a:srgbClr val="800000"/>
                </a:solidFill>
                <a:latin typeface="Arial" charset="0"/>
                <a:ea typeface="宋体" charset="0"/>
                <a:cs typeface="宋体" charset="0"/>
              </a:rPr>
              <a:t>Duan</a:t>
            </a:r>
            <a:endParaRPr lang="en-US" altLang="zh-CN" sz="1200" dirty="0">
              <a:solidFill>
                <a:srgbClr val="8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65777"/>
            <a:ext cx="7845797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400" dirty="0">
                <a:latin typeface="Arial" charset="0"/>
                <a:ea typeface="宋体" charset="0"/>
                <a:cs typeface="宋体" charset="0"/>
              </a:rPr>
              <a:t>Calculate number of stator turns per phase depending on previous </a:t>
            </a:r>
            <a:r>
              <a:rPr lang="en-US" altLang="zh-CN" sz="2400" i="1" dirty="0">
                <a:solidFill>
                  <a:srgbClr val="800000"/>
                </a:solidFill>
                <a:latin typeface="Arial" charset="0"/>
                <a:ea typeface="宋体" charset="0"/>
                <a:cs typeface="宋体" charset="0"/>
              </a:rPr>
              <a:t>B, D,</a:t>
            </a:r>
            <a:r>
              <a:rPr lang="en-US" altLang="zh-CN" sz="2400" dirty="0">
                <a:solidFill>
                  <a:srgbClr val="8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altLang="zh-CN" sz="2400" i="1" dirty="0">
                <a:solidFill>
                  <a:srgbClr val="800000"/>
                </a:solidFill>
                <a:latin typeface="Arial" charset="0"/>
                <a:ea typeface="宋体" charset="0"/>
                <a:cs typeface="宋体" charset="0"/>
              </a:rPr>
              <a:t>L, </a:t>
            </a:r>
            <a:r>
              <a:rPr lang="en-US" altLang="zh-CN" sz="2400" dirty="0">
                <a:latin typeface="Arial" charset="0"/>
                <a:ea typeface="宋体" charset="0"/>
                <a:cs typeface="宋体" charset="0"/>
              </a:rPr>
              <a:t>supply voltage (math) and assumed </a:t>
            </a:r>
            <a:r>
              <a:rPr lang="en-US" altLang="zh-CN" sz="2400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flux density shape </a:t>
            </a:r>
            <a:r>
              <a:rPr lang="en-US" altLang="zh-CN" sz="2400" i="1" dirty="0" err="1">
                <a:solidFill>
                  <a:srgbClr val="800000"/>
                </a:solidFill>
                <a:latin typeface="Arial" charset="0"/>
                <a:ea typeface="宋体" charset="0"/>
                <a:cs typeface="宋体" charset="0"/>
              </a:rPr>
              <a:t>f</a:t>
            </a:r>
            <a:r>
              <a:rPr lang="en-US" altLang="zh-CN" sz="2400" i="1" baseline="-25000" dirty="0" err="1">
                <a:solidFill>
                  <a:srgbClr val="8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endParaRPr lang="en-US" altLang="zh-CN" sz="2400" i="1" baseline="-25000" dirty="0">
              <a:solidFill>
                <a:srgbClr val="8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2985" y="5079730"/>
            <a:ext cx="797011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err="1">
                <a:solidFill>
                  <a:srgbClr val="800000"/>
                </a:solidFill>
                <a:latin typeface="Times New Roman" charset="0"/>
                <a:ea typeface="宋体" charset="0"/>
                <a:cs typeface="宋体" charset="0"/>
              </a:rPr>
              <a:t>K</a:t>
            </a:r>
            <a:r>
              <a:rPr lang="en-US" altLang="zh-CN" sz="2400" i="1" baseline="-25000" dirty="0" err="1">
                <a:solidFill>
                  <a:srgbClr val="800000"/>
                </a:solidFill>
                <a:latin typeface="Times New Roman" charset="0"/>
                <a:ea typeface="宋体" charset="0"/>
                <a:cs typeface="宋体" charset="0"/>
              </a:rPr>
              <a:t>f</a:t>
            </a:r>
            <a:r>
              <a:rPr lang="en-US" altLang="zh-CN" sz="2400" i="1" baseline="-25000" dirty="0">
                <a:latin typeface="Times New Roman" charset="0"/>
                <a:ea typeface="宋体" charset="0"/>
                <a:cs typeface="宋体" charset="0"/>
              </a:rPr>
              <a:t> </a:t>
            </a:r>
            <a:r>
              <a:rPr lang="en-US" altLang="zh-CN" sz="2400" dirty="0">
                <a:ea typeface="宋体" charset="0"/>
                <a:cs typeface="宋体" charset="0"/>
              </a:rPr>
              <a:t>: form factor, typically assumed = 1</a:t>
            </a:r>
          </a:p>
          <a:p>
            <a:r>
              <a:rPr lang="en-US" altLang="zh-CN" sz="2400" i="1" dirty="0">
                <a:solidFill>
                  <a:srgbClr val="800000"/>
                </a:solidFill>
                <a:latin typeface="Times New Roman" charset="0"/>
                <a:ea typeface="宋体" charset="0"/>
                <a:cs typeface="宋体" charset="0"/>
              </a:rPr>
              <a:t>K</a:t>
            </a:r>
            <a:r>
              <a:rPr lang="en-US" altLang="zh-CN" sz="2400" i="1" baseline="-25000" dirty="0">
                <a:solidFill>
                  <a:srgbClr val="800000"/>
                </a:solidFill>
                <a:latin typeface="Times New Roman" charset="0"/>
                <a:ea typeface="宋体" charset="0"/>
                <a:cs typeface="宋体" charset="0"/>
              </a:rPr>
              <a:t>w1</a:t>
            </a:r>
            <a:r>
              <a:rPr lang="en-US" altLang="zh-CN" sz="2400" i="1" baseline="-25000" dirty="0">
                <a:latin typeface="Times New Roman" charset="0"/>
                <a:ea typeface="宋体" charset="0"/>
                <a:cs typeface="宋体" charset="0"/>
              </a:rPr>
              <a:t> </a:t>
            </a:r>
            <a:r>
              <a:rPr lang="en-US" altLang="zh-CN" sz="2400" dirty="0">
                <a:ea typeface="宋体" charset="0"/>
                <a:cs typeface="宋体" charset="0"/>
              </a:rPr>
              <a:t>: winding factor </a:t>
            </a:r>
          </a:p>
          <a:p>
            <a:r>
              <a:rPr lang="en-US" altLang="zh-CN" sz="2400" i="1" dirty="0">
                <a:solidFill>
                  <a:srgbClr val="800000"/>
                </a:solidFill>
                <a:latin typeface="Times New Roman" charset="0"/>
                <a:ea typeface="宋体" charset="0"/>
                <a:cs typeface="宋体" charset="0"/>
              </a:rPr>
              <a:t>f</a:t>
            </a:r>
            <a:r>
              <a:rPr lang="en-US" altLang="zh-CN" sz="2400" i="1" baseline="-25000" dirty="0">
                <a:latin typeface="Times New Roman" charset="0"/>
                <a:ea typeface="宋体" charset="0"/>
                <a:cs typeface="宋体" charset="0"/>
              </a:rPr>
              <a:t> </a:t>
            </a:r>
            <a:r>
              <a:rPr lang="en-US" altLang="zh-CN" sz="2400" dirty="0">
                <a:ea typeface="宋体" charset="0"/>
                <a:cs typeface="宋体" charset="0"/>
              </a:rPr>
              <a:t>: fundamental </a:t>
            </a:r>
            <a:r>
              <a:rPr lang="en-US" altLang="zh-CN" sz="2400" dirty="0" smtClean="0">
                <a:ea typeface="宋体" charset="0"/>
                <a:cs typeface="宋体" charset="0"/>
              </a:rPr>
              <a:t>frequency based upon poles &amp; speed</a:t>
            </a:r>
            <a:endParaRPr lang="zh-CN" altLang="en-US" sz="2400" dirty="0">
              <a:ea typeface="宋体" charset="0"/>
              <a:cs typeface="宋体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4940" y="3258264"/>
            <a:ext cx="3045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>
                <a:latin typeface="Symbol" charset="0"/>
                <a:ea typeface="宋体" charset="0"/>
                <a:cs typeface="宋体" charset="0"/>
              </a:rPr>
              <a:t>K</a:t>
            </a:r>
            <a:r>
              <a:rPr lang="en-US" altLang="zh-CN" b="1" i="1" baseline="-25000" dirty="0">
                <a:latin typeface="Symbol" charset="0"/>
                <a:ea typeface="宋体" charset="0"/>
                <a:cs typeface="宋体" charset="0"/>
              </a:rPr>
              <a:t>E</a:t>
            </a:r>
            <a:r>
              <a:rPr lang="en-US" altLang="zh-CN" dirty="0">
                <a:latin typeface="Times New Roman" charset="0"/>
                <a:ea typeface="宋体" charset="0"/>
                <a:cs typeface="宋体" charset="0"/>
              </a:rPr>
              <a:t>:</a:t>
            </a:r>
            <a:r>
              <a:rPr lang="en-US" altLang="zh-CN" i="1" baseline="-25000" dirty="0">
                <a:latin typeface="Times New Roman" charset="0"/>
                <a:ea typeface="宋体" charset="0"/>
                <a:cs typeface="宋体" charset="0"/>
              </a:rPr>
              <a:t> </a:t>
            </a:r>
            <a:r>
              <a:rPr lang="en-US" altLang="zh-CN" dirty="0">
                <a:ea typeface="宋体" charset="0"/>
                <a:cs typeface="宋体" charset="0"/>
              </a:rPr>
              <a:t>typically </a:t>
            </a:r>
            <a:r>
              <a:rPr lang="en-US" altLang="zh-CN" dirty="0" smtClean="0">
                <a:ea typeface="宋体" charset="0"/>
                <a:cs typeface="宋体" charset="0"/>
              </a:rPr>
              <a:t>allows for </a:t>
            </a:r>
            <a:r>
              <a:rPr lang="en-US" altLang="zh-CN" dirty="0">
                <a:ea typeface="宋体" charset="0"/>
                <a:cs typeface="宋体" charset="0"/>
              </a:rPr>
              <a:t>higher for large power rating or small pole number [</a:t>
            </a:r>
            <a:r>
              <a:rPr lang="en-US" altLang="zh-CN" dirty="0" smtClean="0">
                <a:ea typeface="宋体" charset="0"/>
                <a:cs typeface="宋体" charset="0"/>
              </a:rPr>
              <a:t>4</a:t>
            </a:r>
            <a:endParaRPr lang="zh-CN" altLang="en-US" dirty="0">
              <a:ea typeface="宋体" charset="0"/>
              <a:cs typeface="宋体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959" y="2128951"/>
            <a:ext cx="1667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ea typeface="宋体" charset="0"/>
                <a:cs typeface="宋体" charset="0"/>
              </a:rPr>
              <a:t>Flux per pole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0630" y="2120361"/>
            <a:ext cx="3514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 err="1">
                <a:ea typeface="宋体" charset="0"/>
                <a:cs typeface="宋体" charset="0"/>
              </a:rPr>
              <a:t>B</a:t>
            </a:r>
            <a:r>
              <a:rPr lang="en-US" altLang="zh-CN" sz="2000" i="1" baseline="-25000" dirty="0" err="1">
                <a:ea typeface="宋体" charset="0"/>
                <a:cs typeface="宋体" charset="0"/>
              </a:rPr>
              <a:t>g</a:t>
            </a:r>
            <a:r>
              <a:rPr lang="en-US" altLang="zh-CN" sz="2000" dirty="0">
                <a:ea typeface="宋体" charset="0"/>
                <a:cs typeface="宋体" charset="0"/>
              </a:rPr>
              <a:t> = 2</a:t>
            </a:r>
            <a:r>
              <a:rPr lang="en-US" altLang="zh-CN" sz="2000" i="1" dirty="0">
                <a:ea typeface="宋体" charset="0"/>
                <a:cs typeface="宋体" charset="0"/>
              </a:rPr>
              <a:t>p </a:t>
            </a:r>
            <a:r>
              <a:rPr lang="el-GR" altLang="zh-CN" sz="2000" i="1" dirty="0">
                <a:ea typeface="宋体" charset="0"/>
                <a:cs typeface="宋体" charset="0"/>
              </a:rPr>
              <a:t>Φ</a:t>
            </a:r>
            <a:r>
              <a:rPr lang="en-US" altLang="zh-CN" sz="2000" i="1" baseline="-25000" dirty="0">
                <a:ea typeface="宋体" charset="0"/>
                <a:cs typeface="宋体" charset="0"/>
              </a:rPr>
              <a:t>m</a:t>
            </a:r>
            <a:r>
              <a:rPr lang="en-US" altLang="zh-CN" sz="2000" i="1" dirty="0">
                <a:ea typeface="宋体" charset="0"/>
                <a:cs typeface="宋体" charset="0"/>
              </a:rPr>
              <a:t>/(</a:t>
            </a:r>
            <a:r>
              <a:rPr lang="el-GR" altLang="zh-CN" sz="2000" i="1" dirty="0">
                <a:ea typeface="宋体" charset="0"/>
                <a:cs typeface="宋体" charset="0"/>
              </a:rPr>
              <a:t>π</a:t>
            </a:r>
            <a:r>
              <a:rPr lang="en-US" altLang="zh-CN" sz="2000" i="1" dirty="0">
                <a:ea typeface="宋体" charset="0"/>
                <a:cs typeface="宋体" charset="0"/>
              </a:rPr>
              <a:t>DL</a:t>
            </a:r>
            <a:r>
              <a:rPr lang="en-US" altLang="zh-CN" sz="2000" dirty="0">
                <a:ea typeface="宋体" charset="0"/>
                <a:cs typeface="宋体" charset="0"/>
              </a:rPr>
              <a:t>)  to find </a:t>
            </a:r>
            <a:r>
              <a:rPr lang="el-GR" altLang="zh-CN" sz="2000" i="1" dirty="0">
                <a:ea typeface="宋体" charset="0"/>
                <a:cs typeface="宋体" charset="0"/>
              </a:rPr>
              <a:t>Φ</a:t>
            </a:r>
            <a:r>
              <a:rPr lang="en-US" altLang="zh-CN" sz="2000" i="1" baseline="-25000" dirty="0">
                <a:ea typeface="宋体" charset="0"/>
                <a:cs typeface="宋体" charset="0"/>
              </a:rPr>
              <a:t>m</a:t>
            </a:r>
            <a:endParaRPr lang="en-US" sz="2000" i="1" baseline="-25000" dirty="0">
              <a:ea typeface="宋体" charset="0"/>
              <a:cs typeface="宋体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3323" y="3059668"/>
            <a:ext cx="2082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ea typeface="宋体" charset="0"/>
                <a:cs typeface="宋体" charset="0"/>
              </a:rPr>
              <a:t>Back EMF factor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3669" y="4061698"/>
            <a:ext cx="2042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ea typeface="宋体" charset="0"/>
                <a:cs typeface="宋体" charset="0"/>
              </a:rPr>
              <a:t>Turns per phase</a:t>
            </a: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924608"/>
              </p:ext>
            </p:extLst>
          </p:nvPr>
        </p:nvGraphicFramePr>
        <p:xfrm>
          <a:off x="3227070" y="2923004"/>
          <a:ext cx="11620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3" imgW="647419" imgH="444307" progId="Equation.3">
                  <p:embed/>
                </p:oleObj>
              </mc:Choice>
              <mc:Fallback>
                <p:oleObj name="Equation" r:id="rId3" imgW="647419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070" y="2923004"/>
                        <a:ext cx="116205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057164"/>
              </p:ext>
            </p:extLst>
          </p:nvPr>
        </p:nvGraphicFramePr>
        <p:xfrm>
          <a:off x="3200400" y="3850943"/>
          <a:ext cx="20574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Equation" r:id="rId5" imgW="1066800" imgH="469900" progId="Equation.3">
                  <p:embed/>
                </p:oleObj>
              </mc:Choice>
              <mc:Fallback>
                <p:oleObj name="Equation" r:id="rId5" imgW="1066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50943"/>
                        <a:ext cx="2057400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7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30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303</a:t>
            </a:fld>
            <a:endParaRPr lang="en-US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90879"/>
            <a:ext cx="83312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Commutation important to performance</a:t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3200" dirty="0">
                <a:solidFill>
                  <a:srgbClr val="800000"/>
                </a:solidFill>
              </a:rPr>
              <a:t/>
            </a:r>
            <a:br>
              <a:rPr lang="en-US" sz="3200" dirty="0">
                <a:solidFill>
                  <a:srgbClr val="800000"/>
                </a:solidFill>
              </a:rPr>
            </a:b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30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304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8221" y="1208888"/>
            <a:ext cx="81128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BLDCs &amp; PMSMs are identified as synchronous AC machines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One could support a strong argument against this notion.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AC machine are speed controlled by frequency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These machines are is speed controlled by changing voltage.</a:t>
            </a:r>
          </a:p>
          <a:p>
            <a:endParaRPr lang="en-US" sz="2000" dirty="0" smtClean="0"/>
          </a:p>
          <a:p>
            <a:r>
              <a:rPr lang="en-US" sz="2000" dirty="0" smtClean="0"/>
              <a:t>These machines require </a:t>
            </a:r>
            <a:r>
              <a:rPr lang="en-US" sz="2000" i="1" dirty="0" smtClean="0"/>
              <a:t>self-</a:t>
            </a:r>
            <a:r>
              <a:rPr lang="en-US" sz="2000" i="1" dirty="0" err="1" smtClean="0"/>
              <a:t>synronization</a:t>
            </a:r>
            <a:r>
              <a:rPr lang="en-US" sz="2000" i="1" dirty="0" smtClean="0"/>
              <a:t> </a:t>
            </a:r>
            <a:r>
              <a:rPr lang="en-US" sz="2000" dirty="0" smtClean="0"/>
              <a:t>through shaft angle sensors such as hall switches, encoders or resolvers.</a:t>
            </a:r>
          </a:p>
          <a:p>
            <a:endParaRPr lang="en-US" sz="2000" dirty="0"/>
          </a:p>
          <a:p>
            <a:r>
              <a:rPr lang="en-US" sz="2000" dirty="0" smtClean="0"/>
              <a:t>What is the relationship between the shaft angle feedback data? 	Commutation of inverter currents to stator phase windings </a:t>
            </a:r>
            <a:endParaRPr lang="en-US" sz="2000" dirty="0"/>
          </a:p>
          <a:p>
            <a:r>
              <a:rPr lang="en-US" sz="2000" dirty="0" smtClean="0"/>
              <a:t>	Must synchronize to rotor poles during rotation and startup</a:t>
            </a:r>
          </a:p>
          <a:p>
            <a:endParaRPr lang="en-US" sz="2000" dirty="0"/>
          </a:p>
          <a:p>
            <a:r>
              <a:rPr lang="en-US" sz="2000" dirty="0" smtClean="0"/>
              <a:t>If halls switched are used, where must they be located?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340"/>
            <a:ext cx="8229600" cy="7012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Hall switch placement guidelines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30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305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255" y="744871"/>
            <a:ext cx="8231126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Conditions of hall placements:</a:t>
            </a:r>
          </a:p>
          <a:p>
            <a:r>
              <a:rPr lang="en-US" sz="2000" dirty="0" smtClean="0"/>
              <a:t>	PM brushless machines are normally bi-polar driven so there are 	two control events/phase required for electronic commutation. </a:t>
            </a:r>
          </a:p>
          <a:p>
            <a:r>
              <a:rPr lang="en-US" sz="2000" dirty="0"/>
              <a:t>	E</a:t>
            </a:r>
            <a:r>
              <a:rPr lang="en-US" sz="2000" dirty="0" smtClean="0"/>
              <a:t>ach hall switch has two possible states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Three phases requires 6 control events.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Two hall switches provides 2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states &amp; three provide 2</a:t>
            </a:r>
            <a:r>
              <a:rPr lang="en-US" sz="2000" baseline="30000" dirty="0" smtClean="0"/>
              <a:t>3</a:t>
            </a:r>
          </a:p>
          <a:p>
            <a:r>
              <a:rPr lang="en-US" sz="2000" baseline="30000" dirty="0"/>
              <a:t>	</a:t>
            </a:r>
            <a:r>
              <a:rPr lang="en-US" sz="2000" dirty="0" smtClean="0"/>
              <a:t>Four control states is not enough so three halls are required</a:t>
            </a:r>
          </a:p>
          <a:p>
            <a:endParaRPr lang="en-US" sz="2000" dirty="0"/>
          </a:p>
          <a:p>
            <a:r>
              <a:rPr lang="en-US" sz="2000" dirty="0" smtClean="0"/>
              <a:t>For balanced (3) phases the slot number must be factorable by (3)</a:t>
            </a:r>
          </a:p>
          <a:p>
            <a:endParaRPr lang="en-US" sz="2000" dirty="0" smtClean="0"/>
          </a:p>
          <a:p>
            <a:r>
              <a:rPr lang="en-US" sz="2000" dirty="0" smtClean="0"/>
              <a:t>The phase set coil distributions &amp; must be 120 deg. M apart</a:t>
            </a:r>
          </a:p>
          <a:p>
            <a:endParaRPr lang="en-US" sz="2000" dirty="0"/>
          </a:p>
          <a:p>
            <a:r>
              <a:rPr lang="en-US" sz="2000" dirty="0" smtClean="0"/>
              <a:t>For even slot numbers, halls are placed in line with the slot openings</a:t>
            </a:r>
          </a:p>
          <a:p>
            <a:endParaRPr lang="en-US" sz="2000" dirty="0"/>
          </a:p>
          <a:p>
            <a:r>
              <a:rPr lang="en-US" sz="2000" dirty="0" smtClean="0"/>
              <a:t>For odd slot numbers, halls are placed in line with tooth center.</a:t>
            </a:r>
          </a:p>
          <a:p>
            <a:r>
              <a:rPr lang="en-US" sz="2000" baseline="30000" dirty="0" smtClean="0"/>
              <a:t> </a:t>
            </a:r>
            <a:r>
              <a:rPr lang="en-US" sz="2000" baseline="30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152"/>
            <a:ext cx="8537864" cy="70121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Hall output alignment to back EMF 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600" dirty="0" smtClean="0">
                <a:solidFill>
                  <a:srgbClr val="800000"/>
                </a:solidFill>
              </a:rPr>
              <a:t>(for CW rotation) 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30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306</a:t>
            </a:fld>
            <a:endParaRPr lang="en-US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8147"/>
            <a:ext cx="8070649" cy="37409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5068" y="5382998"/>
            <a:ext cx="743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Each hall switch must be aligned with it’s </a:t>
            </a:r>
          </a:p>
          <a:p>
            <a:r>
              <a:rPr lang="en-US" sz="2000" dirty="0" smtClean="0"/>
              <a:t>corresponding L-L back emf zero crossings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845068" y="2644995"/>
            <a:ext cx="61156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18882" y="2370020"/>
            <a:ext cx="0" cy="4582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19887" y="2365292"/>
            <a:ext cx="0" cy="4582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91077" y="2365292"/>
            <a:ext cx="0" cy="4582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22987" y="2365292"/>
            <a:ext cx="0" cy="4582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99976" y="2365292"/>
            <a:ext cx="0" cy="4582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Hall output alignment to back EMF </a:t>
            </a:r>
            <a:br>
              <a:rPr lang="en-US" sz="3600" dirty="0">
                <a:solidFill>
                  <a:srgbClr val="800000"/>
                </a:solidFill>
              </a:rPr>
            </a:br>
            <a:r>
              <a:rPr lang="en-US" sz="3600" dirty="0">
                <a:solidFill>
                  <a:srgbClr val="800000"/>
                </a:solidFill>
              </a:rPr>
              <a:t>(for </a:t>
            </a:r>
            <a:r>
              <a:rPr lang="en-US" sz="3600" dirty="0" smtClean="0">
                <a:solidFill>
                  <a:srgbClr val="800000"/>
                </a:solidFill>
              </a:rPr>
              <a:t>CCW </a:t>
            </a:r>
            <a:r>
              <a:rPr lang="en-US" sz="3600" dirty="0">
                <a:solidFill>
                  <a:srgbClr val="800000"/>
                </a:solidFill>
              </a:rPr>
              <a:t>rotation)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30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307</a:t>
            </a:fld>
            <a:endParaRPr lang="en-US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3" y="1781293"/>
            <a:ext cx="8253211" cy="34301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55020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Each hall switch must be aligned with it’s </a:t>
            </a:r>
          </a:p>
          <a:p>
            <a:r>
              <a:rPr lang="en-US" dirty="0"/>
              <a:t>corresponding L-L back emf zero crossings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63988" y="2762841"/>
            <a:ext cx="6363320" cy="261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90174" y="2592619"/>
            <a:ext cx="0" cy="327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38781" y="2600985"/>
            <a:ext cx="0" cy="327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14743" y="2600985"/>
            <a:ext cx="0" cy="327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18665" y="2614079"/>
            <a:ext cx="0" cy="327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22589" y="2640267"/>
            <a:ext cx="0" cy="327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83" y="212266"/>
            <a:ext cx="8526107" cy="701211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800000"/>
                </a:solidFill>
              </a:rPr>
              <a:t>Determine angle hall switches are spaced apart </a:t>
            </a:r>
            <a:endParaRPr lang="en-US" sz="30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30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308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1495" y="1177206"/>
            <a:ext cx="7896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i="1" dirty="0">
                <a:solidFill>
                  <a:srgbClr val="800000"/>
                </a:solidFill>
              </a:rPr>
              <a:t>(</a:t>
            </a:r>
            <a:r>
              <a:rPr lang="en-US" sz="2400" i="1" dirty="0" smtClean="0">
                <a:solidFill>
                  <a:srgbClr val="800000"/>
                </a:solidFill>
              </a:rPr>
              <a:t>m)</a:t>
            </a:r>
            <a:r>
              <a:rPr lang="en-US" sz="2400" dirty="0" smtClean="0"/>
              <a:t> phases, 360/</a:t>
            </a:r>
            <a:r>
              <a:rPr lang="en-US" sz="2400" i="1" dirty="0" smtClean="0">
                <a:solidFill>
                  <a:srgbClr val="800000"/>
                </a:solidFill>
              </a:rPr>
              <a:t>m </a:t>
            </a:r>
            <a:r>
              <a:rPr lang="en-US" sz="2400" dirty="0" smtClean="0"/>
              <a:t>= </a:t>
            </a:r>
            <a:r>
              <a:rPr lang="en-US" sz="2400" i="1" dirty="0" smtClean="0">
                <a:solidFill>
                  <a:srgbClr val="800000"/>
                </a:solidFill>
              </a:rPr>
              <a:t>β</a:t>
            </a:r>
            <a:r>
              <a:rPr lang="en-US" sz="2000" i="1" dirty="0" smtClean="0">
                <a:solidFill>
                  <a:srgbClr val="800000"/>
                </a:solidFill>
              </a:rPr>
              <a:t>  (</a:t>
            </a:r>
            <a:r>
              <a:rPr lang="en-US" sz="2000" dirty="0" smtClean="0"/>
              <a:t>electrical angle spacing of halls</a:t>
            </a:r>
          </a:p>
          <a:p>
            <a:endParaRPr lang="en-US" sz="2400" dirty="0"/>
          </a:p>
          <a:p>
            <a:r>
              <a:rPr lang="en-US" sz="2400" dirty="0" smtClean="0"/>
              <a:t>Electrical phase angle) / (hall spacing mech. angle)</a:t>
            </a:r>
          </a:p>
          <a:p>
            <a:endParaRPr lang="en-US" sz="2400" dirty="0" smtClean="0"/>
          </a:p>
          <a:p>
            <a:r>
              <a:rPr lang="en-US" sz="2400" i="1" dirty="0">
                <a:solidFill>
                  <a:srgbClr val="800000"/>
                </a:solidFill>
              </a:rPr>
              <a:t>	</a:t>
            </a:r>
            <a:r>
              <a:rPr lang="en-US" sz="2400" i="1" dirty="0" smtClean="0">
                <a:solidFill>
                  <a:srgbClr val="800000"/>
                </a:solidFill>
              </a:rPr>
              <a:t>β</a:t>
            </a:r>
            <a:r>
              <a:rPr lang="en-US" sz="2400" i="1" dirty="0">
                <a:solidFill>
                  <a:srgbClr val="800000"/>
                </a:solidFill>
              </a:rPr>
              <a:t>/p = </a:t>
            </a:r>
            <a:r>
              <a:rPr lang="en-US" sz="2400" dirty="0" smtClean="0">
                <a:solidFill>
                  <a:srgbClr val="000000"/>
                </a:solidFill>
              </a:rPr>
              <a:t>hall spacing in mech. degrees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Compliment spacing of center hall can be uses but hall numbers 2 &amp; 3 must be reversed for gate connections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LECTURE.thmx</Template>
  <TotalTime>5148</TotalTime>
  <Words>1122</Words>
  <Application>Microsoft Office PowerPoint</Application>
  <PresentationFormat>On-screen Show (4:3)</PresentationFormat>
  <Paragraphs>246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LECTURE</vt:lpstr>
      <vt:lpstr>Equation</vt:lpstr>
      <vt:lpstr>Electric Machine Design Course </vt:lpstr>
      <vt:lpstr>Design steps prior to performance calculations</vt:lpstr>
      <vt:lpstr>Calculate number of turns per coil</vt:lpstr>
      <vt:lpstr>Title</vt:lpstr>
      <vt:lpstr>Commutation important to performance  </vt:lpstr>
      <vt:lpstr>Hall switch placement guidelines</vt:lpstr>
      <vt:lpstr>Hall output alignment to back EMF  (for CW rotation) </vt:lpstr>
      <vt:lpstr>Hall output alignment to back EMF  (for CCW rotation) </vt:lpstr>
      <vt:lpstr>Determine angle hall switches are spaced apart </vt:lpstr>
      <vt:lpstr>Open Circuit Cogging Torque </vt:lpstr>
      <vt:lpstr>Cogging torque predictions as a function  of rotor angle with respect to stator</vt:lpstr>
      <vt:lpstr>Measuring Cogging Torques</vt:lpstr>
      <vt:lpstr>Torque watch sizes</vt:lpstr>
      <vt:lpstr>Torque calculation guidelines for BLDCs &amp; PMSMs</vt:lpstr>
      <vt:lpstr>Torque equations for (3) phase PM machines </vt:lpstr>
      <vt:lpstr>Reluctance torque</vt:lpstr>
      <vt:lpstr> IPM rotor details necessary for  torque calculations</vt:lpstr>
      <vt:lpstr>Torque equation for IPM machines</vt:lpstr>
      <vt:lpstr>Title</vt:lpstr>
      <vt:lpstr>Title</vt:lpstr>
      <vt:lpstr>Title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Machine Design Course</dc:title>
  <dc:creator>james hendershot</dc:creator>
  <cp:lastModifiedBy>Charlie</cp:lastModifiedBy>
  <cp:revision>96</cp:revision>
  <dcterms:created xsi:type="dcterms:W3CDTF">2012-06-02T18:11:50Z</dcterms:created>
  <dcterms:modified xsi:type="dcterms:W3CDTF">2012-08-25T16:18:01Z</dcterms:modified>
</cp:coreProperties>
</file>