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68" r:id="rId4"/>
    <p:sldId id="272" r:id="rId5"/>
    <p:sldId id="275" r:id="rId6"/>
    <p:sldId id="276" r:id="rId7"/>
    <p:sldId id="257" r:id="rId8"/>
    <p:sldId id="260" r:id="rId9"/>
    <p:sldId id="259" r:id="rId10"/>
    <p:sldId id="266" r:id="rId11"/>
    <p:sldId id="286" r:id="rId12"/>
    <p:sldId id="265" r:id="rId13"/>
    <p:sldId id="283" r:id="rId14"/>
    <p:sldId id="285" r:id="rId15"/>
    <p:sldId id="277" r:id="rId16"/>
    <p:sldId id="279" r:id="rId17"/>
    <p:sldId id="281" r:id="rId18"/>
    <p:sldId id="273" r:id="rId19"/>
    <p:sldId id="282" r:id="rId20"/>
    <p:sldId id="264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E390-5E89-FC46-A4A9-425D1DAB9B2D}" type="datetimeFigureOut">
              <a:rPr lang="en-US" smtClean="0"/>
              <a:t>8/31/2012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2468-9B02-0F4A-81ED-4687EF900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A0A38-1354-E24A-9D8A-360A61C41F25}" type="datetimeFigureOut">
              <a:rPr lang="en-US" smtClean="0"/>
              <a:t>8/31/2012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F0F7D-96B8-E547-8080-089487FDC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3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F0F7D-96B8-E547-8080-089487FDC20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9C4-DD17-9244-87B8-3F9663A6D3D1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1133-3E4E-644B-A5EF-7A955C22811A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A6F9-F301-8A4D-B8C3-0359AAEA05DD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9E9A-0E12-5B48-9899-B086FB2C71DE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F607-7844-514A-8CAC-99FEEC40D253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D95E-271B-5647-BEA2-7293BEE70204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040-AFC3-6541-AE1B-7C4E79A498BF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366C-84F3-504F-A826-50D9F1199F7A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549-F50D-1E46-8992-BA9149FB6BF2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5E03-089B-EC41-90B8-3A7E8923B5D0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C4DA-5BBE-684E-AC8C-7E492ED3D038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1D6D-33BB-B542-B597-7CA241EFF68F}" type="datetime1">
              <a:rPr lang="en-US" smtClean="0"/>
              <a:t>8/31/2012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Basic Electric Motor &amp; Generator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Operational Theory </a:t>
            </a:r>
            <a:endParaRPr lang="en-US" dirty="0" smtClean="0">
              <a:solidFill>
                <a:srgbClr val="800000"/>
              </a:solidFill>
              <a:cs typeface="Arial"/>
            </a:endParaRP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2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 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2700" y="443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30" y="29883"/>
            <a:ext cx="8504306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Tangential air-gap forces producing shaft torques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" y="603111"/>
            <a:ext cx="3337874" cy="2441416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" y="3371246"/>
            <a:ext cx="3289529" cy="2480755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26" y="1659553"/>
            <a:ext cx="5693824" cy="4192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9532" y="830912"/>
            <a:ext cx="53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PM DC commutated motor example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949"/>
            <a:ext cx="3324225" cy="116770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PM Rotor with Slotted vs.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err="1" smtClean="0">
                <a:solidFill>
                  <a:srgbClr val="800000"/>
                </a:solidFill>
              </a:rPr>
              <a:t>Slotless</a:t>
            </a:r>
            <a:r>
              <a:rPr lang="en-US" sz="3200" dirty="0" smtClean="0">
                <a:solidFill>
                  <a:srgbClr val="800000"/>
                </a:solidFill>
              </a:rPr>
              <a:t> stator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" y="2463801"/>
            <a:ext cx="8784420" cy="4257674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"/>
            <a:ext cx="4572000" cy="24987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857625" y="2095500"/>
            <a:ext cx="9525" cy="208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33825" y="2095500"/>
            <a:ext cx="9525" cy="224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53050" y="2590800"/>
            <a:ext cx="9525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14925" y="2590800"/>
            <a:ext cx="1905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19800" y="146685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19800" y="1000125"/>
            <a:ext cx="5334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34100" y="1000125"/>
            <a:ext cx="9525" cy="466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33975" y="2695575"/>
            <a:ext cx="22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867150" y="2209800"/>
            <a:ext cx="762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985837"/>
            <a:ext cx="514350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67" y="1004887"/>
            <a:ext cx="588833" cy="4857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08408" y="1063108"/>
            <a:ext cx="161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5550" y="1571625"/>
            <a:ext cx="15335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Gap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29000" y="1762125"/>
            <a:ext cx="4381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29000" y="1762125"/>
            <a:ext cx="1819275" cy="93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429000" y="1249379"/>
            <a:ext cx="2705100" cy="512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Basic operation of AC Induction machines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100" dirty="0" smtClean="0">
                <a:solidFill>
                  <a:srgbClr val="800000"/>
                </a:solidFill>
              </a:rPr>
              <a:t>(Most technically </a:t>
            </a:r>
            <a:r>
              <a:rPr lang="en-US" sz="3100" i="1" dirty="0" smtClean="0">
                <a:solidFill>
                  <a:srgbClr val="800000"/>
                </a:solidFill>
              </a:rPr>
              <a:t>elegant</a:t>
            </a:r>
            <a:r>
              <a:rPr lang="en-US" sz="3100" dirty="0" smtClean="0">
                <a:solidFill>
                  <a:srgbClr val="800000"/>
                </a:solidFill>
              </a:rPr>
              <a:t> of all machines)</a:t>
            </a:r>
            <a:endParaRPr lang="en-US" sz="31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624" y="1834287"/>
            <a:ext cx="37275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simple transformer</a:t>
            </a:r>
          </a:p>
          <a:p>
            <a:r>
              <a:rPr lang="en-US" dirty="0"/>
              <a:t>	</a:t>
            </a:r>
            <a:r>
              <a:rPr lang="en-US" dirty="0" smtClean="0"/>
              <a:t>Square frame of iron</a:t>
            </a:r>
          </a:p>
          <a:p>
            <a:r>
              <a:rPr lang="en-US" dirty="0"/>
              <a:t>	</a:t>
            </a:r>
            <a:r>
              <a:rPr lang="en-US" dirty="0" smtClean="0"/>
              <a:t>Wound with primary</a:t>
            </a:r>
          </a:p>
          <a:p>
            <a:r>
              <a:rPr lang="en-US" dirty="0"/>
              <a:t>	</a:t>
            </a:r>
            <a:r>
              <a:rPr lang="en-US" dirty="0" smtClean="0"/>
              <a:t>Wound with secondary</a:t>
            </a:r>
          </a:p>
          <a:p>
            <a:endParaRPr lang="en-US" dirty="0"/>
          </a:p>
          <a:p>
            <a:r>
              <a:rPr lang="en-US" dirty="0" smtClean="0"/>
              <a:t>Voltage applied primary, induces a voltage in secondary (either can be primary)</a:t>
            </a:r>
          </a:p>
          <a:p>
            <a:endParaRPr lang="en-US" dirty="0"/>
          </a:p>
          <a:p>
            <a:r>
              <a:rPr lang="en-US" dirty="0" smtClean="0"/>
              <a:t>Voltage in the secondary winding  is proportional to turns ratio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44" y="1320800"/>
            <a:ext cx="4588118" cy="40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Basic operation of AC Induction machines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100" dirty="0" smtClean="0">
                <a:solidFill>
                  <a:srgbClr val="800000"/>
                </a:solidFill>
              </a:rPr>
              <a:t>(Most technically </a:t>
            </a:r>
            <a:r>
              <a:rPr lang="en-US" sz="3100" i="1" dirty="0" smtClean="0">
                <a:solidFill>
                  <a:srgbClr val="800000"/>
                </a:solidFill>
              </a:rPr>
              <a:t>elegant</a:t>
            </a:r>
            <a:r>
              <a:rPr lang="en-US" sz="3100" dirty="0" smtClean="0">
                <a:solidFill>
                  <a:srgbClr val="800000"/>
                </a:solidFill>
              </a:rPr>
              <a:t> of all machines)</a:t>
            </a:r>
            <a:endParaRPr lang="en-US" sz="31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211" y="1834287"/>
            <a:ext cx="4162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iron core frame into two halves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Mount one half in bearings to facilitate rotation</a:t>
            </a:r>
          </a:p>
          <a:p>
            <a:endParaRPr lang="en-US" dirty="0"/>
          </a:p>
          <a:p>
            <a:r>
              <a:rPr lang="en-US" dirty="0" smtClean="0"/>
              <a:t>Short the secondary winding or connect to external power source via slip rings</a:t>
            </a:r>
          </a:p>
          <a:p>
            <a:endParaRPr lang="en-US" dirty="0"/>
          </a:p>
          <a:p>
            <a:r>
              <a:rPr lang="en-US" dirty="0" smtClean="0"/>
              <a:t>Apply AC voltage across primary</a:t>
            </a:r>
          </a:p>
          <a:p>
            <a:endParaRPr lang="en-US" dirty="0"/>
          </a:p>
          <a:p>
            <a:r>
              <a:rPr lang="en-US" dirty="0" smtClean="0"/>
              <a:t>AC voltage is induced into secondary as before as flux crosses small air gaps.</a:t>
            </a:r>
          </a:p>
          <a:p>
            <a:endParaRPr lang="en-US" dirty="0"/>
          </a:p>
        </p:txBody>
      </p:sp>
      <p:pic>
        <p:nvPicPr>
          <p:cNvPr id="15" name="Picture 14" descr="WHITEtif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00" y="2640635"/>
            <a:ext cx="639973" cy="301776"/>
          </a:xfrm>
          <a:prstGeom prst="rect">
            <a:avLst/>
          </a:prstGeom>
        </p:spPr>
      </p:pic>
      <p:pic>
        <p:nvPicPr>
          <p:cNvPr id="20" name="Picture 19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33" y="1397883"/>
            <a:ext cx="4487778" cy="3359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47810" y="4757086"/>
            <a:ext cx="438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proper mechanical configuration of secondary part as a rotor in bearings and adding three phases of primary windings in a stator forces created in the air gap creates torque on the shaft.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949"/>
            <a:ext cx="8229600" cy="6770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PMDC commutated vs. AC induction &amp; PM brushless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663700"/>
            <a:ext cx="8178800" cy="303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00" y="6235700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Bodine</a:t>
            </a:r>
            <a:r>
              <a:rPr lang="en-US" sz="1400" dirty="0" smtClean="0"/>
              <a:t> Electric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812800"/>
            <a:ext cx="806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Induction motor	      PM DC commutated		   	PM Brushless</a:t>
            </a:r>
          </a:p>
          <a:p>
            <a:r>
              <a:rPr lang="en-US" dirty="0" smtClean="0"/>
              <a:t>Used over 100 yrs.	      Used about 60 </a:t>
            </a:r>
            <a:r>
              <a:rPr lang="en-US" dirty="0" err="1" smtClean="0"/>
              <a:t>yrs</a:t>
            </a:r>
            <a:r>
              <a:rPr lang="en-US" dirty="0" smtClean="0"/>
              <a:t>			    Used about 35 </a:t>
            </a:r>
            <a:r>
              <a:rPr lang="en-US" dirty="0"/>
              <a:t>y</a:t>
            </a:r>
            <a:r>
              <a:rPr lang="en-US" dirty="0" smtClean="0"/>
              <a:t>rs.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940300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Switched Reluctance motors used about 25-30 yrs.</a:t>
            </a:r>
          </a:p>
          <a:p>
            <a:r>
              <a:rPr lang="en-US" dirty="0" smtClean="0"/>
              <a:t>Reluctance Synchronous motors (old motor) used a couple of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949"/>
            <a:ext cx="8229600" cy="6770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AC Induction motor (Rotating Transformer)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5" y="956196"/>
            <a:ext cx="8101706" cy="5176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2513" y="5575905"/>
            <a:ext cx="187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</a:rPr>
              <a:t>SECONDARY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95" y="1112763"/>
            <a:ext cx="217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PRIMARY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6190" y="1342571"/>
            <a:ext cx="2927048" cy="544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61429" y="3108476"/>
            <a:ext cx="1611084" cy="2685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949"/>
            <a:ext cx="8229600" cy="67706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Space vector diagrams for (2) pole machines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0" y="2822460"/>
            <a:ext cx="3985076" cy="3414486"/>
          </a:xfrm>
          <a:prstGeom prst="rect">
            <a:avLst/>
          </a:prstGeom>
        </p:spPr>
      </p:pic>
      <p:pic>
        <p:nvPicPr>
          <p:cNvPr id="6" name="Picture 5" descr="DC MACHI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3" y="881633"/>
            <a:ext cx="2152748" cy="1988329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78" y="2441460"/>
            <a:ext cx="330200" cy="381000"/>
          </a:xfrm>
          <a:prstGeom prst="rect">
            <a:avLst/>
          </a:prstGeom>
        </p:spPr>
      </p:pic>
      <p:pic>
        <p:nvPicPr>
          <p:cNvPr id="8" name="Picture 7" descr="Untitled 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5" y="4292299"/>
            <a:ext cx="355600" cy="317500"/>
          </a:xfrm>
          <a:prstGeom prst="rect">
            <a:avLst/>
          </a:prstGeom>
        </p:spPr>
      </p:pic>
      <p:pic>
        <p:nvPicPr>
          <p:cNvPr id="9" name="Picture 8" descr="Untitled 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8" y="927746"/>
            <a:ext cx="3860032" cy="4011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6625" y="836879"/>
            <a:ext cx="14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DC       machine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3346" y="1086779"/>
            <a:ext cx="222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Phase of</a:t>
            </a:r>
          </a:p>
          <a:p>
            <a:r>
              <a:rPr lang="en-US" dirty="0" smtClean="0"/>
              <a:t> AC induction </a:t>
            </a:r>
          </a:p>
          <a:p>
            <a:r>
              <a:rPr lang="en-US" dirty="0" smtClean="0"/>
              <a:t>motor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7683" y="56338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(1) Phase of PMSM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050"/>
            <a:ext cx="8229600" cy="6770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Classic PMDC to BLDC conversion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9" y="849918"/>
            <a:ext cx="4233470" cy="3807098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1" y="848484"/>
            <a:ext cx="3520975" cy="400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868" y="4848984"/>
            <a:ext cx="81536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Perhaps original cross section representations of difference between the PM DC commutated motor and the PM Brushless motor now known as a permanent magnet synchronous machine.</a:t>
            </a:r>
          </a:p>
          <a:p>
            <a:endParaRPr lang="en-US" dirty="0"/>
          </a:p>
          <a:p>
            <a:r>
              <a:rPr lang="en-US" sz="1400" dirty="0" smtClean="0"/>
              <a:t>Taken from the ELECTRO-CRAFT HANDBOOK (organized by </a:t>
            </a:r>
            <a:r>
              <a:rPr lang="en-US" sz="1400" dirty="0" err="1" smtClean="0"/>
              <a:t>Erland</a:t>
            </a:r>
            <a:r>
              <a:rPr lang="en-US" sz="1400" dirty="0" smtClean="0"/>
              <a:t> </a:t>
            </a:r>
            <a:r>
              <a:rPr lang="en-US" sz="1400" dirty="0" err="1" smtClean="0"/>
              <a:t>Persson</a:t>
            </a:r>
            <a:r>
              <a:rPr lang="en-US" sz="1400" dirty="0" smtClean="0"/>
              <a:t>), over 80,000 copies</a:t>
            </a:r>
            <a:endParaRPr lang="en-US" sz="1400" dirty="0"/>
          </a:p>
        </p:txBody>
      </p:sp>
      <p:pic>
        <p:nvPicPr>
          <p:cNvPr id="10" name="Picture 9" descr="Untitled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3" y="1054100"/>
            <a:ext cx="774700" cy="279400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4" y="1397001"/>
            <a:ext cx="6477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467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Voltage Produced in PM Machine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7900" y="1487944"/>
            <a:ext cx="72263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/>
              <a:t>Faraday’s law came first so we must first consider the </a:t>
            </a:r>
          </a:p>
          <a:p>
            <a:r>
              <a:rPr lang="en-US" sz="2200" i="1" dirty="0"/>
              <a:t>open circuit voltage generated in the phase windings.</a:t>
            </a:r>
          </a:p>
          <a:p>
            <a:endParaRPr lang="en-US" sz="2200" dirty="0"/>
          </a:p>
          <a:p>
            <a:r>
              <a:rPr lang="en-US" sz="2200" i="1" dirty="0"/>
              <a:t>1-A moving conductor linking the flux of a constant</a:t>
            </a:r>
          </a:p>
          <a:p>
            <a:r>
              <a:rPr lang="en-US" sz="2200" i="1" dirty="0"/>
              <a:t>   magnetic field produces an induced voltage.</a:t>
            </a:r>
          </a:p>
          <a:p>
            <a:endParaRPr lang="en-US" sz="2200" i="1" dirty="0"/>
          </a:p>
          <a:p>
            <a:r>
              <a:rPr lang="en-US" sz="2200" i="1" dirty="0"/>
              <a:t>2-An induced voltage will be induced in a conductive</a:t>
            </a:r>
          </a:p>
          <a:p>
            <a:r>
              <a:rPr lang="en-US" sz="2200" i="1" dirty="0"/>
              <a:t>   coil of a magnetic flux varies inside that coil loop.</a:t>
            </a:r>
          </a:p>
          <a:p>
            <a:endParaRPr lang="en-US" sz="2200" i="1" dirty="0"/>
          </a:p>
          <a:p>
            <a:r>
              <a:rPr lang="en-US" sz="2200" dirty="0"/>
              <a:t>In other words an induced voltage is always produced by rate of change of flux linkage between the magnetic poles and the phase conductors</a:t>
            </a:r>
          </a:p>
        </p:txBody>
      </p:sp>
    </p:spTree>
    <p:extLst>
      <p:ext uri="{BB962C8B-B14F-4D97-AF65-F5344CB8AC3E}">
        <p14:creationId xmlns:p14="http://schemas.microsoft.com/office/powerpoint/2010/main" val="3620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49"/>
            <a:ext cx="8229600" cy="6770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Reluctance machine concept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1" y="1060450"/>
            <a:ext cx="6405249" cy="3587750"/>
          </a:xfrm>
          <a:prstGeom prst="rect">
            <a:avLst/>
          </a:prstGeom>
        </p:spPr>
      </p:pic>
      <p:pic>
        <p:nvPicPr>
          <p:cNvPr id="23" name="Picture 22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2218266"/>
            <a:ext cx="343483" cy="3302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5011669" y="2154766"/>
            <a:ext cx="402757" cy="414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29767" y="2963333"/>
            <a:ext cx="465666" cy="512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66143" y="2059456"/>
            <a:ext cx="43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800000"/>
                </a:solidFill>
              </a:rPr>
              <a:t>L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d</a:t>
            </a:r>
            <a:endParaRPr lang="en-US" sz="2000" i="1" baseline="-25000" dirty="0">
              <a:solidFill>
                <a:srgbClr val="8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3319" y="3252801"/>
            <a:ext cx="468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800000"/>
                </a:solidFill>
              </a:rPr>
              <a:t>L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q</a:t>
            </a:r>
            <a:endParaRPr lang="en-US" sz="2000" i="1" baseline="-25000" dirty="0">
              <a:solidFill>
                <a:srgbClr val="8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4648200"/>
            <a:ext cx="7467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RSM has only a single magnetic flux source (in stator)</a:t>
            </a:r>
          </a:p>
          <a:p>
            <a:endParaRPr lang="en-US" dirty="0"/>
          </a:p>
          <a:p>
            <a:r>
              <a:rPr lang="en-US" dirty="0" smtClean="0"/>
              <a:t>Torque is produced by attraction of salient rotor poles to stator poles</a:t>
            </a:r>
          </a:p>
          <a:p>
            <a:endParaRPr lang="en-US" dirty="0"/>
          </a:p>
          <a:p>
            <a:r>
              <a:rPr lang="en-US" dirty="0" smtClean="0"/>
              <a:t>The level of attraction (torque) is proportional to  </a:t>
            </a:r>
            <a:r>
              <a:rPr lang="en-US" sz="2000" i="1" dirty="0" err="1" smtClean="0">
                <a:solidFill>
                  <a:srgbClr val="800000"/>
                </a:solidFill>
              </a:rPr>
              <a:t>L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q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/ </a:t>
            </a:r>
            <a:r>
              <a:rPr lang="en-US" sz="2000" i="1" dirty="0" err="1">
                <a:solidFill>
                  <a:srgbClr val="800000"/>
                </a:solidFill>
              </a:rPr>
              <a:t>L</a:t>
            </a:r>
            <a:r>
              <a:rPr lang="en-US" sz="2000" i="1" baseline="-25000" dirty="0" err="1">
                <a:solidFill>
                  <a:srgbClr val="800000"/>
                </a:solidFill>
              </a:rPr>
              <a:t>d</a:t>
            </a:r>
            <a:endParaRPr lang="en-US" sz="2000" i="1" baseline="-25000" dirty="0">
              <a:solidFill>
                <a:srgbClr val="800000"/>
              </a:solidFill>
            </a:endParaRPr>
          </a:p>
          <a:p>
            <a:endParaRPr lang="en-US" i="1" baseline="-25000" dirty="0">
              <a:solidFill>
                <a:srgbClr val="8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02" y="34881"/>
            <a:ext cx="8229600" cy="6770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Electric motor </a:t>
            </a:r>
            <a:r>
              <a:rPr lang="en-US" sz="3200" i="1" dirty="0" smtClean="0">
                <a:solidFill>
                  <a:srgbClr val="800000"/>
                </a:solidFill>
              </a:rPr>
              <a:t>Genealogy</a:t>
            </a:r>
            <a:r>
              <a:rPr lang="en-US" sz="3200" dirty="0" smtClean="0">
                <a:solidFill>
                  <a:srgbClr val="800000"/>
                </a:solidFill>
              </a:rPr>
              <a:t> chart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" y="693969"/>
            <a:ext cx="8037952" cy="5660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7694" y="5831881"/>
            <a:ext cx="156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39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1" y="72232"/>
            <a:ext cx="7262183" cy="6299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1262" y="5091323"/>
            <a:ext cx="14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PMSM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9300" y="5114839"/>
            <a:ext cx="73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IM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949"/>
            <a:ext cx="8229600" cy="6770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Title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168" y="30060"/>
            <a:ext cx="5674902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Electric Machine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Cross Sections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" y="80486"/>
            <a:ext cx="4474825" cy="6275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356" y="5810661"/>
            <a:ext cx="105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</a:t>
            </a:r>
          </a:p>
          <a:p>
            <a:r>
              <a:rPr lang="en-US" sz="1000" dirty="0" smtClean="0"/>
              <a:t>TJE MILLER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408976" y="1393920"/>
            <a:ext cx="249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a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479" y="1379327"/>
            <a:ext cx="249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b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1148" y="134731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c</a:t>
            </a:r>
            <a:endParaRPr lang="en-US" sz="1400" b="1" dirty="0">
              <a:solidFill>
                <a:srgbClr val="C0504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8884" y="3515470"/>
            <a:ext cx="40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d</a:t>
            </a:r>
            <a:endParaRPr lang="en-US" sz="1400" b="1" dirty="0">
              <a:solidFill>
                <a:srgbClr val="C050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8834" y="3482072"/>
            <a:ext cx="32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e</a:t>
            </a:r>
            <a:endParaRPr lang="en-US" sz="1400" b="1" dirty="0">
              <a:solidFill>
                <a:srgbClr val="C050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0540" y="4583278"/>
            <a:ext cx="51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f</a:t>
            </a:r>
            <a:endParaRPr lang="en-US" sz="1400" b="1" dirty="0">
              <a:solidFill>
                <a:srgbClr val="C050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7232" y="5657394"/>
            <a:ext cx="249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g</a:t>
            </a:r>
            <a:endParaRPr lang="en-US" sz="1400" b="1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1517" y="5686232"/>
            <a:ext cx="42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h</a:t>
            </a:r>
            <a:endParaRPr lang="en-US" sz="1400" b="1" dirty="0">
              <a:solidFill>
                <a:srgbClr val="C0504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3923" y="1359900"/>
            <a:ext cx="3822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Type </a:t>
            </a:r>
            <a:r>
              <a:rPr lang="en-US" sz="2000" b="1" dirty="0" smtClean="0">
                <a:solidFill>
                  <a:srgbClr val="C0504D"/>
                </a:solidFill>
              </a:rPr>
              <a:t>f </a:t>
            </a:r>
            <a:r>
              <a:rPr lang="en-US" sz="2000" dirty="0" smtClean="0"/>
              <a:t>is an example of a double salient pole machine</a:t>
            </a:r>
          </a:p>
          <a:p>
            <a:endParaRPr lang="en-US" sz="2000" dirty="0"/>
          </a:p>
          <a:p>
            <a:r>
              <a:rPr lang="en-US" sz="2000" dirty="0" smtClean="0"/>
              <a:t>Types </a:t>
            </a:r>
            <a:r>
              <a:rPr lang="en-US" sz="2000" b="1" dirty="0" smtClean="0">
                <a:solidFill>
                  <a:srgbClr val="C0504D"/>
                </a:solidFill>
              </a:rPr>
              <a:t>b</a:t>
            </a:r>
            <a:r>
              <a:rPr lang="en-US" sz="2000" dirty="0" smtClean="0"/>
              <a:t> &amp; </a:t>
            </a:r>
            <a:r>
              <a:rPr lang="en-US" sz="2000" b="1" dirty="0" smtClean="0">
                <a:solidFill>
                  <a:srgbClr val="C0504D"/>
                </a:solidFill>
              </a:rPr>
              <a:t>h</a:t>
            </a:r>
            <a:r>
              <a:rPr lang="en-US" sz="2000" dirty="0" smtClean="0"/>
              <a:t> are single salient pole machines</a:t>
            </a:r>
          </a:p>
          <a:p>
            <a:endParaRPr lang="en-US" sz="2000" dirty="0"/>
          </a:p>
          <a:p>
            <a:r>
              <a:rPr lang="en-US" sz="2000" dirty="0" smtClean="0"/>
              <a:t>Types </a:t>
            </a:r>
            <a:r>
              <a:rPr lang="en-US" sz="2000" b="1" dirty="0" smtClean="0">
                <a:solidFill>
                  <a:srgbClr val="C0504D"/>
                </a:solidFill>
              </a:rPr>
              <a:t>a, c, d, e, f</a:t>
            </a:r>
            <a:r>
              <a:rPr lang="en-US" sz="2000" dirty="0" smtClean="0"/>
              <a:t> &amp; </a:t>
            </a:r>
            <a:r>
              <a:rPr lang="en-US" sz="2000" b="1" dirty="0" smtClean="0">
                <a:solidFill>
                  <a:srgbClr val="C0504D"/>
                </a:solidFill>
              </a:rPr>
              <a:t>g</a:t>
            </a:r>
            <a:r>
              <a:rPr lang="en-US" sz="2000" dirty="0" smtClean="0"/>
              <a:t> are non-salient pole machines</a:t>
            </a:r>
          </a:p>
          <a:p>
            <a:endParaRPr lang="en-US" sz="2000" dirty="0"/>
          </a:p>
          <a:p>
            <a:r>
              <a:rPr lang="en-US" sz="2000" dirty="0" smtClean="0"/>
              <a:t>This design class is limited to the study of machines that use similar stators with the same laminations &amp; phase windings. These are type </a:t>
            </a:r>
            <a:r>
              <a:rPr lang="en-US" sz="2000" b="1" dirty="0" smtClean="0">
                <a:solidFill>
                  <a:srgbClr val="C0504D"/>
                </a:solidFill>
              </a:rPr>
              <a:t>b, c, e, g </a:t>
            </a:r>
            <a:r>
              <a:rPr lang="en-US" sz="2000" dirty="0" smtClean="0"/>
              <a:t>&amp; </a:t>
            </a:r>
            <a:r>
              <a:rPr lang="en-US" sz="2000" b="1" dirty="0" smtClean="0">
                <a:solidFill>
                  <a:srgbClr val="C0504D"/>
                </a:solidFill>
              </a:rPr>
              <a:t>h</a:t>
            </a:r>
            <a:r>
              <a:rPr lang="en-US" sz="2000" dirty="0" smtClean="0"/>
              <a:t>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22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31"/>
            <a:ext cx="8229600" cy="105613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800000"/>
                </a:solidFill>
              </a:rPr>
              <a:t>Motoring </a:t>
            </a:r>
            <a:r>
              <a:rPr lang="en-US" sz="3100" dirty="0">
                <a:solidFill>
                  <a:srgbClr val="800000"/>
                </a:solidFill>
              </a:rPr>
              <a:t>&amp; Generating </a:t>
            </a:r>
            <a:r>
              <a:rPr lang="en-US" sz="3100" dirty="0" smtClean="0">
                <a:solidFill>
                  <a:srgbClr val="800000"/>
                </a:solidFill>
              </a:rPr>
              <a:t>Operational modes</a:t>
            </a:r>
            <a:r>
              <a:rPr lang="en-US" sz="3100" dirty="0">
                <a:solidFill>
                  <a:srgbClr val="800000"/>
                </a:solidFill>
              </a:rPr>
              <a:t/>
            </a:r>
            <a:br>
              <a:rPr lang="en-US" sz="3100" dirty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(</a:t>
            </a:r>
            <a:r>
              <a:rPr lang="en-US" sz="2700" dirty="0">
                <a:solidFill>
                  <a:srgbClr val="800000"/>
                </a:solidFill>
              </a:rPr>
              <a:t>Known as 4 quadrant operation)</a:t>
            </a:r>
            <a:br>
              <a:rPr lang="en-US" sz="2700" dirty="0">
                <a:solidFill>
                  <a:srgbClr val="800000"/>
                </a:solidFill>
              </a:rPr>
            </a:b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4-QUA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33" y="1052279"/>
            <a:ext cx="7370763" cy="5318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9919" y="2136339"/>
            <a:ext cx="4506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- </a:t>
            </a:r>
            <a:r>
              <a:rPr lang="en-US" dirty="0">
                <a:solidFill>
                  <a:srgbClr val="800000"/>
                </a:solidFill>
              </a:rPr>
              <a:t>Torque			</a:t>
            </a:r>
            <a:r>
              <a:rPr lang="en-US" dirty="0" smtClean="0">
                <a:solidFill>
                  <a:srgbClr val="800000"/>
                </a:solidFill>
              </a:rPr>
              <a:t>			+Torque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+ Speed			</a:t>
            </a:r>
            <a:r>
              <a:rPr lang="en-US" dirty="0" smtClean="0">
                <a:solidFill>
                  <a:srgbClr val="800000"/>
                </a:solidFill>
              </a:rPr>
              <a:t>			+ Speed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800000"/>
                </a:solidFill>
              </a:rPr>
              <a:t> Torque			</a:t>
            </a:r>
            <a:r>
              <a:rPr lang="en-US" dirty="0" smtClean="0">
                <a:solidFill>
                  <a:srgbClr val="800000"/>
                </a:solidFill>
              </a:rPr>
              <a:t>			+ </a:t>
            </a:r>
            <a:r>
              <a:rPr lang="en-US" dirty="0">
                <a:solidFill>
                  <a:srgbClr val="800000"/>
                </a:solidFill>
              </a:rPr>
              <a:t>Torque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800000"/>
                </a:solidFill>
              </a:rPr>
              <a:t> Speed			</a:t>
            </a:r>
            <a:r>
              <a:rPr lang="en-US" dirty="0" smtClean="0">
                <a:solidFill>
                  <a:srgbClr val="800000"/>
                </a:solidFill>
              </a:rPr>
              <a:t>			 - </a:t>
            </a:r>
            <a:r>
              <a:rPr lang="en-US" dirty="0">
                <a:solidFill>
                  <a:srgbClr val="800000"/>
                </a:solidFill>
              </a:rPr>
              <a:t>Speed	</a:t>
            </a:r>
          </a:p>
        </p:txBody>
      </p:sp>
    </p:spTree>
    <p:extLst>
      <p:ext uri="{BB962C8B-B14F-4D97-AF65-F5344CB8AC3E}">
        <p14:creationId xmlns:p14="http://schemas.microsoft.com/office/powerpoint/2010/main" val="3620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31"/>
            <a:ext cx="8229600" cy="113787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800000"/>
                </a:solidFill>
              </a:rPr>
              <a:t>Motoring &amp; Generating Operation</a:t>
            </a:r>
            <a:br>
              <a:rPr lang="en-US" sz="3100" dirty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(</a:t>
            </a:r>
            <a:r>
              <a:rPr lang="en-US" sz="2700" dirty="0">
                <a:solidFill>
                  <a:srgbClr val="800000"/>
                </a:solidFill>
              </a:rPr>
              <a:t>Known as 4 quadrant operation)</a:t>
            </a:r>
            <a:br>
              <a:rPr lang="en-US" sz="2700" dirty="0">
                <a:solidFill>
                  <a:srgbClr val="800000"/>
                </a:solidFill>
              </a:rPr>
            </a:br>
            <a:endParaRPr lang="en-US" sz="27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2" y="1008550"/>
            <a:ext cx="8180128" cy="5298100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2" y="6306650"/>
            <a:ext cx="1600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55" y="109549"/>
            <a:ext cx="8516705" cy="1081177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800000"/>
                </a:solidFill>
              </a:rPr>
              <a:t>Example of two quadrant motor operation </a:t>
            </a:r>
            <a:br>
              <a:rPr lang="en-US" sz="3100" dirty="0" smtClean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(</a:t>
            </a:r>
            <a:r>
              <a:rPr lang="en-US" sz="2700" dirty="0">
                <a:solidFill>
                  <a:srgbClr val="800000"/>
                </a:solidFill>
              </a:rPr>
              <a:t>Ball screw, timing belt or rack and pinion geared)</a:t>
            </a:r>
            <a:br>
              <a:rPr lang="en-US" sz="2700" dirty="0">
                <a:solidFill>
                  <a:srgbClr val="800000"/>
                </a:solidFill>
              </a:rPr>
            </a:br>
            <a:endParaRPr lang="en-US" sz="27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62813" y="5693824"/>
            <a:ext cx="5851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Lowest power required when times are each 1/3 </a:t>
            </a:r>
          </a:p>
          <a:p>
            <a:r>
              <a:rPr lang="en-US" sz="2000" dirty="0">
                <a:solidFill>
                  <a:srgbClr val="800000"/>
                </a:solidFill>
              </a:rPr>
              <a:t>Area under motion profile = motor shaft angle</a:t>
            </a:r>
          </a:p>
        </p:txBody>
      </p:sp>
      <p:pic>
        <p:nvPicPr>
          <p:cNvPr id="6" name="Picture 5" descr="TRAP MO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24" y="1153412"/>
            <a:ext cx="8357313" cy="4404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9510" y="3080676"/>
            <a:ext cx="96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Quad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6613" y="3093047"/>
            <a:ext cx="96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Quad 2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0706" y="3138407"/>
            <a:ext cx="4711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800000"/>
                </a:solidFill>
              </a:rPr>
              <a:t> + </a:t>
            </a:r>
            <a:r>
              <a:rPr lang="en-US" sz="1500" b="1" dirty="0">
                <a:solidFill>
                  <a:srgbClr val="800000"/>
                </a:solidFill>
              </a:rPr>
              <a:t>Torque	</a:t>
            </a:r>
            <a:r>
              <a:rPr lang="en-US" sz="1500" b="1" dirty="0" smtClean="0">
                <a:solidFill>
                  <a:srgbClr val="800000"/>
                </a:solidFill>
              </a:rPr>
              <a:t>         -Torque</a:t>
            </a:r>
          </a:p>
          <a:p>
            <a:r>
              <a:rPr lang="en-US" sz="1500" b="1" dirty="0" smtClean="0">
                <a:solidFill>
                  <a:srgbClr val="800000"/>
                </a:solidFill>
              </a:rPr>
              <a:t>+ </a:t>
            </a:r>
            <a:r>
              <a:rPr lang="en-US" sz="1500" b="1" dirty="0">
                <a:solidFill>
                  <a:srgbClr val="800000"/>
                </a:solidFill>
              </a:rPr>
              <a:t>RPM         </a:t>
            </a:r>
            <a:r>
              <a:rPr lang="en-US" sz="1500" b="1" dirty="0" smtClean="0">
                <a:solidFill>
                  <a:srgbClr val="800000"/>
                </a:solidFill>
              </a:rPr>
              <a:t>           </a:t>
            </a:r>
            <a:r>
              <a:rPr lang="en-US" sz="1500" b="1" dirty="0">
                <a:solidFill>
                  <a:srgbClr val="800000"/>
                </a:solidFill>
              </a:rPr>
              <a:t>+ RPM</a:t>
            </a:r>
          </a:p>
        </p:txBody>
      </p:sp>
    </p:spTree>
    <p:extLst>
      <p:ext uri="{BB962C8B-B14F-4D97-AF65-F5344CB8AC3E}">
        <p14:creationId xmlns:p14="http://schemas.microsoft.com/office/powerpoint/2010/main" val="3620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0" y="245520"/>
            <a:ext cx="873061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Introduction to basic electric motor theory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95" y="1031316"/>
            <a:ext cx="798570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Pre-requisite technical understanding: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First Course: Electric Machines &amp; Drives *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Maxwell equations for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E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&amp; </a:t>
            </a:r>
            <a:r>
              <a:rPr lang="en-US" sz="2400" i="1" dirty="0" smtClean="0">
                <a:solidFill>
                  <a:srgbClr val="800000"/>
                </a:solidFill>
              </a:rPr>
              <a:t>B</a:t>
            </a:r>
            <a:r>
              <a:rPr lang="en-US" sz="2400" dirty="0" smtClean="0"/>
              <a:t> field relationships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Biot-Savart’s</a:t>
            </a:r>
            <a:r>
              <a:rPr lang="en-US" sz="2400" dirty="0" smtClean="0"/>
              <a:t> </a:t>
            </a:r>
            <a:r>
              <a:rPr lang="en-US" sz="2400" dirty="0"/>
              <a:t>L</a:t>
            </a:r>
            <a:r>
              <a:rPr lang="en-US" sz="2400" dirty="0" smtClean="0"/>
              <a:t>aw for forces on a current wire loop</a:t>
            </a:r>
          </a:p>
          <a:p>
            <a:endParaRPr lang="en-US" sz="2400" dirty="0" smtClean="0"/>
          </a:p>
          <a:p>
            <a:r>
              <a:rPr lang="en-US" sz="2400" dirty="0" smtClean="0"/>
              <a:t>	- Lorentz forces from a magnetic field on a conductor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Ampere’s Law to calculate the magnetic circuit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Faraday’s law describes how a voltage is generated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3715" y="6152371"/>
            <a:ext cx="632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 By Prof. Ned Mohan, Wiley2012, ISBN 978-1-118-07481-7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2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Machine control and power source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753713"/>
            <a:ext cx="8085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AC or DC power source to the inverter, converter or controller can be either from the grid or from batteries</a:t>
            </a:r>
          </a:p>
          <a:p>
            <a:endParaRPr lang="en-US" sz="2400" dirty="0"/>
          </a:p>
          <a:p>
            <a:r>
              <a:rPr lang="en-US" sz="2400" dirty="0" smtClean="0"/>
              <a:t>The motor types for this series of lectures are limited to motors powered by inverters or converters </a:t>
            </a:r>
            <a:r>
              <a:rPr lang="en-US" sz="2400" dirty="0"/>
              <a:t>&amp;</a:t>
            </a:r>
            <a:r>
              <a:rPr lang="en-US" sz="2400" dirty="0" smtClean="0"/>
              <a:t> controllers.</a:t>
            </a:r>
          </a:p>
          <a:p>
            <a:endParaRPr lang="en-US" sz="2400" dirty="0"/>
          </a:p>
          <a:p>
            <a:r>
              <a:rPr lang="en-US" sz="2400" dirty="0" smtClean="0"/>
              <a:t>Electric machine design techniques and strategies for grid powered machines is not covered in these lectures.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General concepts of electric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868" y="1389129"/>
            <a:ext cx="744748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Flux linkages between stator &amp; rotor across air gap create or require tangential forces (resulting in torque on or from shaft) for motoring or generating. </a:t>
            </a:r>
          </a:p>
          <a:p>
            <a:endParaRPr lang="en-US" sz="2400" dirty="0"/>
          </a:p>
          <a:p>
            <a:r>
              <a:rPr lang="en-US" sz="2400" dirty="0" smtClean="0"/>
              <a:t>All machines require magnetization of rotor-stator motor magnetic circuit creating circuit paths though the poles at the air gap.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Permanent, magnets can provide magnetization</a:t>
            </a:r>
            <a:r>
              <a:rPr lang="en-US" sz="2400" dirty="0"/>
              <a:t>	</a:t>
            </a:r>
            <a:r>
              <a:rPr lang="en-US" sz="2400" dirty="0" smtClean="0"/>
              <a:t>- Phase or armature windings can create field flux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Salient pole rotors close magnetic circuit paths </a:t>
            </a:r>
          </a:p>
        </p:txBody>
      </p:sp>
    </p:spTree>
    <p:extLst>
      <p:ext uri="{BB962C8B-B14F-4D97-AF65-F5344CB8AC3E}">
        <p14:creationId xmlns:p14="http://schemas.microsoft.com/office/powerpoint/2010/main" val="42309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6592</TotalTime>
  <Words>816</Words>
  <Application>Microsoft Office PowerPoint</Application>
  <PresentationFormat>On-screen Show (4:3)</PresentationFormat>
  <Paragraphs>185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LECTURE</vt:lpstr>
      <vt:lpstr>Electric Machine Design Course </vt:lpstr>
      <vt:lpstr>Electric motor Genealogy chart </vt:lpstr>
      <vt:lpstr>Electric Machine Cross Sections </vt:lpstr>
      <vt:lpstr>Motoring &amp; Generating Operational modes (Known as 4 quadrant operation) </vt:lpstr>
      <vt:lpstr>Motoring &amp; Generating Operation (Known as 4 quadrant operation) </vt:lpstr>
      <vt:lpstr>Example of two quadrant motor operation  (Ball screw, timing belt or rack and pinion geared) </vt:lpstr>
      <vt:lpstr>Introduction to basic electric motor theory</vt:lpstr>
      <vt:lpstr>Machine control and power source</vt:lpstr>
      <vt:lpstr>General concepts of electric machines</vt:lpstr>
      <vt:lpstr>Tangential air-gap forces producing shaft torques</vt:lpstr>
      <vt:lpstr>PM Rotor with Slotted vs.  Slotless stator</vt:lpstr>
      <vt:lpstr>Basic operation of AC Induction machines (Most technically elegant of all machines)</vt:lpstr>
      <vt:lpstr>Basic operation of AC Induction machines (Most technically elegant of all machines)</vt:lpstr>
      <vt:lpstr>PMDC commutated vs. AC induction &amp; PM brushless</vt:lpstr>
      <vt:lpstr>AC Induction motor (Rotating Transformer)</vt:lpstr>
      <vt:lpstr>Space vector diagrams for (2) pole machines</vt:lpstr>
      <vt:lpstr>Classic PMDC to BLDC conversion</vt:lpstr>
      <vt:lpstr>Voltage Produced in PM Machine</vt:lpstr>
      <vt:lpstr>Reluctance machine concept</vt:lpstr>
      <vt:lpstr>PowerPoint Presentation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87</cp:revision>
  <dcterms:created xsi:type="dcterms:W3CDTF">2012-06-02T18:11:50Z</dcterms:created>
  <dcterms:modified xsi:type="dcterms:W3CDTF">2012-08-31T13:34:40Z</dcterms:modified>
</cp:coreProperties>
</file>