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90" saveSubsetFonts="1" autoCompressPictures="0">
  <p:sldMasterIdLst>
    <p:sldMasterId id="2147483845" r:id="rId1"/>
  </p:sldMasterIdLst>
  <p:notesMasterIdLst>
    <p:notesMasterId r:id="rId33"/>
  </p:notesMasterIdLst>
  <p:handoutMasterIdLst>
    <p:handoutMasterId r:id="rId34"/>
  </p:handoutMasterIdLst>
  <p:sldIdLst>
    <p:sldId id="256" r:id="rId2"/>
    <p:sldId id="282" r:id="rId3"/>
    <p:sldId id="263" r:id="rId4"/>
    <p:sldId id="283" r:id="rId5"/>
    <p:sldId id="257" r:id="rId6"/>
    <p:sldId id="284" r:id="rId7"/>
    <p:sldId id="285" r:id="rId8"/>
    <p:sldId id="271" r:id="rId9"/>
    <p:sldId id="275" r:id="rId10"/>
    <p:sldId id="290" r:id="rId11"/>
    <p:sldId id="289" r:id="rId12"/>
    <p:sldId id="261" r:id="rId13"/>
    <p:sldId id="260" r:id="rId14"/>
    <p:sldId id="280" r:id="rId15"/>
    <p:sldId id="276" r:id="rId16"/>
    <p:sldId id="286" r:id="rId17"/>
    <p:sldId id="264" r:id="rId18"/>
    <p:sldId id="277" r:id="rId19"/>
    <p:sldId id="259" r:id="rId20"/>
    <p:sldId id="265" r:id="rId21"/>
    <p:sldId id="274" r:id="rId22"/>
    <p:sldId id="269" r:id="rId23"/>
    <p:sldId id="266" r:id="rId24"/>
    <p:sldId id="267" r:id="rId25"/>
    <p:sldId id="281" r:id="rId26"/>
    <p:sldId id="288" r:id="rId27"/>
    <p:sldId id="287" r:id="rId28"/>
    <p:sldId id="291" r:id="rId29"/>
    <p:sldId id="292" r:id="rId30"/>
    <p:sldId id="293" r:id="rId31"/>
    <p:sldId id="294"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760" autoAdjust="0"/>
  </p:normalViewPr>
  <p:slideViewPr>
    <p:cSldViewPr snapToGrid="0" snapToObjects="1">
      <p:cViewPr varScale="1">
        <p:scale>
          <a:sx n="92" d="100"/>
          <a:sy n="92" d="100"/>
        </p:scale>
        <p:origin x="-134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B510B36-1710-124D-9DDA-3F591EED5F81}" type="datetimeFigureOut">
              <a:rPr lang="en-US" smtClean="0"/>
              <a:t>9/4/2012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44B0F9-3424-2B4D-AAC4-00606A736F2E}" type="slidenum">
              <a:rPr lang="en-US" smtClean="0"/>
              <a:t>‹#›</a:t>
            </a:fld>
            <a:endParaRPr lang="en-US" dirty="0"/>
          </a:p>
        </p:txBody>
      </p:sp>
    </p:spTree>
    <p:extLst>
      <p:ext uri="{BB962C8B-B14F-4D97-AF65-F5344CB8AC3E}">
        <p14:creationId xmlns:p14="http://schemas.microsoft.com/office/powerpoint/2010/main" val="20673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C779EF-0FAC-D947-8A6E-BF8ECC86A71B}" type="datetimeFigureOut">
              <a:rPr lang="en-US" smtClean="0"/>
              <a:t>9/4/2012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1D56DB-079D-EB4C-AC92-B1424F04B4FE}" type="slidenum">
              <a:rPr lang="en-US" smtClean="0"/>
              <a:t>‹#›</a:t>
            </a:fld>
            <a:endParaRPr lang="en-US" dirty="0"/>
          </a:p>
        </p:txBody>
      </p:sp>
    </p:spTree>
    <p:extLst>
      <p:ext uri="{BB962C8B-B14F-4D97-AF65-F5344CB8AC3E}">
        <p14:creationId xmlns:p14="http://schemas.microsoft.com/office/powerpoint/2010/main" val="3568256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6D74907-F9CD-0B40-8C34-6D7C8651A0E4}" type="datetime1">
              <a:rPr lang="en-US" smtClean="0"/>
              <a:t>9/4/2012</a:t>
            </a:fld>
            <a:endParaRPr lang="en-US" dirty="0"/>
          </a:p>
        </p:txBody>
      </p:sp>
      <p:sp>
        <p:nvSpPr>
          <p:cNvPr id="5" name="Footer Placeholder 4"/>
          <p:cNvSpPr>
            <a:spLocks noGrp="1"/>
          </p:cNvSpPr>
          <p:nvPr>
            <p:ph type="ftr" sz="quarter" idx="11"/>
          </p:nvPr>
        </p:nvSpPr>
        <p:spPr/>
        <p:txBody>
          <a:bodyPr/>
          <a:lstStyle/>
          <a:p>
            <a:r>
              <a:rPr lang="en-US" dirty="0" smtClean="0"/>
              <a:t>Mod 29 Copyright: JR Hendershot 2012</a:t>
            </a:r>
            <a:endParaRPr lang="en-US" dirty="0"/>
          </a:p>
        </p:txBody>
      </p:sp>
      <p:sp>
        <p:nvSpPr>
          <p:cNvPr id="6" name="Slide Number Placeholder 5"/>
          <p:cNvSpPr>
            <a:spLocks noGrp="1"/>
          </p:cNvSpPr>
          <p:nvPr>
            <p:ph type="sldNum" sz="quarter" idx="12"/>
          </p:nvPr>
        </p:nvSpPr>
        <p:spPr/>
        <p:txBody>
          <a:bodyPr/>
          <a:lstStyle/>
          <a:p>
            <a:fld id="{D31B9E2A-62C9-E64C-B4B8-CE2194CCEB4D}"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1D5592-3342-B14D-9D8F-06E236908F13}" type="datetime1">
              <a:rPr lang="en-US" smtClean="0"/>
              <a:t>9/4/2012</a:t>
            </a:fld>
            <a:endParaRPr lang="en-US" dirty="0"/>
          </a:p>
        </p:txBody>
      </p:sp>
      <p:sp>
        <p:nvSpPr>
          <p:cNvPr id="5" name="Footer Placeholder 4"/>
          <p:cNvSpPr>
            <a:spLocks noGrp="1"/>
          </p:cNvSpPr>
          <p:nvPr>
            <p:ph type="ftr" sz="quarter" idx="11"/>
          </p:nvPr>
        </p:nvSpPr>
        <p:spPr/>
        <p:txBody>
          <a:bodyPr/>
          <a:lstStyle/>
          <a:p>
            <a:r>
              <a:rPr lang="en-US" dirty="0" smtClean="0"/>
              <a:t>Mod 29 Copyright: JR Hendershot 2012</a:t>
            </a:r>
            <a:endParaRPr lang="en-US" dirty="0"/>
          </a:p>
        </p:txBody>
      </p:sp>
      <p:sp>
        <p:nvSpPr>
          <p:cNvPr id="6" name="Slide Number Placeholder 5"/>
          <p:cNvSpPr>
            <a:spLocks noGrp="1"/>
          </p:cNvSpPr>
          <p:nvPr>
            <p:ph type="sldNum" sz="quarter" idx="12"/>
          </p:nvPr>
        </p:nvSpPr>
        <p:spPr/>
        <p:txBody>
          <a:bodyPr/>
          <a:lstStyle/>
          <a:p>
            <a:fld id="{D31B9E2A-62C9-E64C-B4B8-CE2194CCEB4D}"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8EEA9B-6D71-864E-8378-50717EFBE80F}" type="datetime1">
              <a:rPr lang="en-US" smtClean="0"/>
              <a:t>9/4/2012</a:t>
            </a:fld>
            <a:endParaRPr lang="en-US" dirty="0"/>
          </a:p>
        </p:txBody>
      </p:sp>
      <p:sp>
        <p:nvSpPr>
          <p:cNvPr id="5" name="Footer Placeholder 4"/>
          <p:cNvSpPr>
            <a:spLocks noGrp="1"/>
          </p:cNvSpPr>
          <p:nvPr>
            <p:ph type="ftr" sz="quarter" idx="11"/>
          </p:nvPr>
        </p:nvSpPr>
        <p:spPr/>
        <p:txBody>
          <a:bodyPr/>
          <a:lstStyle/>
          <a:p>
            <a:r>
              <a:rPr lang="en-US" dirty="0" smtClean="0"/>
              <a:t>Mod 29 Copyright: JR Hendershot 2012</a:t>
            </a:r>
            <a:endParaRPr lang="en-US" dirty="0"/>
          </a:p>
        </p:txBody>
      </p:sp>
      <p:sp>
        <p:nvSpPr>
          <p:cNvPr id="6" name="Slide Number Placeholder 5"/>
          <p:cNvSpPr>
            <a:spLocks noGrp="1"/>
          </p:cNvSpPr>
          <p:nvPr>
            <p:ph type="sldNum" sz="quarter" idx="12"/>
          </p:nvPr>
        </p:nvSpPr>
        <p:spPr/>
        <p:txBody>
          <a:bodyPr/>
          <a:lstStyle/>
          <a:p>
            <a:fld id="{D31B9E2A-62C9-E64C-B4B8-CE2194CCEB4D}"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1AFD13-2960-A74D-81EC-8E097E65069F}" type="datetime1">
              <a:rPr lang="en-US" smtClean="0"/>
              <a:t>9/4/2012</a:t>
            </a:fld>
            <a:endParaRPr lang="en-US" dirty="0"/>
          </a:p>
        </p:txBody>
      </p:sp>
      <p:sp>
        <p:nvSpPr>
          <p:cNvPr id="5" name="Footer Placeholder 4"/>
          <p:cNvSpPr>
            <a:spLocks noGrp="1"/>
          </p:cNvSpPr>
          <p:nvPr>
            <p:ph type="ftr" sz="quarter" idx="11"/>
          </p:nvPr>
        </p:nvSpPr>
        <p:spPr/>
        <p:txBody>
          <a:bodyPr/>
          <a:lstStyle/>
          <a:p>
            <a:r>
              <a:rPr lang="en-US" dirty="0" smtClean="0"/>
              <a:t>Mod 29 Copyright: JR Hendershot 2012</a:t>
            </a:r>
            <a:endParaRPr lang="en-US" dirty="0"/>
          </a:p>
        </p:txBody>
      </p:sp>
      <p:sp>
        <p:nvSpPr>
          <p:cNvPr id="6" name="Slide Number Placeholder 5"/>
          <p:cNvSpPr>
            <a:spLocks noGrp="1"/>
          </p:cNvSpPr>
          <p:nvPr>
            <p:ph type="sldNum" sz="quarter" idx="12"/>
          </p:nvPr>
        </p:nvSpPr>
        <p:spPr/>
        <p:txBody>
          <a:bodyPr/>
          <a:lstStyle/>
          <a:p>
            <a:fld id="{D31B9E2A-62C9-E64C-B4B8-CE2194CCEB4D}"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FE1D7F-EC1B-D64A-B12E-4D2F2C2A9574}" type="datetime1">
              <a:rPr lang="en-US" smtClean="0"/>
              <a:t>9/4/2012</a:t>
            </a:fld>
            <a:endParaRPr lang="en-US" dirty="0"/>
          </a:p>
        </p:txBody>
      </p:sp>
      <p:sp>
        <p:nvSpPr>
          <p:cNvPr id="5" name="Footer Placeholder 4"/>
          <p:cNvSpPr>
            <a:spLocks noGrp="1"/>
          </p:cNvSpPr>
          <p:nvPr>
            <p:ph type="ftr" sz="quarter" idx="11"/>
          </p:nvPr>
        </p:nvSpPr>
        <p:spPr/>
        <p:txBody>
          <a:bodyPr/>
          <a:lstStyle/>
          <a:p>
            <a:r>
              <a:rPr lang="en-US" dirty="0" smtClean="0"/>
              <a:t>Mod 29 Copyright: JR Hendershot 2012</a:t>
            </a:r>
            <a:endParaRPr lang="en-US" dirty="0"/>
          </a:p>
        </p:txBody>
      </p:sp>
      <p:sp>
        <p:nvSpPr>
          <p:cNvPr id="6" name="Slide Number Placeholder 5"/>
          <p:cNvSpPr>
            <a:spLocks noGrp="1"/>
          </p:cNvSpPr>
          <p:nvPr>
            <p:ph type="sldNum" sz="quarter" idx="12"/>
          </p:nvPr>
        </p:nvSpPr>
        <p:spPr/>
        <p:txBody>
          <a:bodyPr/>
          <a:lstStyle/>
          <a:p>
            <a:fld id="{D31B9E2A-62C9-E64C-B4B8-CE2194CCEB4D}"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0A0298-96CC-524B-A739-2D493F0CC547}" type="datetime1">
              <a:rPr lang="en-US" smtClean="0"/>
              <a:t>9/4/2012</a:t>
            </a:fld>
            <a:endParaRPr lang="en-US" dirty="0"/>
          </a:p>
        </p:txBody>
      </p:sp>
      <p:sp>
        <p:nvSpPr>
          <p:cNvPr id="6" name="Footer Placeholder 5"/>
          <p:cNvSpPr>
            <a:spLocks noGrp="1"/>
          </p:cNvSpPr>
          <p:nvPr>
            <p:ph type="ftr" sz="quarter" idx="11"/>
          </p:nvPr>
        </p:nvSpPr>
        <p:spPr/>
        <p:txBody>
          <a:bodyPr/>
          <a:lstStyle/>
          <a:p>
            <a:r>
              <a:rPr lang="en-US" dirty="0" smtClean="0"/>
              <a:t>Mod 29 Copyright: JR Hendershot 2012</a:t>
            </a:r>
            <a:endParaRPr lang="en-US" dirty="0"/>
          </a:p>
        </p:txBody>
      </p:sp>
      <p:sp>
        <p:nvSpPr>
          <p:cNvPr id="7" name="Slide Number Placeholder 6"/>
          <p:cNvSpPr>
            <a:spLocks noGrp="1"/>
          </p:cNvSpPr>
          <p:nvPr>
            <p:ph type="sldNum" sz="quarter" idx="12"/>
          </p:nvPr>
        </p:nvSpPr>
        <p:spPr/>
        <p:txBody>
          <a:bodyPr/>
          <a:lstStyle/>
          <a:p>
            <a:fld id="{D31B9E2A-62C9-E64C-B4B8-CE2194CCEB4D}"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FAF640-09AC-3648-9606-063613BFDD7A}" type="datetime1">
              <a:rPr lang="en-US" smtClean="0"/>
              <a:t>9/4/2012</a:t>
            </a:fld>
            <a:endParaRPr lang="en-US" dirty="0"/>
          </a:p>
        </p:txBody>
      </p:sp>
      <p:sp>
        <p:nvSpPr>
          <p:cNvPr id="8" name="Footer Placeholder 7"/>
          <p:cNvSpPr>
            <a:spLocks noGrp="1"/>
          </p:cNvSpPr>
          <p:nvPr>
            <p:ph type="ftr" sz="quarter" idx="11"/>
          </p:nvPr>
        </p:nvSpPr>
        <p:spPr/>
        <p:txBody>
          <a:bodyPr/>
          <a:lstStyle/>
          <a:p>
            <a:r>
              <a:rPr lang="en-US" dirty="0" smtClean="0"/>
              <a:t>Mod 29 Copyright: JR Hendershot 2012</a:t>
            </a:r>
            <a:endParaRPr lang="en-US" dirty="0"/>
          </a:p>
        </p:txBody>
      </p:sp>
      <p:sp>
        <p:nvSpPr>
          <p:cNvPr id="9" name="Slide Number Placeholder 8"/>
          <p:cNvSpPr>
            <a:spLocks noGrp="1"/>
          </p:cNvSpPr>
          <p:nvPr>
            <p:ph type="sldNum" sz="quarter" idx="12"/>
          </p:nvPr>
        </p:nvSpPr>
        <p:spPr/>
        <p:txBody>
          <a:bodyPr/>
          <a:lstStyle/>
          <a:p>
            <a:fld id="{D31B9E2A-62C9-E64C-B4B8-CE2194CCEB4D}"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20C674-6F58-C345-8AE1-AFAA2A6D66CE}" type="datetime1">
              <a:rPr lang="en-US" smtClean="0"/>
              <a:t>9/4/2012</a:t>
            </a:fld>
            <a:endParaRPr lang="en-US" dirty="0"/>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542E8-3AEA-334C-8792-ED961B9B01FF}" type="datetime1">
              <a:rPr lang="en-US" smtClean="0"/>
              <a:t>9/4/2012</a:t>
            </a:fld>
            <a:endParaRPr lang="en-US" dirty="0"/>
          </a:p>
        </p:txBody>
      </p:sp>
      <p:sp>
        <p:nvSpPr>
          <p:cNvPr id="3" name="Footer Placeholder 2"/>
          <p:cNvSpPr>
            <a:spLocks noGrp="1"/>
          </p:cNvSpPr>
          <p:nvPr>
            <p:ph type="ftr" sz="quarter" idx="11"/>
          </p:nvPr>
        </p:nvSpPr>
        <p:spPr/>
        <p:txBody>
          <a:bodyPr/>
          <a:lstStyle/>
          <a:p>
            <a:r>
              <a:rPr lang="en-US" dirty="0" smtClean="0"/>
              <a:t>Mod 29 Copyright: JR Hendershot 2012</a:t>
            </a:r>
            <a:endParaRPr lang="en-US" dirty="0"/>
          </a:p>
        </p:txBody>
      </p:sp>
      <p:sp>
        <p:nvSpPr>
          <p:cNvPr id="4" name="Slide Number Placeholder 3"/>
          <p:cNvSpPr>
            <a:spLocks noGrp="1"/>
          </p:cNvSpPr>
          <p:nvPr>
            <p:ph type="sldNum" sz="quarter" idx="12"/>
          </p:nvPr>
        </p:nvSpPr>
        <p:spPr/>
        <p:txBody>
          <a:bodyPr/>
          <a:lstStyle/>
          <a:p>
            <a:fld id="{D31B9E2A-62C9-E64C-B4B8-CE2194CCEB4D}"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9972BD-75BA-4942-869F-CBCBA35D8887}" type="datetime1">
              <a:rPr lang="en-US" smtClean="0"/>
              <a:t>9/4/2012</a:t>
            </a:fld>
            <a:endParaRPr lang="en-US" dirty="0"/>
          </a:p>
        </p:txBody>
      </p:sp>
      <p:sp>
        <p:nvSpPr>
          <p:cNvPr id="6" name="Footer Placeholder 5"/>
          <p:cNvSpPr>
            <a:spLocks noGrp="1"/>
          </p:cNvSpPr>
          <p:nvPr>
            <p:ph type="ftr" sz="quarter" idx="11"/>
          </p:nvPr>
        </p:nvSpPr>
        <p:spPr/>
        <p:txBody>
          <a:bodyPr/>
          <a:lstStyle/>
          <a:p>
            <a:r>
              <a:rPr lang="en-US" dirty="0" smtClean="0"/>
              <a:t>Mod 29 Copyright: JR Hendershot 2012</a:t>
            </a:r>
            <a:endParaRPr lang="en-US" dirty="0"/>
          </a:p>
        </p:txBody>
      </p:sp>
      <p:sp>
        <p:nvSpPr>
          <p:cNvPr id="7" name="Slide Number Placeholder 6"/>
          <p:cNvSpPr>
            <a:spLocks noGrp="1"/>
          </p:cNvSpPr>
          <p:nvPr>
            <p:ph type="sldNum" sz="quarter" idx="12"/>
          </p:nvPr>
        </p:nvSpPr>
        <p:spPr/>
        <p:txBody>
          <a:bodyPr/>
          <a:lstStyle/>
          <a:p>
            <a:fld id="{D31B9E2A-62C9-E64C-B4B8-CE2194CCEB4D}"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9C4CC7-57AA-7144-A10D-24CEC6740453}" type="datetime1">
              <a:rPr lang="en-US" smtClean="0"/>
              <a:t>9/4/2012</a:t>
            </a:fld>
            <a:endParaRPr lang="en-US" dirty="0"/>
          </a:p>
        </p:txBody>
      </p:sp>
      <p:sp>
        <p:nvSpPr>
          <p:cNvPr id="6" name="Footer Placeholder 5"/>
          <p:cNvSpPr>
            <a:spLocks noGrp="1"/>
          </p:cNvSpPr>
          <p:nvPr>
            <p:ph type="ftr" sz="quarter" idx="11"/>
          </p:nvPr>
        </p:nvSpPr>
        <p:spPr/>
        <p:txBody>
          <a:bodyPr/>
          <a:lstStyle/>
          <a:p>
            <a:r>
              <a:rPr lang="en-US" dirty="0" smtClean="0"/>
              <a:t>Mod 29 Copyright: JR Hendershot 2012</a:t>
            </a:r>
            <a:endParaRPr lang="en-US" dirty="0"/>
          </a:p>
        </p:txBody>
      </p:sp>
      <p:sp>
        <p:nvSpPr>
          <p:cNvPr id="7" name="Slide Number Placeholder 6"/>
          <p:cNvSpPr>
            <a:spLocks noGrp="1"/>
          </p:cNvSpPr>
          <p:nvPr>
            <p:ph type="sldNum" sz="quarter" idx="12"/>
          </p:nvPr>
        </p:nvSpPr>
        <p:spPr/>
        <p:txBody>
          <a:bodyPr/>
          <a:lstStyle/>
          <a:p>
            <a:fld id="{D31B9E2A-62C9-E64C-B4B8-CE2194CCEB4D}"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D0186-F022-E544-93B0-658F907F8634}" type="datetime1">
              <a:rPr lang="en-US" smtClean="0"/>
              <a:t>9/4/2012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Mod 29 Copyright: JR Hendershot 2012</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B9E2A-62C9-E64C-B4B8-CE2194CCEB4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dt="0"/>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1.tiff"/><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oleObject1.bin"/><Relationship Id="rId10" Type="http://schemas.openxmlformats.org/officeDocument/2006/relationships/image" Target="../media/image20.emf"/><Relationship Id="rId4" Type="http://schemas.openxmlformats.org/officeDocument/2006/relationships/image" Target="../media/image22.tiff"/><Relationship Id="rId9"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28.tiff"/><Relationship Id="rId4" Type="http://schemas.openxmlformats.org/officeDocument/2006/relationships/image" Target="../media/image27.tiff"/></Relationships>
</file>

<file path=ppt/slides/_rels/slide1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40.tiff"/></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15.tiff"/><Relationship Id="rId2" Type="http://schemas.openxmlformats.org/officeDocument/2006/relationships/image" Target="../media/image10.tiff"/><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0370" y="395462"/>
            <a:ext cx="7886733" cy="4827052"/>
          </a:xfrm>
        </p:spPr>
        <p:txBody>
          <a:bodyPr>
            <a:normAutofit/>
          </a:bodyPr>
          <a:lstStyle/>
          <a:p>
            <a:r>
              <a:rPr lang="en-US" sz="3600" b="1" dirty="0">
                <a:solidFill>
                  <a:srgbClr val="800000"/>
                </a:solidFill>
                <a:cs typeface="Arial"/>
              </a:rPr>
              <a:t>Electric Machine Design </a:t>
            </a:r>
            <a:r>
              <a:rPr lang="en-US" sz="3600" b="1" dirty="0" smtClean="0">
                <a:solidFill>
                  <a:srgbClr val="800000"/>
                </a:solidFill>
                <a:cs typeface="Arial"/>
              </a:rPr>
              <a:t>Course</a:t>
            </a:r>
            <a:br>
              <a:rPr lang="en-US" sz="3600" b="1" dirty="0" smtClean="0">
                <a:solidFill>
                  <a:srgbClr val="800000"/>
                </a:solidFill>
                <a:cs typeface="Arial"/>
              </a:rPr>
            </a:br>
            <a:r>
              <a:rPr lang="en-US" sz="3600" b="1" dirty="0">
                <a:solidFill>
                  <a:srgbClr val="800000"/>
                </a:solidFill>
                <a:cs typeface="Arial"/>
              </a:rPr>
              <a:t/>
            </a:r>
            <a:br>
              <a:rPr lang="en-US" sz="3600" b="1" dirty="0">
                <a:solidFill>
                  <a:srgbClr val="800000"/>
                </a:solidFill>
                <a:cs typeface="Arial"/>
              </a:rPr>
            </a:br>
            <a:r>
              <a:rPr lang="en-US" sz="3600" b="1" dirty="0" smtClean="0">
                <a:solidFill>
                  <a:srgbClr val="800000"/>
                </a:solidFill>
                <a:cs typeface="Arial"/>
              </a:rPr>
              <a:t/>
            </a:r>
            <a:br>
              <a:rPr lang="en-US" sz="3600" b="1" dirty="0" smtClean="0">
                <a:solidFill>
                  <a:srgbClr val="800000"/>
                </a:solidFill>
                <a:cs typeface="Arial"/>
              </a:rPr>
            </a:br>
            <a:r>
              <a:rPr lang="en-US" sz="2800" dirty="0">
                <a:solidFill>
                  <a:srgbClr val="800000"/>
                </a:solidFill>
                <a:cs typeface="Arial"/>
              </a:rPr>
              <a:t>Permanent Magnet Rotor Design (SPM &amp; IPM)</a:t>
            </a:r>
            <a:br>
              <a:rPr lang="en-US" sz="2800" dirty="0">
                <a:solidFill>
                  <a:srgbClr val="800000"/>
                </a:solidFill>
                <a:cs typeface="Arial"/>
              </a:rPr>
            </a:br>
            <a:r>
              <a:rPr lang="en-US" sz="2800" dirty="0">
                <a:solidFill>
                  <a:srgbClr val="800000"/>
                </a:solidFill>
                <a:cs typeface="Arial"/>
              </a:rPr>
              <a:t/>
            </a:r>
            <a:br>
              <a:rPr lang="en-US" sz="2800" dirty="0">
                <a:solidFill>
                  <a:srgbClr val="800000"/>
                </a:solidFill>
                <a:cs typeface="Arial"/>
              </a:rPr>
            </a:br>
            <a:r>
              <a:rPr lang="en-US" sz="2800" dirty="0">
                <a:solidFill>
                  <a:srgbClr val="800000"/>
                </a:solidFill>
                <a:cs typeface="Arial"/>
              </a:rPr>
              <a:t>Lecture # </a:t>
            </a:r>
            <a:r>
              <a:rPr lang="en-US" sz="2800" dirty="0" smtClean="0">
                <a:solidFill>
                  <a:srgbClr val="800000"/>
                </a:solidFill>
                <a:cs typeface="Arial"/>
              </a:rPr>
              <a:t>29</a:t>
            </a:r>
            <a:r>
              <a:rPr lang="en-US" sz="2800" b="1" dirty="0">
                <a:solidFill>
                  <a:srgbClr val="800000"/>
                </a:solidFill>
                <a:cs typeface="Arial"/>
              </a:rPr>
              <a:t/>
            </a:r>
            <a:br>
              <a:rPr lang="en-US" sz="2800" b="1" dirty="0">
                <a:solidFill>
                  <a:srgbClr val="800000"/>
                </a:solidFill>
                <a:cs typeface="Arial"/>
              </a:rPr>
            </a:br>
            <a:endParaRPr lang="en-US" sz="2800" dirty="0"/>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290</a:t>
            </a:fld>
            <a:endParaRPr lang="en-US" dirty="0"/>
          </a:p>
        </p:txBody>
      </p:sp>
    </p:spTree>
    <p:extLst>
      <p:ext uri="{BB962C8B-B14F-4D97-AF65-F5344CB8AC3E}">
        <p14:creationId xmlns:p14="http://schemas.microsoft.com/office/powerpoint/2010/main" val="16120559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840"/>
            <a:ext cx="8229600" cy="1143000"/>
          </a:xfrm>
        </p:spPr>
        <p:txBody>
          <a:bodyPr>
            <a:normAutofit/>
          </a:bodyPr>
          <a:lstStyle/>
          <a:p>
            <a:r>
              <a:rPr lang="en-US" sz="3200" dirty="0" smtClean="0">
                <a:solidFill>
                  <a:srgbClr val="800000"/>
                </a:solidFill>
              </a:rPr>
              <a:t>Torque equation for IPM machines</a:t>
            </a:r>
            <a:endParaRPr lang="en-US" sz="32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a:xfrm>
            <a:off x="6564148" y="6356350"/>
            <a:ext cx="2133600" cy="365125"/>
          </a:xfrm>
        </p:spPr>
        <p:txBody>
          <a:bodyPr/>
          <a:lstStyle/>
          <a:p>
            <a:fld id="{D31B9E2A-62C9-E64C-B4B8-CE2194CCEB4D}" type="slidenum">
              <a:rPr lang="en-US" smtClean="0"/>
              <a:t>299</a:t>
            </a:fld>
            <a:endParaRPr lang="en-US" dirty="0"/>
          </a:p>
        </p:txBody>
      </p:sp>
      <p:pic>
        <p:nvPicPr>
          <p:cNvPr id="7" name="Picture 6"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328" y="823107"/>
            <a:ext cx="6971612" cy="5330069"/>
          </a:xfrm>
          <a:prstGeom prst="rect">
            <a:avLst/>
          </a:prstGeom>
        </p:spPr>
      </p:pic>
      <p:pic>
        <p:nvPicPr>
          <p:cNvPr id="14" name="Picture 13" descr="WHITEtiff.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4091175" y="1290325"/>
            <a:ext cx="649186" cy="505261"/>
          </a:xfrm>
          <a:prstGeom prst="rect">
            <a:avLst/>
          </a:prstGeom>
        </p:spPr>
      </p:pic>
      <p:sp>
        <p:nvSpPr>
          <p:cNvPr id="15" name="TextBox 14"/>
          <p:cNvSpPr txBox="1"/>
          <p:nvPr/>
        </p:nvSpPr>
        <p:spPr>
          <a:xfrm>
            <a:off x="3507380" y="1291945"/>
            <a:ext cx="1419062" cy="338554"/>
          </a:xfrm>
          <a:prstGeom prst="rect">
            <a:avLst/>
          </a:prstGeom>
          <a:noFill/>
        </p:spPr>
        <p:txBody>
          <a:bodyPr wrap="square" rtlCol="0">
            <a:spAutoFit/>
          </a:bodyPr>
          <a:lstStyle/>
          <a:p>
            <a:r>
              <a:rPr lang="en-US" sz="1600" dirty="0" smtClean="0"/>
              <a:t>Total torque</a:t>
            </a:r>
            <a:endParaRPr lang="en-US" sz="1600" dirty="0"/>
          </a:p>
        </p:txBody>
      </p:sp>
      <p:pic>
        <p:nvPicPr>
          <p:cNvPr id="16" name="Picture 15" descr="WHITEtiff.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3800" y="4679062"/>
            <a:ext cx="1562100" cy="736600"/>
          </a:xfrm>
          <a:prstGeom prst="rect">
            <a:avLst/>
          </a:prstGeom>
        </p:spPr>
      </p:pic>
      <p:sp>
        <p:nvSpPr>
          <p:cNvPr id="17" name="TextBox 16"/>
          <p:cNvSpPr txBox="1"/>
          <p:nvPr/>
        </p:nvSpPr>
        <p:spPr>
          <a:xfrm>
            <a:off x="6327720" y="4481980"/>
            <a:ext cx="1861096" cy="338554"/>
          </a:xfrm>
          <a:prstGeom prst="rect">
            <a:avLst/>
          </a:prstGeom>
          <a:noFill/>
        </p:spPr>
        <p:txBody>
          <a:bodyPr wrap="square" rtlCol="0">
            <a:spAutoFit/>
          </a:bodyPr>
          <a:lstStyle/>
          <a:p>
            <a:r>
              <a:rPr lang="en-US" sz="1600" dirty="0" smtClean="0"/>
              <a:t>Reluctance torque</a:t>
            </a:r>
            <a:endParaRPr lang="en-US" sz="1600" dirty="0"/>
          </a:p>
        </p:txBody>
      </p:sp>
      <p:pic>
        <p:nvPicPr>
          <p:cNvPr id="18" name="Picture 17" descr="WHITEtiff.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5796" y="2010873"/>
            <a:ext cx="1025447" cy="450684"/>
          </a:xfrm>
          <a:prstGeom prst="rect">
            <a:avLst/>
          </a:prstGeom>
        </p:spPr>
      </p:pic>
      <p:sp>
        <p:nvSpPr>
          <p:cNvPr id="20" name="TextBox 19"/>
          <p:cNvSpPr txBox="1"/>
          <p:nvPr/>
        </p:nvSpPr>
        <p:spPr>
          <a:xfrm>
            <a:off x="2441314" y="2120363"/>
            <a:ext cx="2266158" cy="338554"/>
          </a:xfrm>
          <a:prstGeom prst="rect">
            <a:avLst/>
          </a:prstGeom>
          <a:noFill/>
        </p:spPr>
        <p:txBody>
          <a:bodyPr wrap="square" rtlCol="0">
            <a:spAutoFit/>
          </a:bodyPr>
          <a:lstStyle/>
          <a:p>
            <a:r>
              <a:rPr lang="en-US" sz="1600" dirty="0" smtClean="0"/>
              <a:t>Alignment torque</a:t>
            </a:r>
            <a:endParaRPr lang="en-US" sz="1600" dirty="0"/>
          </a:p>
        </p:txBody>
      </p:sp>
      <p:pic>
        <p:nvPicPr>
          <p:cNvPr id="21" name="Picture 20" descr="WHITEtiff.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7574" y="884328"/>
            <a:ext cx="1985781" cy="256345"/>
          </a:xfrm>
          <a:prstGeom prst="rect">
            <a:avLst/>
          </a:prstGeom>
        </p:spPr>
      </p:pic>
      <p:sp>
        <p:nvSpPr>
          <p:cNvPr id="22" name="TextBox 21"/>
          <p:cNvSpPr txBox="1"/>
          <p:nvPr/>
        </p:nvSpPr>
        <p:spPr>
          <a:xfrm>
            <a:off x="3518327" y="823107"/>
            <a:ext cx="4342063" cy="338554"/>
          </a:xfrm>
          <a:prstGeom prst="rect">
            <a:avLst/>
          </a:prstGeom>
          <a:noFill/>
        </p:spPr>
        <p:txBody>
          <a:bodyPr wrap="square" rtlCol="0">
            <a:spAutoFit/>
          </a:bodyPr>
          <a:lstStyle/>
          <a:p>
            <a:r>
              <a:rPr lang="en-US" sz="1600" dirty="0" smtClean="0"/>
              <a:t>Torque plots vs. current for PMSM-IPM </a:t>
            </a:r>
            <a:endParaRPr lang="en-US" sz="1600" dirty="0"/>
          </a:p>
        </p:txBody>
      </p:sp>
      <p:pic>
        <p:nvPicPr>
          <p:cNvPr id="23" name="Picture 22" descr="WHITEtiff.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361" y="5826616"/>
            <a:ext cx="1562100" cy="282763"/>
          </a:xfrm>
          <a:prstGeom prst="rect">
            <a:avLst/>
          </a:prstGeom>
        </p:spPr>
      </p:pic>
      <p:sp>
        <p:nvSpPr>
          <p:cNvPr id="24" name="TextBox 23"/>
          <p:cNvSpPr txBox="1"/>
          <p:nvPr/>
        </p:nvSpPr>
        <p:spPr>
          <a:xfrm>
            <a:off x="3711223" y="5638580"/>
            <a:ext cx="3667453" cy="461665"/>
          </a:xfrm>
          <a:prstGeom prst="rect">
            <a:avLst/>
          </a:prstGeom>
          <a:noFill/>
        </p:spPr>
        <p:txBody>
          <a:bodyPr wrap="square" rtlCol="0">
            <a:spAutoFit/>
          </a:bodyPr>
          <a:lstStyle/>
          <a:p>
            <a:r>
              <a:rPr lang="en-US" dirty="0" smtClean="0"/>
              <a:t>Optimum phase advance angle </a:t>
            </a:r>
            <a:r>
              <a:rPr lang="en-US" sz="2400" dirty="0" smtClean="0"/>
              <a:t> </a:t>
            </a:r>
            <a:r>
              <a:rPr lang="en-US" sz="2400" i="1" dirty="0" err="1" smtClean="0">
                <a:solidFill>
                  <a:srgbClr val="800000"/>
                </a:solidFill>
              </a:rPr>
              <a:t>γ</a:t>
            </a:r>
            <a:endParaRPr lang="en-US" sz="2400" i="1" dirty="0">
              <a:solidFill>
                <a:srgbClr val="800000"/>
              </a:solidFill>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4195714715"/>
              </p:ext>
            </p:extLst>
          </p:nvPr>
        </p:nvGraphicFramePr>
        <p:xfrm>
          <a:off x="4502150" y="3314700"/>
          <a:ext cx="139700" cy="228600"/>
        </p:xfrm>
        <a:graphic>
          <a:graphicData uri="http://schemas.openxmlformats.org/presentationml/2006/ole">
            <mc:AlternateContent xmlns:mc="http://schemas.openxmlformats.org/markup-compatibility/2006">
              <mc:Choice xmlns:v="urn:schemas-microsoft-com:vml" Requires="v">
                <p:oleObj spid="_x0000_s1060" name="Equation" r:id="rId5" imgW="139700" imgH="228600" progId="Equation.3">
                  <p:embed/>
                </p:oleObj>
              </mc:Choice>
              <mc:Fallback>
                <p:oleObj name="Equation" r:id="rId5" imgW="139700" imgH="228600" progId="Equation.3">
                  <p:embed/>
                  <p:pic>
                    <p:nvPicPr>
                      <p:cNvPr id="0" name=""/>
                      <p:cNvPicPr/>
                      <p:nvPr/>
                    </p:nvPicPr>
                    <p:blipFill>
                      <a:blip r:embed="rId6"/>
                      <a:stretch>
                        <a:fillRect/>
                      </a:stretch>
                    </p:blipFill>
                    <p:spPr>
                      <a:xfrm>
                        <a:off x="4502150" y="3314700"/>
                        <a:ext cx="139700" cy="228600"/>
                      </a:xfrm>
                      <a:prstGeom prst="rect">
                        <a:avLst/>
                      </a:prstGeom>
                    </p:spPr>
                  </p:pic>
                </p:oleObj>
              </mc:Fallback>
            </mc:AlternateContent>
          </a:graphicData>
        </a:graphic>
      </p:graphicFrame>
      <p:pic>
        <p:nvPicPr>
          <p:cNvPr id="26" name="Picture 25" descr="WHITEtiff.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8676" y="1383763"/>
            <a:ext cx="717550" cy="736600"/>
          </a:xfrm>
          <a:prstGeom prst="rect">
            <a:avLst/>
          </a:prstGeom>
        </p:spPr>
      </p:pic>
      <p:sp>
        <p:nvSpPr>
          <p:cNvPr id="27" name="TextBox 26"/>
          <p:cNvSpPr txBox="1"/>
          <p:nvPr/>
        </p:nvSpPr>
        <p:spPr>
          <a:xfrm>
            <a:off x="7323935" y="1427559"/>
            <a:ext cx="1664059" cy="1446550"/>
          </a:xfrm>
          <a:prstGeom prst="rect">
            <a:avLst/>
          </a:prstGeom>
          <a:noFill/>
        </p:spPr>
        <p:txBody>
          <a:bodyPr wrap="square" rtlCol="0">
            <a:spAutoFit/>
          </a:bodyPr>
          <a:lstStyle/>
          <a:p>
            <a:r>
              <a:rPr lang="en-US" sz="1600" dirty="0" smtClean="0"/>
              <a:t>Linear </a:t>
            </a:r>
          </a:p>
          <a:p>
            <a:r>
              <a:rPr lang="en-US" sz="1600" dirty="0" smtClean="0"/>
              <a:t>optimum</a:t>
            </a:r>
          </a:p>
          <a:p>
            <a:r>
              <a:rPr lang="en-US" sz="1600" dirty="0" smtClean="0"/>
              <a:t>  phase </a:t>
            </a:r>
          </a:p>
          <a:p>
            <a:r>
              <a:rPr lang="en-US" sz="1600" dirty="0" smtClean="0"/>
              <a:t>   advance</a:t>
            </a:r>
          </a:p>
          <a:p>
            <a:r>
              <a:rPr lang="en-US" sz="1600" dirty="0"/>
              <a:t>	</a:t>
            </a:r>
            <a:r>
              <a:rPr lang="en-US" sz="2400" i="1" dirty="0" smtClean="0">
                <a:solidFill>
                  <a:srgbClr val="800000"/>
                </a:solidFill>
              </a:rPr>
              <a:t>(</a:t>
            </a:r>
            <a:r>
              <a:rPr lang="en-US" sz="2400" i="1" dirty="0" err="1" smtClean="0">
                <a:solidFill>
                  <a:srgbClr val="800000"/>
                </a:solidFill>
              </a:rPr>
              <a:t>γ</a:t>
            </a:r>
            <a:r>
              <a:rPr lang="en-US" sz="2400" i="1" dirty="0" smtClean="0">
                <a:solidFill>
                  <a:srgbClr val="800000"/>
                </a:solidFill>
              </a:rPr>
              <a:t>) </a:t>
            </a:r>
            <a:endParaRPr lang="en-US" sz="2400" i="1" dirty="0">
              <a:solidFill>
                <a:srgbClr val="800000"/>
              </a:solidFill>
            </a:endParaRPr>
          </a:p>
        </p:txBody>
      </p:sp>
      <p:cxnSp>
        <p:nvCxnSpPr>
          <p:cNvPr id="31" name="Straight Connector 30"/>
          <p:cNvCxnSpPr/>
          <p:nvPr/>
        </p:nvCxnSpPr>
        <p:spPr>
          <a:xfrm>
            <a:off x="5473811" y="1161661"/>
            <a:ext cx="0" cy="3320319"/>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812428324"/>
              </p:ext>
            </p:extLst>
          </p:nvPr>
        </p:nvGraphicFramePr>
        <p:xfrm>
          <a:off x="4502150" y="3314700"/>
          <a:ext cx="139700" cy="228600"/>
        </p:xfrm>
        <a:graphic>
          <a:graphicData uri="http://schemas.openxmlformats.org/presentationml/2006/ole">
            <mc:AlternateContent xmlns:mc="http://schemas.openxmlformats.org/markup-compatibility/2006">
              <mc:Choice xmlns:v="urn:schemas-microsoft-com:vml" Requires="v">
                <p:oleObj spid="_x0000_s1061" name="Equation" r:id="rId7" imgW="139700" imgH="228600" progId="Equation.3">
                  <p:embed/>
                </p:oleObj>
              </mc:Choice>
              <mc:Fallback>
                <p:oleObj name="Equation" r:id="rId7" imgW="139700" imgH="228600" progId="Equation.3">
                  <p:embed/>
                  <p:pic>
                    <p:nvPicPr>
                      <p:cNvPr id="0" name=""/>
                      <p:cNvPicPr/>
                      <p:nvPr/>
                    </p:nvPicPr>
                    <p:blipFill>
                      <a:blip r:embed="rId8"/>
                      <a:stretch>
                        <a:fillRect/>
                      </a:stretch>
                    </p:blipFill>
                    <p:spPr>
                      <a:xfrm>
                        <a:off x="4502150" y="3314700"/>
                        <a:ext cx="139700" cy="22860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3109453715"/>
              </p:ext>
            </p:extLst>
          </p:nvPr>
        </p:nvGraphicFramePr>
        <p:xfrm>
          <a:off x="2685796" y="4817327"/>
          <a:ext cx="3521506" cy="536610"/>
        </p:xfrm>
        <a:graphic>
          <a:graphicData uri="http://schemas.openxmlformats.org/presentationml/2006/ole">
            <mc:AlternateContent xmlns:mc="http://schemas.openxmlformats.org/markup-compatibility/2006">
              <mc:Choice xmlns:v="urn:schemas-microsoft-com:vml" Requires="v">
                <p:oleObj spid="_x0000_s1062" name="Equation" r:id="rId9" imgW="2667000" imgH="406400" progId="Equation.3">
                  <p:embed/>
                </p:oleObj>
              </mc:Choice>
              <mc:Fallback>
                <p:oleObj name="Equation" r:id="rId9" imgW="2667000" imgH="406400" progId="Equation.3">
                  <p:embed/>
                  <p:pic>
                    <p:nvPicPr>
                      <p:cNvPr id="0" name=""/>
                      <p:cNvPicPr/>
                      <p:nvPr/>
                    </p:nvPicPr>
                    <p:blipFill>
                      <a:blip r:embed="rId10"/>
                      <a:stretch>
                        <a:fillRect/>
                      </a:stretch>
                    </p:blipFill>
                    <p:spPr>
                      <a:xfrm>
                        <a:off x="2685796" y="4817327"/>
                        <a:ext cx="3521506" cy="536610"/>
                      </a:xfrm>
                      <a:prstGeom prst="rect">
                        <a:avLst/>
                      </a:prstGeom>
                    </p:spPr>
                  </p:pic>
                </p:oleObj>
              </mc:Fallback>
            </mc:AlternateContent>
          </a:graphicData>
        </a:graphic>
      </p:graphicFrame>
      <p:sp>
        <p:nvSpPr>
          <p:cNvPr id="35" name="TextBox 34"/>
          <p:cNvSpPr txBox="1"/>
          <p:nvPr/>
        </p:nvSpPr>
        <p:spPr>
          <a:xfrm>
            <a:off x="113108" y="1318532"/>
            <a:ext cx="2660272" cy="1600438"/>
          </a:xfrm>
          <a:prstGeom prst="rect">
            <a:avLst/>
          </a:prstGeom>
          <a:noFill/>
        </p:spPr>
        <p:txBody>
          <a:bodyPr wrap="square" rtlCol="0">
            <a:spAutoFit/>
          </a:bodyPr>
          <a:lstStyle/>
          <a:p>
            <a:r>
              <a:rPr lang="en-US" sz="1400" dirty="0" smtClean="0"/>
              <a:t>IPM rotor configured</a:t>
            </a:r>
          </a:p>
          <a:p>
            <a:r>
              <a:rPr lang="en-US" sz="1400" dirty="0" smtClean="0"/>
              <a:t>to maximize sum of </a:t>
            </a:r>
          </a:p>
          <a:p>
            <a:r>
              <a:rPr lang="en-US" sz="1400" dirty="0" smtClean="0"/>
              <a:t>the reluctance and</a:t>
            </a:r>
          </a:p>
          <a:p>
            <a:r>
              <a:rPr lang="en-US" sz="1400" dirty="0" smtClean="0"/>
              <a:t>alignment torques.</a:t>
            </a:r>
          </a:p>
          <a:p>
            <a:endParaRPr lang="en-US" sz="1400" dirty="0"/>
          </a:p>
          <a:p>
            <a:endParaRPr lang="en-US" sz="1400" dirty="0" smtClean="0"/>
          </a:p>
          <a:p>
            <a:endParaRPr lang="en-US" sz="1400" dirty="0"/>
          </a:p>
        </p:txBody>
      </p:sp>
    </p:spTree>
    <p:extLst>
      <p:ext uri="{BB962C8B-B14F-4D97-AF65-F5344CB8AC3E}">
        <p14:creationId xmlns:p14="http://schemas.microsoft.com/office/powerpoint/2010/main" val="11159236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789"/>
            <a:ext cx="8229600" cy="1143000"/>
          </a:xfrm>
        </p:spPr>
        <p:txBody>
          <a:bodyPr>
            <a:normAutofit/>
          </a:bodyPr>
          <a:lstStyle/>
          <a:p>
            <a:r>
              <a:rPr lang="en-US" sz="3200" dirty="0" smtClean="0">
                <a:solidFill>
                  <a:srgbClr val="800000"/>
                </a:solidFill>
              </a:rPr>
              <a:t>IPM design guidelines for critical dimensions</a:t>
            </a:r>
            <a:endParaRPr lang="en-US" sz="32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300</a:t>
            </a:fld>
            <a:endParaRPr lang="en-US" dirty="0"/>
          </a:p>
        </p:txBody>
      </p:sp>
      <p:pic>
        <p:nvPicPr>
          <p:cNvPr id="6" name="Picture 5"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32" y="1789431"/>
            <a:ext cx="5386249" cy="4363744"/>
          </a:xfrm>
          <a:prstGeom prst="rect">
            <a:avLst/>
          </a:prstGeom>
        </p:spPr>
      </p:pic>
      <p:sp>
        <p:nvSpPr>
          <p:cNvPr id="7" name="TextBox 6"/>
          <p:cNvSpPr txBox="1"/>
          <p:nvPr/>
        </p:nvSpPr>
        <p:spPr>
          <a:xfrm>
            <a:off x="131352" y="6350248"/>
            <a:ext cx="1040037" cy="369332"/>
          </a:xfrm>
          <a:prstGeom prst="rect">
            <a:avLst/>
          </a:prstGeom>
          <a:noFill/>
        </p:spPr>
        <p:txBody>
          <a:bodyPr wrap="square" rtlCol="0">
            <a:spAutoFit/>
          </a:bodyPr>
          <a:lstStyle/>
          <a:p>
            <a:r>
              <a:rPr lang="en-US" dirty="0" smtClean="0"/>
              <a:t>ORNL</a:t>
            </a:r>
            <a:endParaRPr lang="en-US" dirty="0"/>
          </a:p>
        </p:txBody>
      </p:sp>
      <p:sp>
        <p:nvSpPr>
          <p:cNvPr id="8" name="TextBox 7"/>
          <p:cNvSpPr txBox="1"/>
          <p:nvPr/>
        </p:nvSpPr>
        <p:spPr>
          <a:xfrm>
            <a:off x="457200" y="830124"/>
            <a:ext cx="8229600" cy="1200329"/>
          </a:xfrm>
          <a:prstGeom prst="rect">
            <a:avLst/>
          </a:prstGeom>
          <a:noFill/>
        </p:spPr>
        <p:txBody>
          <a:bodyPr wrap="square" rtlCol="0">
            <a:spAutoFit/>
          </a:bodyPr>
          <a:lstStyle/>
          <a:p>
            <a:r>
              <a:rPr lang="en-US" dirty="0" smtClean="0"/>
              <a:t>Design options summary for IPM rotor design are based upon achieving the highest sum of the two torque components per amp over operating range</a:t>
            </a:r>
          </a:p>
          <a:p>
            <a:endParaRPr lang="en-US" dirty="0"/>
          </a:p>
          <a:p>
            <a:endParaRPr lang="en-US" dirty="0"/>
          </a:p>
        </p:txBody>
      </p:sp>
      <p:sp>
        <p:nvSpPr>
          <p:cNvPr id="9" name="TextBox 8"/>
          <p:cNvSpPr txBox="1"/>
          <p:nvPr/>
        </p:nvSpPr>
        <p:spPr>
          <a:xfrm>
            <a:off x="5780340" y="1489015"/>
            <a:ext cx="3098176" cy="5386091"/>
          </a:xfrm>
          <a:prstGeom prst="rect">
            <a:avLst/>
          </a:prstGeom>
          <a:noFill/>
        </p:spPr>
        <p:txBody>
          <a:bodyPr wrap="square" rtlCol="0">
            <a:spAutoFit/>
          </a:bodyPr>
          <a:lstStyle/>
          <a:p>
            <a:r>
              <a:rPr lang="en-US" dirty="0" smtClean="0"/>
              <a:t>Balance between </a:t>
            </a:r>
            <a:r>
              <a:rPr lang="en-US" i="1" dirty="0" smtClean="0">
                <a:solidFill>
                  <a:srgbClr val="800000"/>
                </a:solidFill>
              </a:rPr>
              <a:t>“Web”</a:t>
            </a:r>
          </a:p>
          <a:p>
            <a:r>
              <a:rPr lang="en-US" dirty="0" smtClean="0"/>
              <a:t>and included magnet pole angle, “</a:t>
            </a:r>
            <a:r>
              <a:rPr lang="en-US" i="1" dirty="0" err="1" smtClean="0">
                <a:solidFill>
                  <a:srgbClr val="800000"/>
                </a:solidFill>
              </a:rPr>
              <a:t>BetaM</a:t>
            </a:r>
            <a:r>
              <a:rPr lang="en-US" i="1" dirty="0" smtClean="0">
                <a:solidFill>
                  <a:srgbClr val="800000"/>
                </a:solidFill>
              </a:rPr>
              <a:t>”.</a:t>
            </a:r>
          </a:p>
          <a:p>
            <a:endParaRPr lang="en-US" dirty="0" smtClean="0">
              <a:solidFill>
                <a:srgbClr val="000000"/>
              </a:solidFill>
            </a:endParaRPr>
          </a:p>
          <a:p>
            <a:r>
              <a:rPr lang="en-US" dirty="0" smtClean="0">
                <a:solidFill>
                  <a:srgbClr val="000000"/>
                </a:solidFill>
              </a:rPr>
              <a:t>In</a:t>
            </a:r>
            <a:r>
              <a:rPr lang="en-US" dirty="0" smtClean="0"/>
              <a:t>creasing</a:t>
            </a:r>
            <a:r>
              <a:rPr lang="en-US" dirty="0" smtClean="0">
                <a:solidFill>
                  <a:srgbClr val="800000"/>
                </a:solidFill>
              </a:rPr>
              <a:t> Web </a:t>
            </a:r>
            <a:r>
              <a:rPr lang="en-US" dirty="0" smtClean="0">
                <a:solidFill>
                  <a:srgbClr val="000000"/>
                </a:solidFill>
              </a:rPr>
              <a:t>reduces</a:t>
            </a:r>
          </a:p>
          <a:p>
            <a:r>
              <a:rPr lang="en-US" dirty="0" smtClean="0">
                <a:solidFill>
                  <a:srgbClr val="000000"/>
                </a:solidFill>
              </a:rPr>
              <a:t>flux unless</a:t>
            </a:r>
            <a:r>
              <a:rPr lang="en-US" dirty="0" smtClean="0">
                <a:solidFill>
                  <a:srgbClr val="800000"/>
                </a:solidFill>
              </a:rPr>
              <a:t> </a:t>
            </a:r>
            <a:r>
              <a:rPr lang="en-US" sz="2000" i="1" dirty="0" err="1" smtClean="0">
                <a:solidFill>
                  <a:srgbClr val="800000"/>
                </a:solidFill>
              </a:rPr>
              <a:t>hq</a:t>
            </a:r>
            <a:r>
              <a:rPr lang="en-US" dirty="0" smtClean="0">
                <a:solidFill>
                  <a:srgbClr val="800000"/>
                </a:solidFill>
              </a:rPr>
              <a:t> </a:t>
            </a:r>
            <a:r>
              <a:rPr lang="en-US" dirty="0" smtClean="0">
                <a:solidFill>
                  <a:srgbClr val="000000"/>
                </a:solidFill>
              </a:rPr>
              <a:t>is increased which allows increase in </a:t>
            </a:r>
          </a:p>
          <a:p>
            <a:r>
              <a:rPr lang="en-US" dirty="0" smtClean="0">
                <a:solidFill>
                  <a:srgbClr val="000000"/>
                </a:solidFill>
              </a:rPr>
              <a:t>magnet width. (more flux)</a:t>
            </a:r>
          </a:p>
          <a:p>
            <a:endParaRPr lang="en-US" dirty="0">
              <a:solidFill>
                <a:srgbClr val="000000"/>
              </a:solidFill>
            </a:endParaRPr>
          </a:p>
          <a:p>
            <a:r>
              <a:rPr lang="en-US" dirty="0" smtClean="0">
                <a:solidFill>
                  <a:srgbClr val="000000"/>
                </a:solidFill>
              </a:rPr>
              <a:t>Multiple magnet layers increases Saliency  ratio.</a:t>
            </a:r>
          </a:p>
          <a:p>
            <a:endParaRPr lang="en-US" dirty="0">
              <a:solidFill>
                <a:srgbClr val="000000"/>
              </a:solidFill>
            </a:endParaRPr>
          </a:p>
          <a:p>
            <a:r>
              <a:rPr lang="en-US" dirty="0" smtClean="0">
                <a:solidFill>
                  <a:srgbClr val="000000"/>
                </a:solidFill>
              </a:rPr>
              <a:t>Magnets can be thinner than with SPMs</a:t>
            </a:r>
          </a:p>
          <a:p>
            <a:endParaRPr lang="en-US" dirty="0">
              <a:solidFill>
                <a:srgbClr val="000000"/>
              </a:solidFill>
            </a:endParaRPr>
          </a:p>
          <a:p>
            <a:r>
              <a:rPr lang="en-US" dirty="0" smtClean="0">
                <a:solidFill>
                  <a:srgbClr val="000000"/>
                </a:solidFill>
              </a:rPr>
              <a:t>Bridge must be kept to minimum &amp; not overstressed</a:t>
            </a:r>
          </a:p>
          <a:p>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4199314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883"/>
            <a:ext cx="8229600" cy="1143000"/>
          </a:xfrm>
        </p:spPr>
        <p:txBody>
          <a:bodyPr>
            <a:normAutofit/>
          </a:bodyPr>
          <a:lstStyle/>
          <a:p>
            <a:r>
              <a:rPr lang="en-US" sz="3200" dirty="0" smtClean="0">
                <a:solidFill>
                  <a:srgbClr val="800000"/>
                </a:solidFill>
              </a:rPr>
              <a:t>Ceramic magnet rotor with flux</a:t>
            </a:r>
            <a:br>
              <a:rPr lang="en-US" sz="3200" dirty="0" smtClean="0">
                <a:solidFill>
                  <a:srgbClr val="800000"/>
                </a:solidFill>
              </a:rPr>
            </a:br>
            <a:r>
              <a:rPr lang="en-US" sz="3200" dirty="0" smtClean="0">
                <a:solidFill>
                  <a:srgbClr val="800000"/>
                </a:solidFill>
              </a:rPr>
              <a:t> focusing soft iron pole pieces</a:t>
            </a:r>
            <a:endParaRPr lang="en-US" sz="32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301</a:t>
            </a:fld>
            <a:endParaRPr lang="en-US" dirty="0"/>
          </a:p>
        </p:txBody>
      </p:sp>
      <p:pic>
        <p:nvPicPr>
          <p:cNvPr id="6" name="Picture 5"/>
          <p:cNvPicPr>
            <a:picLocks noChangeAspect="1"/>
          </p:cNvPicPr>
          <p:nvPr/>
        </p:nvPicPr>
        <p:blipFill>
          <a:blip r:embed="rId2"/>
          <a:stretch>
            <a:fillRect/>
          </a:stretch>
        </p:blipFill>
        <p:spPr>
          <a:xfrm>
            <a:off x="1141274" y="1225202"/>
            <a:ext cx="6884461" cy="5163349"/>
          </a:xfrm>
          <a:prstGeom prst="rect">
            <a:avLst/>
          </a:prstGeom>
        </p:spPr>
      </p:pic>
    </p:spTree>
    <p:extLst>
      <p:ext uri="{BB962C8B-B14F-4D97-AF65-F5344CB8AC3E}">
        <p14:creationId xmlns:p14="http://schemas.microsoft.com/office/powerpoint/2010/main" val="1041594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6"/>
            <a:ext cx="8229600" cy="1143000"/>
          </a:xfrm>
        </p:spPr>
        <p:txBody>
          <a:bodyPr>
            <a:normAutofit/>
          </a:bodyPr>
          <a:lstStyle/>
          <a:p>
            <a:r>
              <a:rPr lang="en-US" sz="3600" dirty="0" smtClean="0">
                <a:solidFill>
                  <a:srgbClr val="800000"/>
                </a:solidFill>
              </a:rPr>
              <a:t>Cogging torque reduction (PM rotors)</a:t>
            </a:r>
            <a:endParaRPr lang="en-US" sz="36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302</a:t>
            </a:fld>
            <a:endParaRPr lang="en-US" dirty="0"/>
          </a:p>
        </p:txBody>
      </p:sp>
      <p:pic>
        <p:nvPicPr>
          <p:cNvPr id="7" name="Picture 6"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864" y="3070022"/>
            <a:ext cx="3957562" cy="3143952"/>
          </a:xfrm>
          <a:prstGeom prst="rect">
            <a:avLst/>
          </a:prstGeom>
        </p:spPr>
      </p:pic>
      <p:sp>
        <p:nvSpPr>
          <p:cNvPr id="8" name="TextBox 7"/>
          <p:cNvSpPr txBox="1"/>
          <p:nvPr/>
        </p:nvSpPr>
        <p:spPr>
          <a:xfrm>
            <a:off x="7638431" y="5752309"/>
            <a:ext cx="1185466" cy="461665"/>
          </a:xfrm>
          <a:prstGeom prst="rect">
            <a:avLst/>
          </a:prstGeom>
          <a:noFill/>
        </p:spPr>
        <p:txBody>
          <a:bodyPr wrap="square" rtlCol="0">
            <a:spAutoFit/>
          </a:bodyPr>
          <a:lstStyle/>
          <a:p>
            <a:r>
              <a:rPr lang="en-US" sz="1200" dirty="0" smtClean="0"/>
              <a:t>Patent </a:t>
            </a:r>
          </a:p>
          <a:p>
            <a:r>
              <a:rPr lang="en-US" sz="1200" dirty="0" smtClean="0"/>
              <a:t>6900443</a:t>
            </a:r>
            <a:endParaRPr lang="en-US" sz="1200" dirty="0"/>
          </a:p>
        </p:txBody>
      </p:sp>
      <p:pic>
        <p:nvPicPr>
          <p:cNvPr id="9" name="Picture 8" descr="Untitled.tiff"/>
          <p:cNvPicPr>
            <a:picLocks noChangeAspect="1"/>
          </p:cNvPicPr>
          <p:nvPr/>
        </p:nvPicPr>
        <p:blipFill rotWithShape="1">
          <a:blip r:embed="rId3">
            <a:extLst>
              <a:ext uri="{28A0092B-C50C-407E-A947-70E740481C1C}">
                <a14:useLocalDpi xmlns:a14="http://schemas.microsoft.com/office/drawing/2010/main" val="0"/>
              </a:ext>
            </a:extLst>
          </a:blip>
          <a:srcRect t="14394" b="3536"/>
          <a:stretch/>
        </p:blipFill>
        <p:spPr>
          <a:xfrm>
            <a:off x="405385" y="881898"/>
            <a:ext cx="2718815" cy="2075688"/>
          </a:xfrm>
          <a:prstGeom prst="rect">
            <a:avLst/>
          </a:prstGeom>
        </p:spPr>
      </p:pic>
      <p:pic>
        <p:nvPicPr>
          <p:cNvPr id="11" name="Picture 10" descr="Untitle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831643"/>
            <a:ext cx="2895600" cy="2456089"/>
          </a:xfrm>
          <a:prstGeom prst="rect">
            <a:avLst/>
          </a:prstGeom>
        </p:spPr>
      </p:pic>
      <p:pic>
        <p:nvPicPr>
          <p:cNvPr id="12" name="Picture 11" descr="Untitled.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385" y="3118476"/>
            <a:ext cx="3328503" cy="3079643"/>
          </a:xfrm>
          <a:prstGeom prst="rect">
            <a:avLst/>
          </a:prstGeom>
        </p:spPr>
      </p:pic>
      <p:pic>
        <p:nvPicPr>
          <p:cNvPr id="13" name="Picture 12" descr="Untitled.tiff"/>
          <p:cNvPicPr>
            <a:picLocks noChangeAspect="1"/>
          </p:cNvPicPr>
          <p:nvPr/>
        </p:nvPicPr>
        <p:blipFill rotWithShape="1">
          <a:blip r:embed="rId6">
            <a:extLst>
              <a:ext uri="{28A0092B-C50C-407E-A947-70E740481C1C}">
                <a14:useLocalDpi xmlns:a14="http://schemas.microsoft.com/office/drawing/2010/main" val="0"/>
              </a:ext>
            </a:extLst>
          </a:blip>
          <a:srcRect r="29784"/>
          <a:stretch/>
        </p:blipFill>
        <p:spPr>
          <a:xfrm>
            <a:off x="6337904" y="808995"/>
            <a:ext cx="2348895" cy="2183087"/>
          </a:xfrm>
          <a:prstGeom prst="rect">
            <a:avLst/>
          </a:prstGeom>
        </p:spPr>
      </p:pic>
    </p:spTree>
    <p:extLst>
      <p:ext uri="{BB962C8B-B14F-4D97-AF65-F5344CB8AC3E}">
        <p14:creationId xmlns:p14="http://schemas.microsoft.com/office/powerpoint/2010/main" val="1326966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585"/>
            <a:ext cx="8229600" cy="1143000"/>
          </a:xfrm>
        </p:spPr>
        <p:txBody>
          <a:bodyPr>
            <a:normAutofit/>
          </a:bodyPr>
          <a:lstStyle/>
          <a:p>
            <a:r>
              <a:rPr lang="en-US" sz="3600" dirty="0" smtClean="0">
                <a:solidFill>
                  <a:srgbClr val="800000"/>
                </a:solidFill>
              </a:rPr>
              <a:t>Skewing magnet segments per pole</a:t>
            </a:r>
            <a:endParaRPr lang="en-US" sz="36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303</a:t>
            </a:fld>
            <a:endParaRPr lang="en-US" dirty="0"/>
          </a:p>
        </p:txBody>
      </p:sp>
      <p:pic>
        <p:nvPicPr>
          <p:cNvPr id="6" name="Picture 5" descr="BLDC Rot:Stat.tiff"/>
          <p:cNvPicPr>
            <a:picLocks noChangeAspect="1"/>
          </p:cNvPicPr>
          <p:nvPr/>
        </p:nvPicPr>
        <p:blipFill rotWithShape="1">
          <a:blip r:embed="rId2"/>
          <a:srcRect l="756" t="5405" r="32966" b="56591"/>
          <a:stretch/>
        </p:blipFill>
        <p:spPr>
          <a:xfrm>
            <a:off x="5733142" y="854527"/>
            <a:ext cx="3163824" cy="4104521"/>
          </a:xfrm>
          <a:prstGeom prst="rect">
            <a:avLst/>
          </a:prstGeom>
        </p:spPr>
      </p:pic>
      <p:pic>
        <p:nvPicPr>
          <p:cNvPr id="3" name="Picture 2" descr="SKEWED MAGNETS cop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19" y="939799"/>
            <a:ext cx="5808129" cy="3921193"/>
          </a:xfrm>
          <a:prstGeom prst="rect">
            <a:avLst/>
          </a:prstGeom>
        </p:spPr>
      </p:pic>
      <p:sp>
        <p:nvSpPr>
          <p:cNvPr id="7" name="TextBox 6"/>
          <p:cNvSpPr txBox="1"/>
          <p:nvPr/>
        </p:nvSpPr>
        <p:spPr>
          <a:xfrm>
            <a:off x="1330469" y="5043717"/>
            <a:ext cx="7414381" cy="1169551"/>
          </a:xfrm>
          <a:prstGeom prst="rect">
            <a:avLst/>
          </a:prstGeom>
          <a:noFill/>
        </p:spPr>
        <p:txBody>
          <a:bodyPr wrap="square" rtlCol="0">
            <a:spAutoFit/>
          </a:bodyPr>
          <a:lstStyle/>
          <a:p>
            <a:r>
              <a:rPr lang="en-US" sz="2400" dirty="0" smtClean="0"/>
              <a:t>Step skewing of pole magnets improves sine</a:t>
            </a:r>
          </a:p>
          <a:p>
            <a:r>
              <a:rPr lang="en-US" sz="2400" dirty="0" smtClean="0"/>
              <a:t>back EMF shape and reduces cogging torque</a:t>
            </a:r>
          </a:p>
          <a:p>
            <a:r>
              <a:rPr lang="en-US" sz="2200" dirty="0" smtClean="0"/>
              <a:t>(Stator cores can also be skewed one slot max.)</a:t>
            </a:r>
            <a:endParaRPr lang="en-US" sz="2200" dirty="0"/>
          </a:p>
        </p:txBody>
      </p:sp>
    </p:spTree>
    <p:extLst>
      <p:ext uri="{BB962C8B-B14F-4D97-AF65-F5344CB8AC3E}">
        <p14:creationId xmlns:p14="http://schemas.microsoft.com/office/powerpoint/2010/main" val="3575896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585"/>
            <a:ext cx="8229600" cy="792799"/>
          </a:xfrm>
        </p:spPr>
        <p:txBody>
          <a:bodyPr>
            <a:normAutofit fontScale="90000"/>
          </a:bodyPr>
          <a:lstStyle/>
          <a:p>
            <a:r>
              <a:rPr lang="en-US" sz="3600" dirty="0" smtClean="0">
                <a:solidFill>
                  <a:srgbClr val="800000"/>
                </a:solidFill>
              </a:rPr>
              <a:t>Initial PM brushless rotor design process</a:t>
            </a:r>
            <a:endParaRPr lang="en-US" sz="36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304</a:t>
            </a:fld>
            <a:endParaRPr lang="en-US" dirty="0"/>
          </a:p>
        </p:txBody>
      </p:sp>
      <p:sp>
        <p:nvSpPr>
          <p:cNvPr id="3" name="TextBox 2"/>
          <p:cNvSpPr txBox="1"/>
          <p:nvPr/>
        </p:nvSpPr>
        <p:spPr>
          <a:xfrm>
            <a:off x="350324" y="985384"/>
            <a:ext cx="8336476" cy="5909311"/>
          </a:xfrm>
          <a:prstGeom prst="rect">
            <a:avLst/>
          </a:prstGeom>
          <a:noFill/>
        </p:spPr>
        <p:txBody>
          <a:bodyPr wrap="square" rtlCol="0">
            <a:spAutoFit/>
          </a:bodyPr>
          <a:lstStyle/>
          <a:p>
            <a:r>
              <a:rPr lang="en-US" dirty="0" smtClean="0"/>
              <a:t>Machine sizing is assumed to be completed given the following selections:</a:t>
            </a:r>
          </a:p>
          <a:p>
            <a:r>
              <a:rPr lang="en-US" dirty="0"/>
              <a:t>	</a:t>
            </a:r>
            <a:r>
              <a:rPr lang="en-US" dirty="0" smtClean="0"/>
              <a:t>- Pole, slot &amp; phase selection, IPM, SPM or exterior rotor type.</a:t>
            </a:r>
          </a:p>
          <a:p>
            <a:r>
              <a:rPr lang="en-US" dirty="0"/>
              <a:t>	</a:t>
            </a:r>
            <a:r>
              <a:rPr lang="en-US" dirty="0" smtClean="0"/>
              <a:t>- Initial estimate of rotor (stator OD given) plus estimated air gap.</a:t>
            </a:r>
          </a:p>
          <a:p>
            <a:r>
              <a:rPr lang="en-US" dirty="0"/>
              <a:t>	</a:t>
            </a:r>
            <a:r>
              <a:rPr lang="en-US" dirty="0" smtClean="0"/>
              <a:t>- Cooling method and performance spec in hand </a:t>
            </a:r>
            <a:endParaRPr lang="en-US" dirty="0"/>
          </a:p>
          <a:p>
            <a:r>
              <a:rPr lang="en-US" dirty="0" smtClean="0"/>
              <a:t>	- Supply voltage &amp; current control method, trapezoid, hysteresis or </a:t>
            </a:r>
            <a:r>
              <a:rPr lang="en-US" i="1" dirty="0" smtClean="0">
                <a:solidFill>
                  <a:srgbClr val="800000"/>
                </a:solidFill>
              </a:rPr>
              <a:t>I</a:t>
            </a:r>
            <a:r>
              <a:rPr lang="en-US" i="1" baseline="-25000" dirty="0" smtClean="0">
                <a:solidFill>
                  <a:srgbClr val="800000"/>
                </a:solidFill>
              </a:rPr>
              <a:t>d</a:t>
            </a:r>
            <a:r>
              <a:rPr lang="en-US" dirty="0" smtClean="0">
                <a:solidFill>
                  <a:srgbClr val="800000"/>
                </a:solidFill>
              </a:rPr>
              <a:t> &amp; </a:t>
            </a:r>
            <a:r>
              <a:rPr lang="en-US" i="1" dirty="0" err="1" smtClean="0">
                <a:solidFill>
                  <a:srgbClr val="800000"/>
                </a:solidFill>
              </a:rPr>
              <a:t>I</a:t>
            </a:r>
            <a:r>
              <a:rPr lang="en-US" i="1" baseline="-25000" dirty="0" err="1" smtClean="0">
                <a:solidFill>
                  <a:srgbClr val="800000"/>
                </a:solidFill>
              </a:rPr>
              <a:t>q</a:t>
            </a:r>
            <a:r>
              <a:rPr lang="en-US" dirty="0" smtClean="0">
                <a:solidFill>
                  <a:srgbClr val="800000"/>
                </a:solidFill>
              </a:rPr>
              <a:t> </a:t>
            </a:r>
            <a:endParaRPr lang="en-US" dirty="0"/>
          </a:p>
          <a:p>
            <a:endParaRPr lang="en-US" dirty="0" smtClean="0"/>
          </a:p>
          <a:p>
            <a:r>
              <a:rPr lang="en-US" dirty="0" smtClean="0"/>
              <a:t>First step is to estimate the effective rotor flux provided by the magnets </a:t>
            </a:r>
          </a:p>
          <a:p>
            <a:r>
              <a:rPr lang="en-US" dirty="0"/>
              <a:t>	</a:t>
            </a:r>
            <a:r>
              <a:rPr lang="en-US" dirty="0" smtClean="0"/>
              <a:t>Final rotor flux values, leakage and distribution come from FEA analysis</a:t>
            </a:r>
          </a:p>
          <a:p>
            <a:r>
              <a:rPr lang="en-US" dirty="0"/>
              <a:t>	</a:t>
            </a:r>
            <a:r>
              <a:rPr lang="en-US" dirty="0" smtClean="0"/>
              <a:t>Initial flux estimate is essential to proceed with stator design.</a:t>
            </a:r>
          </a:p>
          <a:p>
            <a:endParaRPr lang="en-US" dirty="0"/>
          </a:p>
          <a:p>
            <a:r>
              <a:rPr lang="en-US" dirty="0" smtClean="0"/>
              <a:t>The working load line of the magnets is first estimated and plotted as the permeance coefficient (on the magnet B-H curve (from manufacturer).</a:t>
            </a:r>
          </a:p>
          <a:p>
            <a:endParaRPr lang="en-US" b="1" dirty="0" smtClean="0"/>
          </a:p>
          <a:p>
            <a:r>
              <a:rPr lang="en-US" b="1" dirty="0" smtClean="0"/>
              <a:t>Permeance </a:t>
            </a:r>
            <a:r>
              <a:rPr lang="en-US" b="1" dirty="0"/>
              <a:t>Coefficient</a:t>
            </a:r>
            <a:r>
              <a:rPr lang="en-US" dirty="0"/>
              <a:t> (</a:t>
            </a:r>
            <a:r>
              <a:rPr lang="en-US" i="1" dirty="0">
                <a:solidFill>
                  <a:srgbClr val="800000"/>
                </a:solidFill>
              </a:rPr>
              <a:t>Pc</a:t>
            </a:r>
            <a:r>
              <a:rPr lang="en-US" dirty="0"/>
              <a:t>) </a:t>
            </a:r>
            <a:r>
              <a:rPr lang="en-US" dirty="0" smtClean="0"/>
              <a:t>– Known as </a:t>
            </a:r>
            <a:r>
              <a:rPr lang="en-US" dirty="0"/>
              <a:t>the load-</a:t>
            </a:r>
            <a:r>
              <a:rPr lang="en-US" dirty="0" smtClean="0"/>
              <a:t>line</a:t>
            </a:r>
            <a:r>
              <a:rPr lang="en-US" dirty="0"/>
              <a:t> </a:t>
            </a:r>
            <a:r>
              <a:rPr lang="en-US" dirty="0" smtClean="0"/>
              <a:t>or B/H or</a:t>
            </a:r>
          </a:p>
          <a:p>
            <a:r>
              <a:rPr lang="en-US" dirty="0"/>
              <a:t>	</a:t>
            </a:r>
            <a:r>
              <a:rPr lang="en-US" dirty="0" smtClean="0"/>
              <a:t>					 	 </a:t>
            </a:r>
            <a:r>
              <a:rPr lang="en-US" dirty="0"/>
              <a:t>"operating slope" of </a:t>
            </a:r>
            <a:r>
              <a:rPr lang="en-US" dirty="0" smtClean="0"/>
              <a:t>the magnets </a:t>
            </a:r>
          </a:p>
          <a:p>
            <a:endParaRPr lang="en-US" dirty="0"/>
          </a:p>
          <a:p>
            <a:r>
              <a:rPr lang="en-US" dirty="0" smtClean="0"/>
              <a:t>	Ignoring flux leakage or stator slotting effects     </a:t>
            </a:r>
            <a:r>
              <a:rPr lang="en-US" i="1" dirty="0" smtClean="0">
                <a:solidFill>
                  <a:srgbClr val="800000"/>
                </a:solidFill>
              </a:rPr>
              <a:t>Pc = L</a:t>
            </a:r>
            <a:r>
              <a:rPr lang="en-US" i="1" baseline="-25000" dirty="0" smtClean="0">
                <a:solidFill>
                  <a:srgbClr val="800000"/>
                </a:solidFill>
              </a:rPr>
              <a:t>m</a:t>
            </a:r>
            <a:r>
              <a:rPr lang="en-US" i="1" dirty="0" smtClean="0">
                <a:solidFill>
                  <a:srgbClr val="800000"/>
                </a:solidFill>
              </a:rPr>
              <a:t>/g </a:t>
            </a:r>
          </a:p>
          <a:p>
            <a:r>
              <a:rPr lang="en-US" dirty="0" smtClean="0"/>
              <a:t>		Where </a:t>
            </a:r>
            <a:r>
              <a:rPr lang="en-US" i="1" dirty="0">
                <a:solidFill>
                  <a:srgbClr val="800000"/>
                </a:solidFill>
              </a:rPr>
              <a:t>L</a:t>
            </a:r>
            <a:r>
              <a:rPr lang="en-US" i="1" baseline="-25000" dirty="0">
                <a:solidFill>
                  <a:srgbClr val="800000"/>
                </a:solidFill>
              </a:rPr>
              <a:t>m</a:t>
            </a:r>
            <a:r>
              <a:rPr lang="en-US" dirty="0" smtClean="0"/>
              <a:t> = magnet thickness &amp; </a:t>
            </a:r>
            <a:r>
              <a:rPr lang="en-US" i="1" dirty="0">
                <a:solidFill>
                  <a:srgbClr val="800000"/>
                </a:solidFill>
              </a:rPr>
              <a:t>g</a:t>
            </a:r>
            <a:r>
              <a:rPr lang="en-US" dirty="0" smtClean="0"/>
              <a:t> = magnetic air gap length</a:t>
            </a:r>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575896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60"/>
            <a:ext cx="8229600" cy="859701"/>
          </a:xfrm>
        </p:spPr>
        <p:txBody>
          <a:bodyPr>
            <a:normAutofit/>
          </a:bodyPr>
          <a:lstStyle/>
          <a:p>
            <a:r>
              <a:rPr lang="en-US" sz="3200" dirty="0" smtClean="0">
                <a:solidFill>
                  <a:srgbClr val="800000"/>
                </a:solidFill>
              </a:rPr>
              <a:t>Air-gap thickness &amp; Magnet thickness</a:t>
            </a:r>
            <a:endParaRPr lang="en-US" sz="32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305</a:t>
            </a:fld>
            <a:endParaRPr lang="en-US" dirty="0"/>
          </a:p>
        </p:txBody>
      </p:sp>
      <p:sp>
        <p:nvSpPr>
          <p:cNvPr id="3" name="Rectangle 2"/>
          <p:cNvSpPr/>
          <p:nvPr/>
        </p:nvSpPr>
        <p:spPr>
          <a:xfrm>
            <a:off x="771670" y="682332"/>
            <a:ext cx="7791760" cy="5632311"/>
          </a:xfrm>
          <a:prstGeom prst="rect">
            <a:avLst/>
          </a:prstGeom>
        </p:spPr>
        <p:txBody>
          <a:bodyPr wrap="square">
            <a:spAutoFit/>
          </a:bodyPr>
          <a:lstStyle/>
          <a:p>
            <a:r>
              <a:rPr lang="en-US" sz="2000" dirty="0"/>
              <a:t>Air gap thickness depends upon manufacturing tolerances.</a:t>
            </a:r>
          </a:p>
          <a:p>
            <a:r>
              <a:rPr lang="en-US" sz="2000" dirty="0"/>
              <a:t>	Core of stator is not usually machined or ground</a:t>
            </a:r>
          </a:p>
          <a:p>
            <a:r>
              <a:rPr lang="en-US" sz="2000" dirty="0"/>
              <a:t>	SPM rotor can have stack up tolerances from magnets</a:t>
            </a:r>
          </a:p>
          <a:p>
            <a:r>
              <a:rPr lang="en-US" sz="2000" dirty="0"/>
              <a:t>	</a:t>
            </a:r>
          </a:p>
          <a:p>
            <a:r>
              <a:rPr lang="en-US" sz="2000" dirty="0"/>
              <a:t>If a magnet containment sleeve is required the magnetic gap </a:t>
            </a:r>
            <a:r>
              <a:rPr lang="en-US" sz="2000" dirty="0" smtClean="0"/>
              <a:t>must</a:t>
            </a:r>
          </a:p>
          <a:p>
            <a:r>
              <a:rPr lang="en-US" sz="2000" dirty="0" smtClean="0"/>
              <a:t>be </a:t>
            </a:r>
            <a:r>
              <a:rPr lang="en-US" sz="2000" dirty="0"/>
              <a:t>increased to accommodate the </a:t>
            </a:r>
            <a:r>
              <a:rPr lang="en-US" sz="2000" dirty="0" smtClean="0"/>
              <a:t>sleeve thickness</a:t>
            </a:r>
            <a:endParaRPr lang="en-US" sz="2000" dirty="0"/>
          </a:p>
          <a:p>
            <a:endParaRPr lang="en-US" sz="2000" dirty="0"/>
          </a:p>
          <a:p>
            <a:r>
              <a:rPr lang="en-US" sz="2000" dirty="0"/>
              <a:t>The magnetic open circuit load line (the permeance coefficient)</a:t>
            </a:r>
          </a:p>
          <a:p>
            <a:r>
              <a:rPr lang="en-US" sz="2000" dirty="0" smtClean="0"/>
              <a:t>is </a:t>
            </a:r>
            <a:r>
              <a:rPr lang="en-US" sz="2000" dirty="0"/>
              <a:t>the </a:t>
            </a:r>
            <a:r>
              <a:rPr lang="en-US" sz="2000" dirty="0" smtClean="0"/>
              <a:t>ratio </a:t>
            </a:r>
            <a:r>
              <a:rPr lang="en-US" sz="2000" dirty="0"/>
              <a:t>of the magnet thickness to the magnetic air gap.</a:t>
            </a:r>
          </a:p>
          <a:p>
            <a:endParaRPr lang="en-US" sz="2000" dirty="0"/>
          </a:p>
          <a:p>
            <a:r>
              <a:rPr lang="en-US" sz="2000" dirty="0"/>
              <a:t>The </a:t>
            </a:r>
            <a:r>
              <a:rPr lang="en-US" sz="2000" dirty="0" smtClean="0"/>
              <a:t>useful gap flux </a:t>
            </a:r>
            <a:r>
              <a:rPr lang="en-US" sz="2000" i="1" dirty="0" smtClean="0">
                <a:solidFill>
                  <a:srgbClr val="800000"/>
                </a:solidFill>
              </a:rPr>
              <a:t>(</a:t>
            </a:r>
            <a:r>
              <a:rPr lang="en-US" sz="2000" i="1" dirty="0" err="1" smtClean="0">
                <a:solidFill>
                  <a:srgbClr val="800000"/>
                </a:solidFill>
              </a:rPr>
              <a:t>B</a:t>
            </a:r>
            <a:r>
              <a:rPr lang="en-US" sz="2000" i="1" baseline="-25000" dirty="0" err="1" smtClean="0">
                <a:solidFill>
                  <a:srgbClr val="800000"/>
                </a:solidFill>
              </a:rPr>
              <a:t>m</a:t>
            </a:r>
            <a:r>
              <a:rPr lang="en-US" sz="2000" i="1" dirty="0" smtClean="0">
                <a:solidFill>
                  <a:srgbClr val="800000"/>
                </a:solidFill>
              </a:rPr>
              <a:t>) </a:t>
            </a:r>
            <a:r>
              <a:rPr lang="en-US" sz="2000" dirty="0"/>
              <a:t>is highly dependent upon this load line</a:t>
            </a:r>
            <a:r>
              <a:rPr lang="en-US" sz="2000" dirty="0" smtClean="0"/>
              <a:t>.</a:t>
            </a:r>
          </a:p>
          <a:p>
            <a:endParaRPr lang="en-US" sz="2000" dirty="0" smtClean="0"/>
          </a:p>
          <a:p>
            <a:r>
              <a:rPr lang="en-US" sz="2000" dirty="0" smtClean="0"/>
              <a:t>The peak de-mag phase current is limited by this load line also.</a:t>
            </a:r>
            <a:endParaRPr lang="en-US" sz="2000" dirty="0"/>
          </a:p>
          <a:p>
            <a:endParaRPr lang="en-US" sz="2000" dirty="0"/>
          </a:p>
          <a:p>
            <a:r>
              <a:rPr lang="en-US" sz="2000" dirty="0"/>
              <a:t>Permeance coefficient should never be less than (3) and as close </a:t>
            </a:r>
            <a:endParaRPr lang="en-US" sz="2000" dirty="0" smtClean="0"/>
          </a:p>
          <a:p>
            <a:r>
              <a:rPr lang="en-US" sz="2000" dirty="0" smtClean="0"/>
              <a:t>to </a:t>
            </a:r>
            <a:r>
              <a:rPr lang="en-US" sz="2000" dirty="0"/>
              <a:t>(8) if magnet cost is permitted.</a:t>
            </a:r>
          </a:p>
          <a:p>
            <a:endParaRPr lang="en-US" sz="2000" dirty="0"/>
          </a:p>
          <a:p>
            <a:r>
              <a:rPr lang="en-US" sz="2000" dirty="0"/>
              <a:t>The de-mag protection is an important function to the load line.   </a:t>
            </a:r>
          </a:p>
        </p:txBody>
      </p:sp>
    </p:spTree>
    <p:extLst>
      <p:ext uri="{BB962C8B-B14F-4D97-AF65-F5344CB8AC3E}">
        <p14:creationId xmlns:p14="http://schemas.microsoft.com/office/powerpoint/2010/main" val="4058741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5"/>
            <a:ext cx="8229600" cy="1143000"/>
          </a:xfrm>
        </p:spPr>
        <p:txBody>
          <a:bodyPr>
            <a:normAutofit/>
          </a:bodyPr>
          <a:lstStyle/>
          <a:p>
            <a:r>
              <a:rPr lang="en-US" sz="3600" dirty="0" smtClean="0">
                <a:solidFill>
                  <a:srgbClr val="800000"/>
                </a:solidFill>
              </a:rPr>
              <a:t>Determine air gap pole flux</a:t>
            </a:r>
            <a:endParaRPr lang="en-US" sz="36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306</a:t>
            </a:fld>
            <a:endParaRPr lang="en-US" dirty="0"/>
          </a:p>
        </p:txBody>
      </p:sp>
      <p:pic>
        <p:nvPicPr>
          <p:cNvPr id="6" name="Picture 5"/>
          <p:cNvPicPr>
            <a:picLocks noChangeAspect="1"/>
          </p:cNvPicPr>
          <p:nvPr/>
        </p:nvPicPr>
        <p:blipFill>
          <a:blip r:embed="rId2"/>
          <a:stretch>
            <a:fillRect/>
          </a:stretch>
        </p:blipFill>
        <p:spPr>
          <a:xfrm>
            <a:off x="994017" y="739857"/>
            <a:ext cx="7455098" cy="5591325"/>
          </a:xfrm>
          <a:prstGeom prst="rect">
            <a:avLst/>
          </a:prstGeom>
        </p:spPr>
      </p:pic>
    </p:spTree>
    <p:extLst>
      <p:ext uri="{BB962C8B-B14F-4D97-AF65-F5344CB8AC3E}">
        <p14:creationId xmlns:p14="http://schemas.microsoft.com/office/powerpoint/2010/main" val="15424091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55" y="28350"/>
            <a:ext cx="8793539" cy="606673"/>
          </a:xfrm>
        </p:spPr>
        <p:txBody>
          <a:bodyPr>
            <a:noAutofit/>
          </a:bodyPr>
          <a:lstStyle/>
          <a:p>
            <a:r>
              <a:rPr lang="en-US" sz="3000" dirty="0" smtClean="0">
                <a:solidFill>
                  <a:srgbClr val="800000"/>
                </a:solidFill>
              </a:rPr>
              <a:t> Adjust </a:t>
            </a:r>
            <a:r>
              <a:rPr lang="en-US" sz="3000" dirty="0">
                <a:solidFill>
                  <a:srgbClr val="800000"/>
                </a:solidFill>
              </a:rPr>
              <a:t>permeance </a:t>
            </a:r>
            <a:r>
              <a:rPr lang="en-US" sz="3000" dirty="0" smtClean="0">
                <a:solidFill>
                  <a:srgbClr val="800000"/>
                </a:solidFill>
              </a:rPr>
              <a:t>coefficient due to stator slotting</a:t>
            </a:r>
            <a:endParaRPr lang="en-US" sz="30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307</a:t>
            </a:fld>
            <a:endParaRPr lang="en-US" dirty="0"/>
          </a:p>
        </p:txBody>
      </p:sp>
      <p:sp>
        <p:nvSpPr>
          <p:cNvPr id="7" name="TextBox 6"/>
          <p:cNvSpPr txBox="1"/>
          <p:nvPr/>
        </p:nvSpPr>
        <p:spPr>
          <a:xfrm>
            <a:off x="667799" y="678810"/>
            <a:ext cx="7838501" cy="6186310"/>
          </a:xfrm>
          <a:prstGeom prst="rect">
            <a:avLst/>
          </a:prstGeom>
          <a:noFill/>
        </p:spPr>
        <p:txBody>
          <a:bodyPr wrap="square" rtlCol="0">
            <a:spAutoFit/>
          </a:bodyPr>
          <a:lstStyle/>
          <a:p>
            <a:r>
              <a:rPr lang="en-US" dirty="0" smtClean="0"/>
              <a:t>Larger stators frequently utilize open slots to facilitate formed coil insertion.</a:t>
            </a:r>
          </a:p>
          <a:p>
            <a:endParaRPr lang="en-US" dirty="0" smtClean="0"/>
          </a:p>
          <a:p>
            <a:r>
              <a:rPr lang="en-US" dirty="0" smtClean="0"/>
              <a:t>Certain semi-closed stators have slot openings requiring air gap adjusting.</a:t>
            </a:r>
          </a:p>
          <a:p>
            <a:endParaRPr lang="en-US" dirty="0" smtClean="0"/>
          </a:p>
          <a:p>
            <a:r>
              <a:rPr lang="en-US" dirty="0" smtClean="0"/>
              <a:t>The effect of this for PM machines increases the effective air gap (</a:t>
            </a:r>
            <a:r>
              <a:rPr lang="en-US" i="1" dirty="0" err="1" smtClean="0">
                <a:solidFill>
                  <a:srgbClr val="800000"/>
                </a:solidFill>
              </a:rPr>
              <a:t>L</a:t>
            </a:r>
            <a:r>
              <a:rPr lang="en-US" i="1" baseline="-25000" dirty="0" err="1" smtClean="0">
                <a:solidFill>
                  <a:srgbClr val="800000"/>
                </a:solidFill>
              </a:rPr>
              <a:t>g</a:t>
            </a:r>
            <a:r>
              <a:rPr lang="en-US" i="1" dirty="0" smtClean="0">
                <a:solidFill>
                  <a:srgbClr val="800000"/>
                </a:solidFill>
              </a:rPr>
              <a:t>).</a:t>
            </a:r>
          </a:p>
          <a:p>
            <a:endParaRPr lang="en-US" i="1" dirty="0">
              <a:solidFill>
                <a:srgbClr val="800000"/>
              </a:solidFill>
            </a:endParaRPr>
          </a:p>
          <a:p>
            <a:r>
              <a:rPr lang="en-US" dirty="0" smtClean="0">
                <a:solidFill>
                  <a:schemeClr val="tx2"/>
                </a:solidFill>
              </a:rPr>
              <a:t>Using Carter’s coefficient </a:t>
            </a:r>
            <a:r>
              <a:rPr lang="en-US" i="1" dirty="0" smtClean="0">
                <a:solidFill>
                  <a:srgbClr val="800000"/>
                </a:solidFill>
              </a:rPr>
              <a:t>(</a:t>
            </a:r>
            <a:r>
              <a:rPr lang="en-US" i="1" dirty="0" err="1" smtClean="0">
                <a:solidFill>
                  <a:srgbClr val="800000"/>
                </a:solidFill>
              </a:rPr>
              <a:t>K</a:t>
            </a:r>
            <a:r>
              <a:rPr lang="en-US" i="1" baseline="-25000" dirty="0" err="1" smtClean="0">
                <a:solidFill>
                  <a:srgbClr val="800000"/>
                </a:solidFill>
              </a:rPr>
              <a:t>c</a:t>
            </a:r>
            <a:r>
              <a:rPr lang="en-US" i="1" dirty="0" smtClean="0">
                <a:solidFill>
                  <a:srgbClr val="1F497D"/>
                </a:solidFill>
              </a:rPr>
              <a:t>) </a:t>
            </a:r>
            <a:r>
              <a:rPr lang="en-US" dirty="0" smtClean="0">
                <a:solidFill>
                  <a:schemeClr val="tx2"/>
                </a:solidFill>
              </a:rPr>
              <a:t>based upon the ratio of the slot width to the air gap length, the air gap </a:t>
            </a:r>
            <a:r>
              <a:rPr lang="en-US" i="1" dirty="0" smtClean="0">
                <a:solidFill>
                  <a:srgbClr val="800000"/>
                </a:solidFill>
              </a:rPr>
              <a:t>(</a:t>
            </a:r>
            <a:r>
              <a:rPr lang="en-US" i="1" dirty="0" err="1" smtClean="0">
                <a:solidFill>
                  <a:srgbClr val="800000"/>
                </a:solidFill>
              </a:rPr>
              <a:t>L</a:t>
            </a:r>
            <a:r>
              <a:rPr lang="en-US" i="1" baseline="-25000" dirty="0" err="1" smtClean="0">
                <a:solidFill>
                  <a:srgbClr val="800000"/>
                </a:solidFill>
              </a:rPr>
              <a:t>g</a:t>
            </a:r>
            <a:r>
              <a:rPr lang="en-US" i="1" dirty="0" smtClean="0">
                <a:solidFill>
                  <a:srgbClr val="800000"/>
                </a:solidFill>
              </a:rPr>
              <a:t>)</a:t>
            </a:r>
            <a:r>
              <a:rPr lang="en-US" dirty="0" smtClean="0">
                <a:solidFill>
                  <a:schemeClr val="tx2"/>
                </a:solidFill>
              </a:rPr>
              <a:t>  &amp; </a:t>
            </a:r>
            <a:r>
              <a:rPr lang="en-US" i="1" dirty="0" smtClean="0">
                <a:solidFill>
                  <a:srgbClr val="800000"/>
                </a:solidFill>
              </a:rPr>
              <a:t>(L</a:t>
            </a:r>
            <a:r>
              <a:rPr lang="en-US" i="1" baseline="-25000" dirty="0" smtClean="0">
                <a:solidFill>
                  <a:srgbClr val="800000"/>
                </a:solidFill>
              </a:rPr>
              <a:t>m</a:t>
            </a:r>
            <a:r>
              <a:rPr lang="en-US" i="1" dirty="0" smtClean="0">
                <a:solidFill>
                  <a:srgbClr val="800000"/>
                </a:solidFill>
              </a:rPr>
              <a:t>) </a:t>
            </a:r>
            <a:r>
              <a:rPr lang="en-US" dirty="0" smtClean="0">
                <a:solidFill>
                  <a:schemeClr val="tx2"/>
                </a:solidFill>
              </a:rPr>
              <a:t>might require calibration.</a:t>
            </a:r>
          </a:p>
          <a:p>
            <a:endParaRPr lang="en-US" dirty="0">
              <a:solidFill>
                <a:schemeClr val="tx2"/>
              </a:solidFill>
            </a:endParaRPr>
          </a:p>
          <a:p>
            <a:r>
              <a:rPr lang="en-US" dirty="0" smtClean="0">
                <a:solidFill>
                  <a:schemeClr val="tx2"/>
                </a:solidFill>
              </a:rPr>
              <a:t>This can be calculated by:</a:t>
            </a:r>
            <a:r>
              <a:rPr lang="en-US" dirty="0">
                <a:solidFill>
                  <a:schemeClr val="tx2"/>
                </a:solidFill>
              </a:rPr>
              <a:t>	</a:t>
            </a:r>
            <a:r>
              <a:rPr lang="en-US" dirty="0" smtClean="0">
                <a:solidFill>
                  <a:schemeClr val="tx2"/>
                </a:solidFill>
              </a:rPr>
              <a:t>		</a:t>
            </a:r>
            <a:r>
              <a:rPr lang="en-US" i="1" dirty="0" smtClean="0"/>
              <a:t>								</a:t>
            </a:r>
          </a:p>
          <a:p>
            <a:r>
              <a:rPr lang="en-US" i="1" dirty="0" smtClean="0">
                <a:solidFill>
                  <a:srgbClr val="800000"/>
                </a:solidFill>
              </a:rPr>
              <a:t>	K</a:t>
            </a:r>
            <a:r>
              <a:rPr lang="el-GR" i="1" baseline="-25000" dirty="0" smtClean="0">
                <a:solidFill>
                  <a:srgbClr val="800000"/>
                </a:solidFill>
              </a:rPr>
              <a:t>c</a:t>
            </a:r>
            <a:r>
              <a:rPr lang="en-US" i="1" dirty="0" smtClean="0">
                <a:solidFill>
                  <a:srgbClr val="800000"/>
                </a:solidFill>
              </a:rPr>
              <a:t> </a:t>
            </a:r>
            <a:r>
              <a:rPr lang="el-GR" i="1" dirty="0" smtClean="0">
                <a:solidFill>
                  <a:srgbClr val="800000"/>
                </a:solidFill>
              </a:rPr>
              <a:t>=</a:t>
            </a:r>
            <a:r>
              <a:rPr lang="en-US" i="1" dirty="0" smtClean="0">
                <a:solidFill>
                  <a:srgbClr val="800000"/>
                </a:solidFill>
              </a:rPr>
              <a:t>  </a:t>
            </a:r>
            <a:r>
              <a:rPr lang="en-US" i="1" dirty="0">
                <a:solidFill>
                  <a:srgbClr val="800000"/>
                </a:solidFill>
              </a:rPr>
              <a:t> </a:t>
            </a:r>
            <a:r>
              <a:rPr lang="el-GR" i="1" dirty="0">
                <a:solidFill>
                  <a:srgbClr val="800000"/>
                </a:solidFill>
              </a:rPr>
              <a:t>t</a:t>
            </a:r>
            <a:r>
              <a:rPr lang="el-GR" i="1" baseline="-25000" dirty="0">
                <a:solidFill>
                  <a:srgbClr val="800000"/>
                </a:solidFill>
              </a:rPr>
              <a:t>s</a:t>
            </a:r>
            <a:r>
              <a:rPr lang="el-GR" i="1" dirty="0">
                <a:solidFill>
                  <a:srgbClr val="800000"/>
                </a:solidFill>
              </a:rPr>
              <a:t> </a:t>
            </a:r>
            <a:r>
              <a:rPr lang="en-US" i="1" dirty="0" smtClean="0">
                <a:solidFill>
                  <a:srgbClr val="800000"/>
                </a:solidFill>
              </a:rPr>
              <a:t>/ (</a:t>
            </a:r>
            <a:r>
              <a:rPr lang="el-GR" i="1" dirty="0" smtClean="0">
                <a:solidFill>
                  <a:srgbClr val="800000"/>
                </a:solidFill>
              </a:rPr>
              <a:t>t</a:t>
            </a:r>
            <a:r>
              <a:rPr lang="el-GR" i="1" baseline="-25000" dirty="0" smtClean="0">
                <a:solidFill>
                  <a:srgbClr val="800000"/>
                </a:solidFill>
              </a:rPr>
              <a:t>s</a:t>
            </a:r>
            <a:r>
              <a:rPr lang="el-GR" i="1" dirty="0" smtClean="0">
                <a:solidFill>
                  <a:srgbClr val="800000"/>
                </a:solidFill>
              </a:rPr>
              <a:t>–γc </a:t>
            </a:r>
            <a:r>
              <a:rPr lang="en-US" i="1" dirty="0" smtClean="0">
                <a:solidFill>
                  <a:srgbClr val="800000"/>
                </a:solidFill>
              </a:rPr>
              <a:t>L</a:t>
            </a:r>
            <a:r>
              <a:rPr lang="el-GR" i="1" baseline="-25000" dirty="0" smtClean="0">
                <a:solidFill>
                  <a:srgbClr val="800000"/>
                </a:solidFill>
              </a:rPr>
              <a:t>g</a:t>
            </a:r>
            <a:r>
              <a:rPr lang="en-US" i="1" dirty="0" smtClean="0">
                <a:solidFill>
                  <a:srgbClr val="800000"/>
                </a:solidFill>
              </a:rPr>
              <a:t>)</a:t>
            </a:r>
            <a:r>
              <a:rPr lang="el-GR" i="1" dirty="0" smtClean="0">
                <a:solidFill>
                  <a:srgbClr val="800000"/>
                </a:solidFill>
              </a:rPr>
              <a:t>;</a:t>
            </a:r>
            <a:r>
              <a:rPr lang="en-US" i="1" dirty="0" smtClean="0">
                <a:solidFill>
                  <a:srgbClr val="800000"/>
                </a:solidFill>
              </a:rPr>
              <a:t>    </a:t>
            </a:r>
            <a:r>
              <a:rPr lang="el-GR" i="1" dirty="0" smtClean="0">
                <a:solidFill>
                  <a:srgbClr val="800000"/>
                </a:solidFill>
              </a:rPr>
              <a:t>γc =</a:t>
            </a:r>
            <a:r>
              <a:rPr lang="en-US" i="1" dirty="0" smtClean="0">
                <a:solidFill>
                  <a:srgbClr val="800000"/>
                </a:solidFill>
              </a:rPr>
              <a:t>  </a:t>
            </a:r>
            <a:r>
              <a:rPr lang="el-GR" i="1" dirty="0">
                <a:solidFill>
                  <a:srgbClr val="800000"/>
                </a:solidFill>
              </a:rPr>
              <a:t>(</a:t>
            </a:r>
            <a:r>
              <a:rPr lang="el-GR" i="1" dirty="0" smtClean="0">
                <a:solidFill>
                  <a:srgbClr val="800000"/>
                </a:solidFill>
              </a:rPr>
              <a:t>S</a:t>
            </a:r>
            <a:r>
              <a:rPr lang="en-US" i="1" baseline="-25000" dirty="0" smtClean="0">
                <a:solidFill>
                  <a:srgbClr val="800000"/>
                </a:solidFill>
              </a:rPr>
              <a:t>w</a:t>
            </a:r>
            <a:r>
              <a:rPr lang="el-GR" i="1" dirty="0" smtClean="0">
                <a:solidFill>
                  <a:srgbClr val="800000"/>
                </a:solidFill>
              </a:rPr>
              <a:t>/</a:t>
            </a:r>
            <a:r>
              <a:rPr lang="en-US" i="1" dirty="0" smtClean="0">
                <a:solidFill>
                  <a:srgbClr val="800000"/>
                </a:solidFill>
              </a:rPr>
              <a:t>L</a:t>
            </a:r>
            <a:r>
              <a:rPr lang="el-GR" i="1" baseline="-25000" dirty="0" smtClean="0">
                <a:solidFill>
                  <a:srgbClr val="800000"/>
                </a:solidFill>
              </a:rPr>
              <a:t>g</a:t>
            </a:r>
            <a:r>
              <a:rPr lang="el-GR" i="1" dirty="0">
                <a:solidFill>
                  <a:srgbClr val="800000"/>
                </a:solidFill>
              </a:rPr>
              <a:t>)</a:t>
            </a:r>
            <a:r>
              <a:rPr lang="el-GR" i="1" baseline="30000" dirty="0" smtClean="0">
                <a:solidFill>
                  <a:srgbClr val="800000"/>
                </a:solidFill>
              </a:rPr>
              <a:t>2</a:t>
            </a:r>
            <a:r>
              <a:rPr lang="en-US" i="1" dirty="0" smtClean="0">
                <a:solidFill>
                  <a:srgbClr val="800000"/>
                </a:solidFill>
              </a:rPr>
              <a:t>/(</a:t>
            </a:r>
            <a:r>
              <a:rPr lang="el-GR" i="1" dirty="0" smtClean="0">
                <a:solidFill>
                  <a:srgbClr val="800000"/>
                </a:solidFill>
              </a:rPr>
              <a:t> 5+S</a:t>
            </a:r>
            <a:r>
              <a:rPr lang="en-US" i="1" baseline="-25000" dirty="0" smtClean="0">
                <a:solidFill>
                  <a:srgbClr val="800000"/>
                </a:solidFill>
              </a:rPr>
              <a:t>w</a:t>
            </a:r>
            <a:r>
              <a:rPr lang="en-US" i="1" dirty="0" smtClean="0">
                <a:solidFill>
                  <a:srgbClr val="800000"/>
                </a:solidFill>
              </a:rPr>
              <a:t>/L</a:t>
            </a:r>
            <a:r>
              <a:rPr lang="el-GR" i="1" baseline="-25000" dirty="0" smtClean="0">
                <a:solidFill>
                  <a:srgbClr val="800000"/>
                </a:solidFill>
              </a:rPr>
              <a:t>g</a:t>
            </a:r>
            <a:r>
              <a:rPr lang="en-US" i="1" dirty="0" smtClean="0">
                <a:solidFill>
                  <a:srgbClr val="800000"/>
                </a:solidFill>
              </a:rPr>
              <a:t> </a:t>
            </a:r>
            <a:r>
              <a:rPr lang="el-GR" i="1" dirty="0" smtClean="0">
                <a:solidFill>
                  <a:srgbClr val="800000"/>
                </a:solidFill>
              </a:rPr>
              <a:t>);</a:t>
            </a:r>
            <a:r>
              <a:rPr lang="en-US" i="1" dirty="0" smtClean="0">
                <a:solidFill>
                  <a:srgbClr val="800000"/>
                </a:solidFill>
              </a:rPr>
              <a:t>   </a:t>
            </a:r>
            <a:r>
              <a:rPr lang="el-GR" i="1" dirty="0">
                <a:solidFill>
                  <a:srgbClr val="800000"/>
                </a:solidFill>
              </a:rPr>
              <a:t>t</a:t>
            </a:r>
            <a:r>
              <a:rPr lang="el-GR" i="1" baseline="-25000" dirty="0">
                <a:solidFill>
                  <a:srgbClr val="800000"/>
                </a:solidFill>
              </a:rPr>
              <a:t>s</a:t>
            </a:r>
            <a:r>
              <a:rPr lang="el-GR" i="1" dirty="0">
                <a:solidFill>
                  <a:srgbClr val="800000"/>
                </a:solidFill>
              </a:rPr>
              <a:t> </a:t>
            </a:r>
            <a:r>
              <a:rPr lang="el-GR" i="1" dirty="0" smtClean="0">
                <a:solidFill>
                  <a:srgbClr val="800000"/>
                </a:solidFill>
              </a:rPr>
              <a:t>=</a:t>
            </a:r>
            <a:r>
              <a:rPr lang="en-US" i="1" dirty="0" smtClean="0">
                <a:solidFill>
                  <a:srgbClr val="800000"/>
                </a:solidFill>
              </a:rPr>
              <a:t> </a:t>
            </a:r>
            <a:r>
              <a:rPr lang="el-GR" i="1" dirty="0" smtClean="0">
                <a:solidFill>
                  <a:srgbClr val="800000"/>
                </a:solidFill>
              </a:rPr>
              <a:t> πD</a:t>
            </a:r>
            <a:r>
              <a:rPr lang="en-US" i="1" baseline="-25000" dirty="0" smtClean="0">
                <a:solidFill>
                  <a:srgbClr val="800000"/>
                </a:solidFill>
              </a:rPr>
              <a:t>s</a:t>
            </a:r>
            <a:r>
              <a:rPr lang="en-US" i="1" dirty="0" smtClean="0">
                <a:solidFill>
                  <a:srgbClr val="800000"/>
                </a:solidFill>
              </a:rPr>
              <a:t>/</a:t>
            </a:r>
            <a:r>
              <a:rPr lang="en-US" i="1" dirty="0">
                <a:solidFill>
                  <a:srgbClr val="800000"/>
                </a:solidFill>
              </a:rPr>
              <a:t>Q</a:t>
            </a:r>
            <a:r>
              <a:rPr lang="el-GR" i="1" dirty="0" smtClean="0">
                <a:solidFill>
                  <a:srgbClr val="800000"/>
                </a:solidFill>
              </a:rPr>
              <a:t> </a:t>
            </a:r>
            <a:endParaRPr lang="en-US" i="1" dirty="0" smtClean="0">
              <a:solidFill>
                <a:srgbClr val="800000"/>
              </a:solidFill>
            </a:endParaRPr>
          </a:p>
          <a:p>
            <a:endParaRPr lang="en-US" i="1" dirty="0">
              <a:solidFill>
                <a:srgbClr val="800000"/>
              </a:solidFill>
            </a:endParaRPr>
          </a:p>
          <a:p>
            <a:r>
              <a:rPr lang="en-US" i="1" dirty="0" smtClean="0">
                <a:solidFill>
                  <a:srgbClr val="800000"/>
                </a:solidFill>
              </a:rPr>
              <a:t>		</a:t>
            </a:r>
            <a:r>
              <a:rPr lang="en-US" dirty="0" smtClean="0">
                <a:solidFill>
                  <a:schemeClr val="tx2"/>
                </a:solidFill>
              </a:rPr>
              <a:t>Where</a:t>
            </a:r>
            <a:r>
              <a:rPr lang="en-US" i="1" dirty="0" smtClean="0">
                <a:solidFill>
                  <a:srgbClr val="800000"/>
                </a:solidFill>
              </a:rPr>
              <a:t>	Q</a:t>
            </a:r>
            <a:r>
              <a:rPr lang="en-US" i="1" dirty="0" smtClean="0">
                <a:solidFill>
                  <a:srgbClr val="1F497D"/>
                </a:solidFill>
              </a:rPr>
              <a:t> = </a:t>
            </a:r>
            <a:r>
              <a:rPr lang="en-US" dirty="0" smtClean="0">
                <a:solidFill>
                  <a:srgbClr val="1F497D"/>
                </a:solidFill>
              </a:rPr>
              <a:t>number stator slots</a:t>
            </a:r>
          </a:p>
          <a:p>
            <a:r>
              <a:rPr lang="en-US" i="1" dirty="0">
                <a:solidFill>
                  <a:srgbClr val="800000"/>
                </a:solidFill>
              </a:rPr>
              <a:t>	</a:t>
            </a:r>
            <a:r>
              <a:rPr lang="en-US" i="1" dirty="0" smtClean="0">
                <a:solidFill>
                  <a:srgbClr val="800000"/>
                </a:solidFill>
              </a:rPr>
              <a:t>		  	D</a:t>
            </a:r>
            <a:r>
              <a:rPr lang="en-US" i="1" baseline="-25000" dirty="0" smtClean="0">
                <a:solidFill>
                  <a:srgbClr val="800000"/>
                </a:solidFill>
              </a:rPr>
              <a:t>s </a:t>
            </a:r>
            <a:r>
              <a:rPr lang="en-US" i="1" dirty="0" smtClean="0">
                <a:solidFill>
                  <a:srgbClr val="1F497D"/>
                </a:solidFill>
              </a:rPr>
              <a:t>= </a:t>
            </a:r>
            <a:r>
              <a:rPr lang="en-US" dirty="0" smtClean="0">
                <a:solidFill>
                  <a:srgbClr val="1F497D"/>
                </a:solidFill>
              </a:rPr>
              <a:t>stator inside diameter</a:t>
            </a:r>
          </a:p>
          <a:p>
            <a:r>
              <a:rPr lang="en-US" i="1" dirty="0">
                <a:solidFill>
                  <a:srgbClr val="800000"/>
                </a:solidFill>
              </a:rPr>
              <a:t>	</a:t>
            </a:r>
            <a:r>
              <a:rPr lang="en-US" i="1" dirty="0" smtClean="0">
                <a:solidFill>
                  <a:srgbClr val="800000"/>
                </a:solidFill>
              </a:rPr>
              <a:t>			</a:t>
            </a:r>
            <a:r>
              <a:rPr lang="en-US" i="1" dirty="0">
                <a:solidFill>
                  <a:srgbClr val="800000"/>
                </a:solidFill>
              </a:rPr>
              <a:t> </a:t>
            </a:r>
            <a:r>
              <a:rPr lang="el-GR" i="1" dirty="0">
                <a:solidFill>
                  <a:srgbClr val="800000"/>
                </a:solidFill>
              </a:rPr>
              <a:t>t</a:t>
            </a:r>
            <a:r>
              <a:rPr lang="el-GR" i="1" baseline="-25000" dirty="0">
                <a:solidFill>
                  <a:srgbClr val="800000"/>
                </a:solidFill>
              </a:rPr>
              <a:t>s</a:t>
            </a:r>
            <a:r>
              <a:rPr lang="el-GR" i="1" dirty="0">
                <a:solidFill>
                  <a:srgbClr val="800000"/>
                </a:solidFill>
              </a:rPr>
              <a:t> </a:t>
            </a:r>
            <a:r>
              <a:rPr lang="en-US" dirty="0" smtClean="0">
                <a:solidFill>
                  <a:srgbClr val="1F497D"/>
                </a:solidFill>
              </a:rPr>
              <a:t>= tooth pitch</a:t>
            </a:r>
          </a:p>
          <a:p>
            <a:r>
              <a:rPr lang="en-US" i="1" dirty="0" smtClean="0">
                <a:solidFill>
                  <a:srgbClr val="1F497D"/>
                </a:solidFill>
              </a:rPr>
              <a:t>				</a:t>
            </a:r>
            <a:r>
              <a:rPr lang="el-GR" i="1" dirty="0" smtClean="0">
                <a:solidFill>
                  <a:srgbClr val="800000"/>
                </a:solidFill>
              </a:rPr>
              <a:t>S</a:t>
            </a:r>
            <a:r>
              <a:rPr lang="en-US" i="1" baseline="-25000" dirty="0" smtClean="0">
                <a:solidFill>
                  <a:srgbClr val="800000"/>
                </a:solidFill>
              </a:rPr>
              <a:t>w</a:t>
            </a:r>
            <a:r>
              <a:rPr lang="en-US" i="1" dirty="0" smtClean="0">
                <a:solidFill>
                  <a:srgbClr val="1F497D"/>
                </a:solidFill>
              </a:rPr>
              <a:t>= </a:t>
            </a:r>
            <a:r>
              <a:rPr lang="en-US" dirty="0" smtClean="0">
                <a:solidFill>
                  <a:srgbClr val="1F497D"/>
                </a:solidFill>
              </a:rPr>
              <a:t>slot opening </a:t>
            </a:r>
          </a:p>
          <a:p>
            <a:r>
              <a:rPr lang="en-US" dirty="0" smtClean="0">
                <a:solidFill>
                  <a:srgbClr val="1F497D"/>
                </a:solidFill>
              </a:rPr>
              <a:t>Use of </a:t>
            </a:r>
            <a:r>
              <a:rPr lang="en-US" i="1" dirty="0" smtClean="0">
                <a:solidFill>
                  <a:srgbClr val="800000"/>
                </a:solidFill>
              </a:rPr>
              <a:t>K</a:t>
            </a:r>
            <a:r>
              <a:rPr lang="el-GR" i="1" baseline="-25000" dirty="0" smtClean="0">
                <a:solidFill>
                  <a:srgbClr val="800000"/>
                </a:solidFill>
              </a:rPr>
              <a:t>c</a:t>
            </a:r>
            <a:r>
              <a:rPr lang="en-US" dirty="0" smtClean="0">
                <a:solidFill>
                  <a:srgbClr val="1F497D"/>
                </a:solidFill>
              </a:rPr>
              <a:t> will increase the effective air gap to more accurately predict the magnet flux from the corrected load line. If the stator has few slots and the are not too large the accuracy is not much effected .  If FEA analysis is to be used for the final design this slotting error will not be present.. </a:t>
            </a:r>
            <a:endParaRPr lang="en-US" dirty="0">
              <a:solidFill>
                <a:srgbClr val="1F497D"/>
              </a:solidFill>
            </a:endParaRPr>
          </a:p>
          <a:p>
            <a:endParaRPr lang="en-US" dirty="0" smtClean="0">
              <a:solidFill>
                <a:srgbClr val="1F497D"/>
              </a:solidFill>
            </a:endParaRPr>
          </a:p>
          <a:p>
            <a:r>
              <a:rPr lang="en-US" i="1" baseline="-25000" dirty="0">
                <a:solidFill>
                  <a:srgbClr val="800000"/>
                </a:solidFill>
              </a:rPr>
              <a:t>	</a:t>
            </a:r>
            <a:r>
              <a:rPr lang="en-US" i="1" baseline="-25000" dirty="0" smtClean="0">
                <a:solidFill>
                  <a:srgbClr val="800000"/>
                </a:solidFill>
              </a:rPr>
              <a:t>		</a:t>
            </a:r>
            <a:r>
              <a:rPr lang="en-US" i="1" dirty="0" smtClean="0">
                <a:solidFill>
                  <a:srgbClr val="800000"/>
                </a:solidFill>
              </a:rPr>
              <a:t>    </a:t>
            </a:r>
            <a:r>
              <a:rPr lang="en-US" i="1" baseline="-25000" dirty="0" smtClean="0">
                <a:solidFill>
                  <a:srgbClr val="800000"/>
                </a:solidFill>
              </a:rPr>
              <a:t> </a:t>
            </a:r>
            <a:endParaRPr lang="el-GR" i="1" baseline="-25000" dirty="0" smtClean="0">
              <a:solidFill>
                <a:srgbClr val="800000"/>
              </a:solidFill>
            </a:endParaRPr>
          </a:p>
        </p:txBody>
      </p:sp>
    </p:spTree>
    <p:extLst>
      <p:ext uri="{BB962C8B-B14F-4D97-AF65-F5344CB8AC3E}">
        <p14:creationId xmlns:p14="http://schemas.microsoft.com/office/powerpoint/2010/main" val="3575896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308</a:t>
            </a:fld>
            <a:endParaRPr lang="en-US" dirty="0"/>
          </a:p>
        </p:txBody>
      </p:sp>
      <p:pic>
        <p:nvPicPr>
          <p:cNvPr id="6" name="Picture 5"/>
          <p:cNvPicPr>
            <a:picLocks noChangeAspect="1"/>
          </p:cNvPicPr>
          <p:nvPr/>
        </p:nvPicPr>
        <p:blipFill rotWithShape="1">
          <a:blip r:embed="rId2"/>
          <a:srcRect t="13890" b="-13890"/>
          <a:stretch/>
        </p:blipFill>
        <p:spPr>
          <a:xfrm>
            <a:off x="814763" y="1327160"/>
            <a:ext cx="7554260" cy="5665696"/>
          </a:xfrm>
          <a:prstGeom prst="rect">
            <a:avLst/>
          </a:prstGeom>
        </p:spPr>
      </p:pic>
      <p:sp>
        <p:nvSpPr>
          <p:cNvPr id="3" name="TextBox 2"/>
          <p:cNvSpPr txBox="1"/>
          <p:nvPr/>
        </p:nvSpPr>
        <p:spPr>
          <a:xfrm>
            <a:off x="1733141" y="4"/>
            <a:ext cx="6157779" cy="1077218"/>
          </a:xfrm>
          <a:prstGeom prst="rect">
            <a:avLst/>
          </a:prstGeom>
          <a:noFill/>
        </p:spPr>
        <p:txBody>
          <a:bodyPr wrap="square" rtlCol="0">
            <a:spAutoFit/>
          </a:bodyPr>
          <a:lstStyle/>
          <a:p>
            <a:r>
              <a:rPr lang="en-US" sz="3200" dirty="0" smtClean="0">
                <a:solidFill>
                  <a:srgbClr val="800000"/>
                </a:solidFill>
              </a:rPr>
              <a:t>Use of Carter Coefficient to adjust permeance coefficient</a:t>
            </a:r>
            <a:endParaRPr lang="en-US" sz="3200" dirty="0">
              <a:solidFill>
                <a:srgbClr val="800000"/>
              </a:solidFill>
            </a:endParaRPr>
          </a:p>
        </p:txBody>
      </p:sp>
    </p:spTree>
    <p:extLst>
      <p:ext uri="{BB962C8B-B14F-4D97-AF65-F5344CB8AC3E}">
        <p14:creationId xmlns:p14="http://schemas.microsoft.com/office/powerpoint/2010/main" val="2695671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85"/>
            <a:ext cx="8229600" cy="1143000"/>
          </a:xfrm>
        </p:spPr>
        <p:txBody>
          <a:bodyPr>
            <a:normAutofit/>
          </a:bodyPr>
          <a:lstStyle/>
          <a:p>
            <a:r>
              <a:rPr lang="en-US" sz="3600" dirty="0" smtClean="0">
                <a:solidFill>
                  <a:srgbClr val="800000"/>
                </a:solidFill>
              </a:rPr>
              <a:t>Three principle types of PM rotors</a:t>
            </a:r>
            <a:endParaRPr lang="en-US" sz="36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291</a:t>
            </a:fld>
            <a:endParaRPr lang="en-US" dirty="0"/>
          </a:p>
        </p:txBody>
      </p:sp>
      <p:pic>
        <p:nvPicPr>
          <p:cNvPr id="6" name="Picture 5" descr="OUTSIDE rot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1680" y="3467100"/>
            <a:ext cx="2865120" cy="2686050"/>
          </a:xfrm>
          <a:prstGeom prst="rect">
            <a:avLst/>
          </a:prstGeom>
        </p:spPr>
      </p:pic>
      <p:pic>
        <p:nvPicPr>
          <p:cNvPr id="7" name="Picture 6" descr="SPM rot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1" y="3467100"/>
            <a:ext cx="2882900" cy="2686050"/>
          </a:xfrm>
          <a:prstGeom prst="rect">
            <a:avLst/>
          </a:prstGeom>
        </p:spPr>
      </p:pic>
      <p:pic>
        <p:nvPicPr>
          <p:cNvPr id="8" name="Picture 7" descr="IPM roto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6241" y="787401"/>
            <a:ext cx="2853558" cy="2679699"/>
          </a:xfrm>
          <a:prstGeom prst="rect">
            <a:avLst/>
          </a:prstGeom>
        </p:spPr>
      </p:pic>
      <p:pic>
        <p:nvPicPr>
          <p:cNvPr id="9" name="Picture 8" descr="Untitled.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9100" y="4321377"/>
            <a:ext cx="977900" cy="954093"/>
          </a:xfrm>
          <a:prstGeom prst="rect">
            <a:avLst/>
          </a:prstGeom>
        </p:spPr>
      </p:pic>
      <p:pic>
        <p:nvPicPr>
          <p:cNvPr id="10" name="Picture 9" descr="Untitled.tiff"/>
          <p:cNvPicPr>
            <a:picLocks noChangeAspect="1"/>
          </p:cNvPicPr>
          <p:nvPr/>
        </p:nvPicPr>
        <p:blipFill rotWithShape="1">
          <a:blip r:embed="rId6">
            <a:extLst>
              <a:ext uri="{28A0092B-C50C-407E-A947-70E740481C1C}">
                <a14:useLocalDpi xmlns:a14="http://schemas.microsoft.com/office/drawing/2010/main" val="0"/>
              </a:ext>
            </a:extLst>
          </a:blip>
          <a:srcRect r="29784"/>
          <a:stretch/>
        </p:blipFill>
        <p:spPr>
          <a:xfrm>
            <a:off x="1435100" y="4372177"/>
            <a:ext cx="774700" cy="858451"/>
          </a:xfrm>
          <a:prstGeom prst="rect">
            <a:avLst/>
          </a:prstGeom>
        </p:spPr>
      </p:pic>
      <p:sp>
        <p:nvSpPr>
          <p:cNvPr id="11" name="TextBox 10"/>
          <p:cNvSpPr txBox="1"/>
          <p:nvPr/>
        </p:nvSpPr>
        <p:spPr>
          <a:xfrm>
            <a:off x="3784600" y="3358634"/>
            <a:ext cx="1765300" cy="461665"/>
          </a:xfrm>
          <a:prstGeom prst="rect">
            <a:avLst/>
          </a:prstGeom>
          <a:noFill/>
        </p:spPr>
        <p:txBody>
          <a:bodyPr wrap="square" rtlCol="0">
            <a:spAutoFit/>
          </a:bodyPr>
          <a:lstStyle/>
          <a:p>
            <a:r>
              <a:rPr lang="en-US" sz="2400" dirty="0" smtClean="0">
                <a:solidFill>
                  <a:srgbClr val="800000"/>
                </a:solidFill>
              </a:rPr>
              <a:t>IPM Rotor</a:t>
            </a:r>
            <a:endParaRPr lang="en-US" sz="2400" dirty="0">
              <a:solidFill>
                <a:srgbClr val="800000"/>
              </a:solidFill>
            </a:endParaRPr>
          </a:p>
        </p:txBody>
      </p:sp>
      <p:sp>
        <p:nvSpPr>
          <p:cNvPr id="12" name="Rectangle 11"/>
          <p:cNvSpPr/>
          <p:nvPr/>
        </p:nvSpPr>
        <p:spPr>
          <a:xfrm>
            <a:off x="825500" y="3020536"/>
            <a:ext cx="1689735" cy="461665"/>
          </a:xfrm>
          <a:prstGeom prst="rect">
            <a:avLst/>
          </a:prstGeom>
        </p:spPr>
        <p:txBody>
          <a:bodyPr wrap="none">
            <a:spAutoFit/>
          </a:bodyPr>
          <a:lstStyle/>
          <a:p>
            <a:r>
              <a:rPr lang="en-US" sz="2400" dirty="0" smtClean="0">
                <a:solidFill>
                  <a:srgbClr val="800000"/>
                </a:solidFill>
              </a:rPr>
              <a:t>SPM </a:t>
            </a:r>
            <a:r>
              <a:rPr lang="en-US" sz="2400" dirty="0">
                <a:solidFill>
                  <a:srgbClr val="800000"/>
                </a:solidFill>
              </a:rPr>
              <a:t>Rotor</a:t>
            </a:r>
          </a:p>
        </p:txBody>
      </p:sp>
      <p:sp>
        <p:nvSpPr>
          <p:cNvPr id="13" name="Rectangle 12"/>
          <p:cNvSpPr/>
          <p:nvPr/>
        </p:nvSpPr>
        <p:spPr>
          <a:xfrm>
            <a:off x="6284281" y="3052802"/>
            <a:ext cx="2083172" cy="461665"/>
          </a:xfrm>
          <a:prstGeom prst="rect">
            <a:avLst/>
          </a:prstGeom>
        </p:spPr>
        <p:txBody>
          <a:bodyPr wrap="none">
            <a:spAutoFit/>
          </a:bodyPr>
          <a:lstStyle/>
          <a:p>
            <a:r>
              <a:rPr lang="en-US" sz="2400" dirty="0" smtClean="0">
                <a:solidFill>
                  <a:srgbClr val="800000"/>
                </a:solidFill>
              </a:rPr>
              <a:t>Exterior </a:t>
            </a:r>
            <a:r>
              <a:rPr lang="en-US" sz="2400" dirty="0">
                <a:solidFill>
                  <a:srgbClr val="800000"/>
                </a:solidFill>
              </a:rPr>
              <a:t>Rotor</a:t>
            </a:r>
          </a:p>
        </p:txBody>
      </p:sp>
      <p:sp>
        <p:nvSpPr>
          <p:cNvPr id="14" name="TextBox 13"/>
          <p:cNvSpPr txBox="1"/>
          <p:nvPr/>
        </p:nvSpPr>
        <p:spPr>
          <a:xfrm>
            <a:off x="3292125" y="5150301"/>
            <a:ext cx="3310465" cy="923330"/>
          </a:xfrm>
          <a:prstGeom prst="rect">
            <a:avLst/>
          </a:prstGeom>
          <a:noFill/>
        </p:spPr>
        <p:txBody>
          <a:bodyPr wrap="square" rtlCol="0">
            <a:spAutoFit/>
          </a:bodyPr>
          <a:lstStyle/>
          <a:p>
            <a:r>
              <a:rPr lang="en-US" dirty="0" smtClean="0"/>
              <a:t>Except for low speeds </a:t>
            </a:r>
          </a:p>
          <a:p>
            <a:r>
              <a:rPr lang="en-US" dirty="0" smtClean="0"/>
              <a:t>all rotors should be </a:t>
            </a:r>
          </a:p>
          <a:p>
            <a:r>
              <a:rPr lang="en-US" dirty="0"/>
              <a:t>c</a:t>
            </a:r>
            <a:r>
              <a:rPr lang="en-US" dirty="0" smtClean="0"/>
              <a:t>hecked for balanced</a:t>
            </a:r>
            <a:endParaRPr lang="en-US" dirty="0"/>
          </a:p>
        </p:txBody>
      </p:sp>
      <p:sp>
        <p:nvSpPr>
          <p:cNvPr id="15" name="TextBox 14"/>
          <p:cNvSpPr txBox="1"/>
          <p:nvPr/>
        </p:nvSpPr>
        <p:spPr>
          <a:xfrm>
            <a:off x="153251" y="6400146"/>
            <a:ext cx="2690006" cy="307777"/>
          </a:xfrm>
          <a:prstGeom prst="rect">
            <a:avLst/>
          </a:prstGeom>
          <a:noFill/>
        </p:spPr>
        <p:txBody>
          <a:bodyPr wrap="square" rtlCol="0">
            <a:spAutoFit/>
          </a:bodyPr>
          <a:lstStyle/>
          <a:p>
            <a:r>
              <a:rPr lang="en-US" sz="1400" dirty="0" smtClean="0"/>
              <a:t>Images by </a:t>
            </a:r>
            <a:r>
              <a:rPr lang="en-US" sz="1400" dirty="0" err="1" smtClean="0"/>
              <a:t>Infolytica</a:t>
            </a:r>
            <a:endParaRPr lang="en-US" sz="1400" dirty="0"/>
          </a:p>
        </p:txBody>
      </p:sp>
    </p:spTree>
    <p:extLst>
      <p:ext uri="{BB962C8B-B14F-4D97-AF65-F5344CB8AC3E}">
        <p14:creationId xmlns:p14="http://schemas.microsoft.com/office/powerpoint/2010/main" val="27795149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7" y="287870"/>
            <a:ext cx="8229600" cy="1143000"/>
          </a:xfrm>
        </p:spPr>
        <p:txBody>
          <a:bodyPr>
            <a:normAutofit/>
          </a:bodyPr>
          <a:lstStyle/>
          <a:p>
            <a:r>
              <a:rPr lang="en-US" sz="3200" dirty="0" smtClean="0"/>
              <a:t>Special magnet pole shape for SPM rotors</a:t>
            </a:r>
            <a:endParaRPr lang="en-US" sz="3200" dirty="0"/>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309</a:t>
            </a:fld>
            <a:endParaRPr lang="en-US" dirty="0"/>
          </a:p>
        </p:txBody>
      </p:sp>
      <p:pic>
        <p:nvPicPr>
          <p:cNvPr id="6" name="Picture 5"/>
          <p:cNvPicPr>
            <a:picLocks noChangeAspect="1"/>
          </p:cNvPicPr>
          <p:nvPr/>
        </p:nvPicPr>
        <p:blipFill>
          <a:blip r:embed="rId2"/>
          <a:stretch>
            <a:fillRect/>
          </a:stretch>
        </p:blipFill>
        <p:spPr>
          <a:xfrm>
            <a:off x="939794" y="952499"/>
            <a:ext cx="7205134" cy="5403851"/>
          </a:xfrm>
          <a:prstGeom prst="rect">
            <a:avLst/>
          </a:prstGeom>
        </p:spPr>
      </p:pic>
    </p:spTree>
    <p:extLst>
      <p:ext uri="{BB962C8B-B14F-4D97-AF65-F5344CB8AC3E}">
        <p14:creationId xmlns:p14="http://schemas.microsoft.com/office/powerpoint/2010/main" val="1877831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05"/>
            <a:ext cx="8229600" cy="1143000"/>
          </a:xfrm>
        </p:spPr>
        <p:txBody>
          <a:bodyPr>
            <a:normAutofit/>
          </a:bodyPr>
          <a:lstStyle/>
          <a:p>
            <a:r>
              <a:rPr lang="en-US" sz="3200" dirty="0" smtClean="0">
                <a:solidFill>
                  <a:srgbClr val="800000"/>
                </a:solidFill>
              </a:rPr>
              <a:t>IPM rotor examples (for traction)</a:t>
            </a:r>
            <a:endParaRPr lang="en-US" sz="32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310</a:t>
            </a:fld>
            <a:endParaRPr lang="en-US" dirty="0"/>
          </a:p>
        </p:txBody>
      </p:sp>
      <p:pic>
        <p:nvPicPr>
          <p:cNvPr id="7" name="Picture 6" descr="Untitled.tiff"/>
          <p:cNvPicPr>
            <a:picLocks noChangeAspect="1"/>
          </p:cNvPicPr>
          <p:nvPr/>
        </p:nvPicPr>
        <p:blipFill>
          <a:blip r:embed="rId2"/>
          <a:stretch>
            <a:fillRect/>
          </a:stretch>
        </p:blipFill>
        <p:spPr>
          <a:xfrm>
            <a:off x="4510977" y="1281581"/>
            <a:ext cx="3937627" cy="3762921"/>
          </a:xfrm>
          <a:prstGeom prst="rect">
            <a:avLst/>
          </a:prstGeom>
        </p:spPr>
      </p:pic>
      <p:pic>
        <p:nvPicPr>
          <p:cNvPr id="8" name="Picture 7"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01" y="1270036"/>
            <a:ext cx="4019485" cy="3762922"/>
          </a:xfrm>
          <a:prstGeom prst="rect">
            <a:avLst/>
          </a:prstGeom>
        </p:spPr>
      </p:pic>
      <p:sp>
        <p:nvSpPr>
          <p:cNvPr id="3" name="TextBox 2"/>
          <p:cNvSpPr txBox="1"/>
          <p:nvPr/>
        </p:nvSpPr>
        <p:spPr>
          <a:xfrm>
            <a:off x="669636" y="5276273"/>
            <a:ext cx="7778968" cy="646331"/>
          </a:xfrm>
          <a:prstGeom prst="rect">
            <a:avLst/>
          </a:prstGeom>
          <a:noFill/>
        </p:spPr>
        <p:txBody>
          <a:bodyPr wrap="square" rtlCol="0">
            <a:spAutoFit/>
          </a:bodyPr>
          <a:lstStyle/>
          <a:p>
            <a:r>
              <a:rPr lang="en-US" dirty="0" smtClean="0"/>
              <a:t>Ten pole IPM, dual layer V				   Eight pole IPM, single layer		</a:t>
            </a:r>
            <a:endParaRPr lang="en-US" dirty="0"/>
          </a:p>
        </p:txBody>
      </p:sp>
    </p:spTree>
    <p:extLst>
      <p:ext uri="{BB962C8B-B14F-4D97-AF65-F5344CB8AC3E}">
        <p14:creationId xmlns:p14="http://schemas.microsoft.com/office/powerpoint/2010/main" val="4039619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33"/>
            <a:ext cx="8229600" cy="1143000"/>
          </a:xfrm>
        </p:spPr>
        <p:txBody>
          <a:bodyPr>
            <a:normAutofit/>
          </a:bodyPr>
          <a:lstStyle/>
          <a:p>
            <a:r>
              <a:rPr lang="en-US" sz="3600" dirty="0" smtClean="0">
                <a:solidFill>
                  <a:srgbClr val="800000"/>
                </a:solidFill>
              </a:rPr>
              <a:t>High speed rotor integrity</a:t>
            </a:r>
            <a:endParaRPr lang="en-US" sz="36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311</a:t>
            </a:fld>
            <a:endParaRPr lang="en-US" dirty="0"/>
          </a:p>
        </p:txBody>
      </p:sp>
      <p:pic>
        <p:nvPicPr>
          <p:cNvPr id="6" name="Picture 5"/>
          <p:cNvPicPr>
            <a:picLocks noChangeAspect="1"/>
          </p:cNvPicPr>
          <p:nvPr/>
        </p:nvPicPr>
        <p:blipFill>
          <a:blip r:embed="rId2"/>
          <a:stretch>
            <a:fillRect/>
          </a:stretch>
        </p:blipFill>
        <p:spPr>
          <a:xfrm>
            <a:off x="1004070" y="848303"/>
            <a:ext cx="7344062" cy="5508048"/>
          </a:xfrm>
          <a:prstGeom prst="rect">
            <a:avLst/>
          </a:prstGeom>
        </p:spPr>
      </p:pic>
    </p:spTree>
    <p:extLst>
      <p:ext uri="{BB962C8B-B14F-4D97-AF65-F5344CB8AC3E}">
        <p14:creationId xmlns:p14="http://schemas.microsoft.com/office/powerpoint/2010/main" val="1740152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312</a:t>
            </a:fld>
            <a:endParaRPr lang="en-US" dirty="0"/>
          </a:p>
        </p:txBody>
      </p:sp>
      <p:pic>
        <p:nvPicPr>
          <p:cNvPr id="6" name="Picture 5"/>
          <p:cNvPicPr>
            <a:picLocks noChangeAspect="1"/>
          </p:cNvPicPr>
          <p:nvPr/>
        </p:nvPicPr>
        <p:blipFill>
          <a:blip r:embed="rId2"/>
          <a:stretch>
            <a:fillRect/>
          </a:stretch>
        </p:blipFill>
        <p:spPr>
          <a:xfrm>
            <a:off x="753533" y="431797"/>
            <a:ext cx="7763937" cy="5822955"/>
          </a:xfrm>
          <a:prstGeom prst="rect">
            <a:avLst/>
          </a:prstGeom>
        </p:spPr>
      </p:pic>
    </p:spTree>
    <p:extLst>
      <p:ext uri="{BB962C8B-B14F-4D97-AF65-F5344CB8AC3E}">
        <p14:creationId xmlns:p14="http://schemas.microsoft.com/office/powerpoint/2010/main" val="13907033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6475" y="185606"/>
            <a:ext cx="8229600" cy="1143000"/>
          </a:xfrm>
        </p:spPr>
        <p:txBody>
          <a:bodyPr>
            <a:normAutofit/>
          </a:bodyPr>
          <a:lstStyle/>
          <a:p>
            <a:r>
              <a:rPr lang="en-US" sz="2800" dirty="0" smtClean="0">
                <a:solidFill>
                  <a:srgbClr val="800000"/>
                </a:solidFill>
              </a:rPr>
              <a:t>SPM rotor magnet retention </a:t>
            </a:r>
            <a:endParaRPr lang="en-US" sz="28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313</a:t>
            </a:fld>
            <a:endParaRPr lang="en-US" dirty="0"/>
          </a:p>
        </p:txBody>
      </p:sp>
      <p:pic>
        <p:nvPicPr>
          <p:cNvPr id="6" name="Picture 5"/>
          <p:cNvPicPr>
            <a:picLocks noChangeAspect="1"/>
          </p:cNvPicPr>
          <p:nvPr/>
        </p:nvPicPr>
        <p:blipFill rotWithShape="1">
          <a:blip r:embed="rId2"/>
          <a:srcRect l="11310" t="4398" r="13116" b="-4398"/>
          <a:stretch/>
        </p:blipFill>
        <p:spPr>
          <a:xfrm>
            <a:off x="4753393" y="757106"/>
            <a:ext cx="4170469" cy="3611694"/>
          </a:xfrm>
          <a:prstGeom prst="rect">
            <a:avLst/>
          </a:prstGeom>
        </p:spPr>
      </p:pic>
      <p:pic>
        <p:nvPicPr>
          <p:cNvPr id="7" name="Picture 6"/>
          <p:cNvPicPr>
            <a:picLocks noChangeAspect="1"/>
          </p:cNvPicPr>
          <p:nvPr/>
        </p:nvPicPr>
        <p:blipFill rotWithShape="1">
          <a:blip r:embed="rId3"/>
          <a:srcRect l="12969" t="7475" r="9385" b="12331"/>
          <a:stretch/>
        </p:blipFill>
        <p:spPr>
          <a:xfrm>
            <a:off x="239095" y="2849297"/>
            <a:ext cx="4527683" cy="3507054"/>
          </a:xfrm>
          <a:prstGeom prst="rect">
            <a:avLst/>
          </a:prstGeom>
        </p:spPr>
      </p:pic>
      <p:pic>
        <p:nvPicPr>
          <p:cNvPr id="3" name="Picture 2" descr="Untitled.tiff"/>
          <p:cNvPicPr>
            <a:picLocks noChangeAspect="1"/>
          </p:cNvPicPr>
          <p:nvPr/>
        </p:nvPicPr>
        <p:blipFill rotWithShape="1">
          <a:blip r:embed="rId4">
            <a:extLst>
              <a:ext uri="{28A0092B-C50C-407E-A947-70E740481C1C}">
                <a14:useLocalDpi xmlns:a14="http://schemas.microsoft.com/office/drawing/2010/main" val="0"/>
              </a:ext>
            </a:extLst>
          </a:blip>
          <a:srcRect l="19485" t="37914" r="2056" b="-37914"/>
          <a:stretch/>
        </p:blipFill>
        <p:spPr>
          <a:xfrm>
            <a:off x="450752" y="251504"/>
            <a:ext cx="3666744" cy="3860800"/>
          </a:xfrm>
          <a:prstGeom prst="rect">
            <a:avLst/>
          </a:prstGeom>
        </p:spPr>
      </p:pic>
      <p:sp>
        <p:nvSpPr>
          <p:cNvPr id="8" name="TextBox 7"/>
          <p:cNvSpPr txBox="1"/>
          <p:nvPr/>
        </p:nvSpPr>
        <p:spPr>
          <a:xfrm>
            <a:off x="2927964" y="2328134"/>
            <a:ext cx="1436471" cy="369332"/>
          </a:xfrm>
          <a:prstGeom prst="rect">
            <a:avLst/>
          </a:prstGeom>
          <a:noFill/>
        </p:spPr>
        <p:txBody>
          <a:bodyPr wrap="square" rtlCol="0">
            <a:spAutoFit/>
          </a:bodyPr>
          <a:lstStyle/>
          <a:p>
            <a:r>
              <a:rPr lang="en-US" dirty="0" smtClean="0"/>
              <a:t>E und A</a:t>
            </a:r>
            <a:endParaRPr lang="en-US" dirty="0"/>
          </a:p>
        </p:txBody>
      </p:sp>
      <p:sp>
        <p:nvSpPr>
          <p:cNvPr id="9" name="TextBox 8"/>
          <p:cNvSpPr txBox="1"/>
          <p:nvPr/>
        </p:nvSpPr>
        <p:spPr>
          <a:xfrm>
            <a:off x="4938729" y="3844948"/>
            <a:ext cx="1857903" cy="369332"/>
          </a:xfrm>
          <a:prstGeom prst="rect">
            <a:avLst/>
          </a:prstGeom>
          <a:noFill/>
        </p:spPr>
        <p:txBody>
          <a:bodyPr wrap="square" rtlCol="0">
            <a:spAutoFit/>
          </a:bodyPr>
          <a:lstStyle/>
          <a:p>
            <a:r>
              <a:rPr lang="en-US" dirty="0" smtClean="0"/>
              <a:t>JR Hendershot</a:t>
            </a:r>
            <a:endParaRPr lang="en-US" dirty="0"/>
          </a:p>
        </p:txBody>
      </p:sp>
    </p:spTree>
    <p:extLst>
      <p:ext uri="{BB962C8B-B14F-4D97-AF65-F5344CB8AC3E}">
        <p14:creationId xmlns:p14="http://schemas.microsoft.com/office/powerpoint/2010/main" val="36294032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585"/>
            <a:ext cx="8229600" cy="1143000"/>
          </a:xfrm>
        </p:spPr>
        <p:txBody>
          <a:bodyPr>
            <a:normAutofit/>
          </a:bodyPr>
          <a:lstStyle/>
          <a:p>
            <a:r>
              <a:rPr lang="en-US" sz="3600" dirty="0" smtClean="0">
                <a:solidFill>
                  <a:srgbClr val="800000"/>
                </a:solidFill>
              </a:rPr>
              <a:t>Carbon fiber retention sleeve thickness</a:t>
            </a:r>
            <a:endParaRPr lang="en-US" sz="36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314</a:t>
            </a:fld>
            <a:endParaRPr lang="en-US" dirty="0"/>
          </a:p>
        </p:txBody>
      </p:sp>
      <p:pic>
        <p:nvPicPr>
          <p:cNvPr id="6" name="Picture 2" descr="C:\DOCUME~1\SUSANM~1\LOCALS~1\Temp\\msotw9_temp0.jpg"/>
          <p:cNvPicPr>
            <a:picLocks noChangeAspect="1" noChangeArrowheads="1"/>
          </p:cNvPicPr>
          <p:nvPr/>
        </p:nvPicPr>
        <p:blipFill>
          <a:blip r:embed="rId2">
            <a:extLst>
              <a:ext uri="{28A0092B-C50C-407E-A947-70E740481C1C}">
                <a14:useLocalDpi xmlns:a14="http://schemas.microsoft.com/office/drawing/2010/main" val="0"/>
              </a:ext>
            </a:extLst>
          </a:blip>
          <a:srcRect l="16493" t="12993" r="3247" b="9055"/>
          <a:stretch>
            <a:fillRect/>
          </a:stretch>
        </p:blipFill>
        <p:spPr bwMode="auto">
          <a:xfrm>
            <a:off x="685800" y="1081310"/>
            <a:ext cx="7848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37811" y="5912422"/>
            <a:ext cx="2086389" cy="369332"/>
          </a:xfrm>
          <a:prstGeom prst="rect">
            <a:avLst/>
          </a:prstGeom>
          <a:noFill/>
        </p:spPr>
        <p:txBody>
          <a:bodyPr wrap="square" rtlCol="0">
            <a:spAutoFit/>
          </a:bodyPr>
          <a:lstStyle/>
          <a:p>
            <a:r>
              <a:rPr lang="en-US" dirty="0" smtClean="0"/>
              <a:t>DuPont</a:t>
            </a:r>
            <a:endParaRPr lang="en-US" dirty="0"/>
          </a:p>
        </p:txBody>
      </p:sp>
      <p:sp>
        <p:nvSpPr>
          <p:cNvPr id="8" name="TextBox 7"/>
          <p:cNvSpPr txBox="1"/>
          <p:nvPr/>
        </p:nvSpPr>
        <p:spPr>
          <a:xfrm>
            <a:off x="7073499" y="1966256"/>
            <a:ext cx="1460901" cy="646331"/>
          </a:xfrm>
          <a:prstGeom prst="rect">
            <a:avLst/>
          </a:prstGeom>
          <a:noFill/>
        </p:spPr>
        <p:txBody>
          <a:bodyPr wrap="square" rtlCol="0">
            <a:spAutoFit/>
          </a:bodyPr>
          <a:lstStyle/>
          <a:p>
            <a:r>
              <a:rPr lang="en-US" dirty="0" smtClean="0"/>
              <a:t>Rotor speed</a:t>
            </a:r>
          </a:p>
          <a:p>
            <a:r>
              <a:rPr lang="en-US" dirty="0" smtClean="0"/>
              <a:t>= 50 </a:t>
            </a:r>
            <a:r>
              <a:rPr lang="en-US" dirty="0" err="1" smtClean="0"/>
              <a:t>Krpm</a:t>
            </a:r>
            <a:endParaRPr lang="en-US" dirty="0"/>
          </a:p>
        </p:txBody>
      </p:sp>
    </p:spTree>
    <p:extLst>
      <p:ext uri="{BB962C8B-B14F-4D97-AF65-F5344CB8AC3E}">
        <p14:creationId xmlns:p14="http://schemas.microsoft.com/office/powerpoint/2010/main" val="3575896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315</a:t>
            </a:fld>
            <a:endParaRPr lang="en-US" dirty="0"/>
          </a:p>
        </p:txBody>
      </p:sp>
      <p:sp>
        <p:nvSpPr>
          <p:cNvPr id="6" name="Title 1"/>
          <p:cNvSpPr>
            <a:spLocks noGrp="1"/>
          </p:cNvSpPr>
          <p:nvPr>
            <p:ph type="title"/>
          </p:nvPr>
        </p:nvSpPr>
        <p:spPr>
          <a:xfrm>
            <a:off x="457200" y="302810"/>
            <a:ext cx="8229600" cy="701211"/>
          </a:xfrm>
        </p:spPr>
        <p:txBody>
          <a:bodyPr>
            <a:normAutofit/>
          </a:bodyPr>
          <a:lstStyle/>
          <a:p>
            <a:r>
              <a:rPr lang="en-US" sz="3600" dirty="0" smtClean="0">
                <a:solidFill>
                  <a:srgbClr val="800000"/>
                </a:solidFill>
              </a:rPr>
              <a:t>Flux distribution for SPM vs. IPM</a:t>
            </a:r>
            <a:endParaRPr lang="en-US" sz="3600" dirty="0">
              <a:solidFill>
                <a:srgbClr val="800000"/>
              </a:solidFill>
            </a:endParaRPr>
          </a:p>
        </p:txBody>
      </p:sp>
      <p:pic>
        <p:nvPicPr>
          <p:cNvPr id="7" name="Picture 6" descr="Untitled .tiff"/>
          <p:cNvPicPr>
            <a:picLocks noChangeAspect="1"/>
          </p:cNvPicPr>
          <p:nvPr/>
        </p:nvPicPr>
        <p:blipFill rotWithShape="1">
          <a:blip r:embed="rId2">
            <a:extLst>
              <a:ext uri="{28A0092B-C50C-407E-A947-70E740481C1C}">
                <a14:useLocalDpi xmlns:a14="http://schemas.microsoft.com/office/drawing/2010/main" val="0"/>
              </a:ext>
            </a:extLst>
          </a:blip>
          <a:srcRect l="9414" t="1" r="8360" b="16447"/>
          <a:stretch/>
        </p:blipFill>
        <p:spPr>
          <a:xfrm>
            <a:off x="249141" y="1219594"/>
            <a:ext cx="8674299" cy="4458238"/>
          </a:xfrm>
          <a:prstGeom prst="rect">
            <a:avLst/>
          </a:prstGeom>
        </p:spPr>
      </p:pic>
      <p:sp>
        <p:nvSpPr>
          <p:cNvPr id="2" name="TextBox 1"/>
          <p:cNvSpPr txBox="1"/>
          <p:nvPr/>
        </p:nvSpPr>
        <p:spPr>
          <a:xfrm>
            <a:off x="3798636" y="1404752"/>
            <a:ext cx="1899322" cy="646331"/>
          </a:xfrm>
          <a:prstGeom prst="rect">
            <a:avLst/>
          </a:prstGeom>
          <a:noFill/>
        </p:spPr>
        <p:txBody>
          <a:bodyPr wrap="square" rtlCol="0">
            <a:spAutoFit/>
          </a:bodyPr>
          <a:lstStyle/>
          <a:p>
            <a:r>
              <a:rPr lang="en-US" dirty="0" smtClean="0"/>
              <a:t>12 slot 10 pole</a:t>
            </a:r>
          </a:p>
          <a:p>
            <a:r>
              <a:rPr lang="en-US" dirty="0" smtClean="0"/>
              <a:t>      PMSM</a:t>
            </a:r>
            <a:endParaRPr lang="en-US" dirty="0"/>
          </a:p>
        </p:txBody>
      </p:sp>
      <p:sp>
        <p:nvSpPr>
          <p:cNvPr id="3" name="TextBox 2"/>
          <p:cNvSpPr txBox="1"/>
          <p:nvPr/>
        </p:nvSpPr>
        <p:spPr>
          <a:xfrm>
            <a:off x="333571" y="5214440"/>
            <a:ext cx="677898" cy="369332"/>
          </a:xfrm>
          <a:prstGeom prst="rect">
            <a:avLst/>
          </a:prstGeom>
          <a:noFill/>
        </p:spPr>
        <p:txBody>
          <a:bodyPr wrap="square" rtlCol="0">
            <a:spAutoFit/>
          </a:bodyPr>
          <a:lstStyle/>
          <a:p>
            <a:r>
              <a:rPr lang="en-US" dirty="0" smtClean="0"/>
              <a:t>SPM</a:t>
            </a:r>
            <a:endParaRPr lang="en-US" dirty="0"/>
          </a:p>
        </p:txBody>
      </p:sp>
      <p:sp>
        <p:nvSpPr>
          <p:cNvPr id="8" name="TextBox 7"/>
          <p:cNvSpPr txBox="1"/>
          <p:nvPr/>
        </p:nvSpPr>
        <p:spPr>
          <a:xfrm>
            <a:off x="8237895" y="5214440"/>
            <a:ext cx="797940" cy="369332"/>
          </a:xfrm>
          <a:prstGeom prst="rect">
            <a:avLst/>
          </a:prstGeom>
          <a:noFill/>
        </p:spPr>
        <p:txBody>
          <a:bodyPr wrap="square" rtlCol="0">
            <a:spAutoFit/>
          </a:bodyPr>
          <a:lstStyle/>
          <a:p>
            <a:r>
              <a:rPr lang="en-US" dirty="0" smtClean="0"/>
              <a:t>IPM</a:t>
            </a:r>
            <a:endParaRPr lang="en-US" dirty="0"/>
          </a:p>
        </p:txBody>
      </p:sp>
    </p:spTree>
    <p:extLst>
      <p:ext uri="{BB962C8B-B14F-4D97-AF65-F5344CB8AC3E}">
        <p14:creationId xmlns:p14="http://schemas.microsoft.com/office/powerpoint/2010/main" val="2124019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316</a:t>
            </a:fld>
            <a:endParaRPr lang="en-US" dirty="0"/>
          </a:p>
        </p:txBody>
      </p:sp>
      <p:sp>
        <p:nvSpPr>
          <p:cNvPr id="6" name="Title 1"/>
          <p:cNvSpPr txBox="1">
            <a:spLocks/>
          </p:cNvSpPr>
          <p:nvPr/>
        </p:nvSpPr>
        <p:spPr>
          <a:xfrm>
            <a:off x="457200" y="192585"/>
            <a:ext cx="8229600" cy="11430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solidFill>
                  <a:srgbClr val="800000"/>
                </a:solidFill>
              </a:rPr>
              <a:t>Rotor with Super Conducting Magnets</a:t>
            </a:r>
            <a:endParaRPr lang="en-US" sz="3600" dirty="0">
              <a:solidFill>
                <a:srgbClr val="800000"/>
              </a:solidFill>
            </a:endParaRPr>
          </a:p>
        </p:txBody>
      </p:sp>
      <p:pic>
        <p:nvPicPr>
          <p:cNvPr id="7" name="Content Placeholder 7" descr="SUPER 2.tiff"/>
          <p:cNvPicPr>
            <a:picLocks noGrp="1" noChangeAspect="1"/>
          </p:cNvPicPr>
          <p:nvPr>
            <p:ph idx="1"/>
          </p:nvPr>
        </p:nvPicPr>
        <p:blipFill>
          <a:blip r:embed="rId2">
            <a:extLst>
              <a:ext uri="{28A0092B-C50C-407E-A947-70E740481C1C}">
                <a14:useLocalDpi xmlns:a14="http://schemas.microsoft.com/office/drawing/2010/main" val="0"/>
              </a:ext>
            </a:extLst>
          </a:blip>
          <a:srcRect t="8570" b="8570"/>
          <a:stretch>
            <a:fillRect/>
          </a:stretch>
        </p:blipFill>
        <p:spPr>
          <a:xfrm>
            <a:off x="228381" y="1247626"/>
            <a:ext cx="2796476" cy="1537954"/>
          </a:xfrm>
        </p:spPr>
      </p:pic>
      <p:pic>
        <p:nvPicPr>
          <p:cNvPr id="8" name="Picture 7" descr="SUPER ROTO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215" y="1247890"/>
            <a:ext cx="5575169" cy="4006343"/>
          </a:xfrm>
          <a:prstGeom prst="rect">
            <a:avLst/>
          </a:prstGeom>
        </p:spPr>
      </p:pic>
      <p:sp>
        <p:nvSpPr>
          <p:cNvPr id="9" name="TextBox 8"/>
          <p:cNvSpPr txBox="1"/>
          <p:nvPr/>
        </p:nvSpPr>
        <p:spPr>
          <a:xfrm>
            <a:off x="228381" y="2999285"/>
            <a:ext cx="2796476" cy="2308324"/>
          </a:xfrm>
          <a:prstGeom prst="rect">
            <a:avLst/>
          </a:prstGeom>
          <a:noFill/>
        </p:spPr>
        <p:txBody>
          <a:bodyPr wrap="square" rtlCol="0">
            <a:spAutoFit/>
          </a:bodyPr>
          <a:lstStyle/>
          <a:p>
            <a:r>
              <a:rPr lang="en-US" dirty="0" smtClean="0"/>
              <a:t>Super Conducting Coils</a:t>
            </a:r>
          </a:p>
          <a:p>
            <a:endParaRPr lang="en-US" dirty="0"/>
          </a:p>
          <a:p>
            <a:endParaRPr lang="en-US" dirty="0" smtClean="0"/>
          </a:p>
          <a:p>
            <a:r>
              <a:rPr lang="en-US" dirty="0" smtClean="0"/>
              <a:t>Must be maintained at</a:t>
            </a:r>
          </a:p>
          <a:p>
            <a:r>
              <a:rPr lang="en-US" dirty="0" smtClean="0"/>
              <a:t>cryogenic temperature</a:t>
            </a:r>
          </a:p>
          <a:p>
            <a:r>
              <a:rPr lang="en-US" dirty="0"/>
              <a:t>f</a:t>
            </a:r>
            <a:r>
              <a:rPr lang="en-US" dirty="0" smtClean="0"/>
              <a:t>or continuous current flow to produce high magnetic fields </a:t>
            </a:r>
            <a:endParaRPr lang="en-US" dirty="0"/>
          </a:p>
        </p:txBody>
      </p:sp>
      <p:sp>
        <p:nvSpPr>
          <p:cNvPr id="11" name="Rectangle 10"/>
          <p:cNvSpPr/>
          <p:nvPr/>
        </p:nvSpPr>
        <p:spPr>
          <a:xfrm>
            <a:off x="3731092" y="5395434"/>
            <a:ext cx="5609971" cy="646331"/>
          </a:xfrm>
          <a:prstGeom prst="rect">
            <a:avLst/>
          </a:prstGeom>
        </p:spPr>
        <p:txBody>
          <a:bodyPr wrap="square">
            <a:spAutoFit/>
          </a:bodyPr>
          <a:lstStyle/>
          <a:p>
            <a:r>
              <a:rPr lang="en-US" dirty="0"/>
              <a:t>AC Induction super conducting (4) pole rotor</a:t>
            </a:r>
          </a:p>
          <a:p>
            <a:r>
              <a:rPr lang="en-US" dirty="0"/>
              <a:t>	(by American Superconductor)</a:t>
            </a:r>
          </a:p>
        </p:txBody>
      </p:sp>
    </p:spTree>
    <p:extLst>
      <p:ext uri="{BB962C8B-B14F-4D97-AF65-F5344CB8AC3E}">
        <p14:creationId xmlns:p14="http://schemas.microsoft.com/office/powerpoint/2010/main" val="826931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585"/>
            <a:ext cx="8229600" cy="1143000"/>
          </a:xfrm>
        </p:spPr>
        <p:txBody>
          <a:bodyPr>
            <a:normAutofit/>
          </a:bodyPr>
          <a:lstStyle/>
          <a:p>
            <a:r>
              <a:rPr lang="en-US" sz="3600" dirty="0" smtClean="0">
                <a:solidFill>
                  <a:srgbClr val="800000"/>
                </a:solidFill>
              </a:rPr>
              <a:t>TITLE</a:t>
            </a:r>
            <a:endParaRPr lang="en-US" sz="36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317</a:t>
            </a:fld>
            <a:endParaRPr lang="en-US" dirty="0"/>
          </a:p>
        </p:txBody>
      </p:sp>
    </p:spTree>
    <p:extLst>
      <p:ext uri="{BB962C8B-B14F-4D97-AF65-F5344CB8AC3E}">
        <p14:creationId xmlns:p14="http://schemas.microsoft.com/office/powerpoint/2010/main" val="2467894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585"/>
            <a:ext cx="8229600" cy="1143000"/>
          </a:xfrm>
        </p:spPr>
        <p:txBody>
          <a:bodyPr>
            <a:normAutofit/>
          </a:bodyPr>
          <a:lstStyle/>
          <a:p>
            <a:r>
              <a:rPr lang="en-US" sz="3600" dirty="0" smtClean="0">
                <a:solidFill>
                  <a:srgbClr val="800000"/>
                </a:solidFill>
              </a:rPr>
              <a:t>TITLE</a:t>
            </a:r>
            <a:endParaRPr lang="en-US" sz="36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318</a:t>
            </a:fld>
            <a:endParaRPr lang="en-US" dirty="0"/>
          </a:p>
        </p:txBody>
      </p:sp>
    </p:spTree>
    <p:extLst>
      <p:ext uri="{BB962C8B-B14F-4D97-AF65-F5344CB8AC3E}">
        <p14:creationId xmlns:p14="http://schemas.microsoft.com/office/powerpoint/2010/main" val="310985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292</a:t>
            </a:fld>
            <a:endParaRPr lang="en-US" dirty="0"/>
          </a:p>
        </p:txBody>
      </p:sp>
      <p:sp>
        <p:nvSpPr>
          <p:cNvPr id="3" name="TextBox 2"/>
          <p:cNvSpPr txBox="1"/>
          <p:nvPr/>
        </p:nvSpPr>
        <p:spPr>
          <a:xfrm>
            <a:off x="1261987" y="179627"/>
            <a:ext cx="7011303" cy="646331"/>
          </a:xfrm>
          <a:prstGeom prst="rect">
            <a:avLst/>
          </a:prstGeom>
          <a:noFill/>
        </p:spPr>
        <p:txBody>
          <a:bodyPr wrap="square" rtlCol="0">
            <a:spAutoFit/>
          </a:bodyPr>
          <a:lstStyle/>
          <a:p>
            <a:r>
              <a:rPr lang="en-US" sz="3600" dirty="0" smtClean="0">
                <a:solidFill>
                  <a:srgbClr val="800000"/>
                </a:solidFill>
              </a:rPr>
              <a:t>SPM &amp; IPM rotor configurations</a:t>
            </a:r>
            <a:endParaRPr lang="en-US" sz="3600" dirty="0">
              <a:solidFill>
                <a:srgbClr val="800000"/>
              </a:solidFill>
            </a:endParaRPr>
          </a:p>
        </p:txBody>
      </p:sp>
      <p:pic>
        <p:nvPicPr>
          <p:cNvPr id="7" name="Picture 6"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55" y="1082754"/>
            <a:ext cx="7924575" cy="5224111"/>
          </a:xfrm>
          <a:prstGeom prst="rect">
            <a:avLst/>
          </a:prstGeom>
        </p:spPr>
      </p:pic>
    </p:spTree>
    <p:extLst>
      <p:ext uri="{BB962C8B-B14F-4D97-AF65-F5344CB8AC3E}">
        <p14:creationId xmlns:p14="http://schemas.microsoft.com/office/powerpoint/2010/main" val="1417502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585"/>
            <a:ext cx="8229600" cy="1143000"/>
          </a:xfrm>
        </p:spPr>
        <p:txBody>
          <a:bodyPr>
            <a:normAutofit/>
          </a:bodyPr>
          <a:lstStyle/>
          <a:p>
            <a:r>
              <a:rPr lang="en-US" sz="3600" dirty="0" smtClean="0">
                <a:solidFill>
                  <a:srgbClr val="800000"/>
                </a:solidFill>
              </a:rPr>
              <a:t>TITLE</a:t>
            </a:r>
            <a:endParaRPr lang="en-US" sz="36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319</a:t>
            </a:fld>
            <a:endParaRPr lang="en-US" dirty="0"/>
          </a:p>
        </p:txBody>
      </p:sp>
    </p:spTree>
    <p:extLst>
      <p:ext uri="{BB962C8B-B14F-4D97-AF65-F5344CB8AC3E}">
        <p14:creationId xmlns:p14="http://schemas.microsoft.com/office/powerpoint/2010/main" val="4047415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585"/>
            <a:ext cx="8229600" cy="1143000"/>
          </a:xfrm>
        </p:spPr>
        <p:txBody>
          <a:bodyPr>
            <a:normAutofit/>
          </a:bodyPr>
          <a:lstStyle/>
          <a:p>
            <a:r>
              <a:rPr lang="en-US" sz="3600" dirty="0" smtClean="0">
                <a:solidFill>
                  <a:srgbClr val="800000"/>
                </a:solidFill>
              </a:rPr>
              <a:t>TITLE</a:t>
            </a:r>
            <a:endParaRPr lang="en-US" sz="36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320</a:t>
            </a:fld>
            <a:endParaRPr lang="en-US" dirty="0"/>
          </a:p>
        </p:txBody>
      </p:sp>
    </p:spTree>
    <p:extLst>
      <p:ext uri="{BB962C8B-B14F-4D97-AF65-F5344CB8AC3E}">
        <p14:creationId xmlns:p14="http://schemas.microsoft.com/office/powerpoint/2010/main" val="2204675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92585"/>
            <a:ext cx="8229600" cy="1143000"/>
          </a:xfrm>
        </p:spPr>
        <p:txBody>
          <a:bodyPr>
            <a:normAutofit/>
          </a:bodyPr>
          <a:lstStyle/>
          <a:p>
            <a:r>
              <a:rPr lang="en-US" sz="3600" dirty="0" smtClean="0">
                <a:solidFill>
                  <a:srgbClr val="800000"/>
                </a:solidFill>
              </a:rPr>
              <a:t>Exterior rotor design guidelines</a:t>
            </a:r>
            <a:endParaRPr lang="en-US" sz="36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293</a:t>
            </a:fld>
            <a:endParaRPr lang="en-US" dirty="0"/>
          </a:p>
        </p:txBody>
      </p:sp>
      <p:pic>
        <p:nvPicPr>
          <p:cNvPr id="6" name="Picture 5"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219794"/>
            <a:ext cx="1435100" cy="1400162"/>
          </a:xfrm>
          <a:prstGeom prst="rect">
            <a:avLst/>
          </a:prstGeom>
        </p:spPr>
      </p:pic>
      <p:sp>
        <p:nvSpPr>
          <p:cNvPr id="3" name="TextBox 2"/>
          <p:cNvSpPr txBox="1"/>
          <p:nvPr/>
        </p:nvSpPr>
        <p:spPr>
          <a:xfrm>
            <a:off x="2222500" y="1013179"/>
            <a:ext cx="6464300" cy="5355313"/>
          </a:xfrm>
          <a:prstGeom prst="rect">
            <a:avLst/>
          </a:prstGeom>
          <a:noFill/>
        </p:spPr>
        <p:txBody>
          <a:bodyPr wrap="square" rtlCol="0">
            <a:spAutoFit/>
          </a:bodyPr>
          <a:lstStyle/>
          <a:p>
            <a:r>
              <a:rPr lang="en-US" dirty="0" smtClean="0"/>
              <a:t>Applications where </a:t>
            </a:r>
            <a:r>
              <a:rPr lang="en-US" dirty="0" smtClean="0"/>
              <a:t>high </a:t>
            </a:r>
            <a:r>
              <a:rPr lang="en-US" dirty="0" smtClean="0"/>
              <a:t>inertia is a plus like fans &amp; blowers</a:t>
            </a:r>
          </a:p>
          <a:p>
            <a:endParaRPr lang="en-US" dirty="0"/>
          </a:p>
          <a:p>
            <a:r>
              <a:rPr lang="en-US" dirty="0" smtClean="0"/>
              <a:t>Hi flux magnet grades usually not suitable</a:t>
            </a:r>
          </a:p>
          <a:p>
            <a:endParaRPr lang="en-US" dirty="0" smtClean="0"/>
          </a:p>
          <a:p>
            <a:r>
              <a:rPr lang="en-US" dirty="0" smtClean="0"/>
              <a:t>Ceramic or bonded magnets, full ring or individual poles</a:t>
            </a:r>
          </a:p>
          <a:p>
            <a:endParaRPr lang="en-US" dirty="0"/>
          </a:p>
          <a:p>
            <a:r>
              <a:rPr lang="en-US" dirty="0" smtClean="0"/>
              <a:t>Radial magnetization suggested for low pole numbers</a:t>
            </a:r>
          </a:p>
          <a:p>
            <a:endParaRPr lang="en-US" dirty="0"/>
          </a:p>
          <a:p>
            <a:r>
              <a:rPr lang="en-US" dirty="0" smtClean="0"/>
              <a:t>Use radial or parallel magnetization for high pole numbers</a:t>
            </a:r>
          </a:p>
          <a:p>
            <a:endParaRPr lang="en-US" dirty="0"/>
          </a:p>
          <a:p>
            <a:r>
              <a:rPr lang="en-US" dirty="0" smtClean="0"/>
              <a:t>Use adhesives such a Loctite or epoxies for assembly</a:t>
            </a:r>
          </a:p>
          <a:p>
            <a:endParaRPr lang="en-US" dirty="0"/>
          </a:p>
          <a:p>
            <a:r>
              <a:rPr lang="en-US" dirty="0" smtClean="0"/>
              <a:t>Additional retention usually not required.</a:t>
            </a:r>
          </a:p>
          <a:p>
            <a:endParaRPr lang="en-US" dirty="0"/>
          </a:p>
          <a:p>
            <a:r>
              <a:rPr lang="en-US" dirty="0" smtClean="0"/>
              <a:t>Magnets can be pre-magnetized or magnetized after </a:t>
            </a:r>
            <a:r>
              <a:rPr lang="en-US" dirty="0" err="1" smtClean="0"/>
              <a:t>ass’y</a:t>
            </a:r>
            <a:r>
              <a:rPr lang="en-US" smtClean="0"/>
              <a:t>.</a:t>
            </a:r>
            <a:endParaRPr lang="en-US" dirty="0" smtClean="0"/>
          </a:p>
          <a:p>
            <a:endParaRPr lang="en-US" dirty="0"/>
          </a:p>
          <a:p>
            <a:r>
              <a:rPr lang="en-US" dirty="0" smtClean="0"/>
              <a:t>Yoke must be magnetic &amp; can be designed with an inside or and outside flange for mounting</a:t>
            </a:r>
          </a:p>
          <a:p>
            <a:r>
              <a:rPr lang="en-US" dirty="0" smtClean="0"/>
              <a:t> </a:t>
            </a:r>
            <a:endParaRPr lang="en-US" dirty="0"/>
          </a:p>
        </p:txBody>
      </p:sp>
    </p:spTree>
    <p:extLst>
      <p:ext uri="{BB962C8B-B14F-4D97-AF65-F5344CB8AC3E}">
        <p14:creationId xmlns:p14="http://schemas.microsoft.com/office/powerpoint/2010/main" val="27795149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978"/>
            <a:ext cx="8229600" cy="1143000"/>
          </a:xfrm>
        </p:spPr>
        <p:txBody>
          <a:bodyPr>
            <a:normAutofit/>
          </a:bodyPr>
          <a:lstStyle/>
          <a:p>
            <a:r>
              <a:rPr lang="en-US" sz="3600" dirty="0" smtClean="0">
                <a:solidFill>
                  <a:srgbClr val="800000"/>
                </a:solidFill>
              </a:rPr>
              <a:t>IPM (spoke type) rotor designs</a:t>
            </a:r>
            <a:endParaRPr lang="en-US" sz="3600" dirty="0">
              <a:solidFill>
                <a:srgbClr val="800000"/>
              </a:solidFill>
            </a:endParaRPr>
          </a:p>
        </p:txBody>
      </p:sp>
      <p:sp>
        <p:nvSpPr>
          <p:cNvPr id="4" name="Footer Placeholder 3"/>
          <p:cNvSpPr>
            <a:spLocks noGrp="1"/>
          </p:cNvSpPr>
          <p:nvPr>
            <p:ph type="ftr" sz="quarter" idx="11"/>
          </p:nvPr>
        </p:nvSpPr>
        <p:spPr/>
        <p:txBody>
          <a:bodyPr/>
          <a:lstStyle/>
          <a:p>
            <a:r>
              <a:rPr lang="en-US" dirty="0"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294</a:t>
            </a:fld>
            <a:endParaRPr lang="en-US" dirty="0"/>
          </a:p>
        </p:txBody>
      </p:sp>
      <p:pic>
        <p:nvPicPr>
          <p:cNvPr id="6" name="Picture 5"/>
          <p:cNvPicPr>
            <a:picLocks noChangeAspect="1"/>
          </p:cNvPicPr>
          <p:nvPr/>
        </p:nvPicPr>
        <p:blipFill>
          <a:blip r:embed="rId2"/>
          <a:stretch>
            <a:fillRect/>
          </a:stretch>
        </p:blipFill>
        <p:spPr>
          <a:xfrm>
            <a:off x="0" y="2765778"/>
            <a:ext cx="4591418" cy="3590572"/>
          </a:xfrm>
          <a:prstGeom prst="rect">
            <a:avLst/>
          </a:prstGeom>
        </p:spPr>
      </p:pic>
      <p:pic>
        <p:nvPicPr>
          <p:cNvPr id="7" name="Picture 6"/>
          <p:cNvPicPr>
            <a:picLocks noChangeAspect="1"/>
          </p:cNvPicPr>
          <p:nvPr/>
        </p:nvPicPr>
        <p:blipFill>
          <a:blip r:embed="rId3"/>
          <a:stretch>
            <a:fillRect/>
          </a:stretch>
        </p:blipFill>
        <p:spPr>
          <a:xfrm>
            <a:off x="4197045" y="720671"/>
            <a:ext cx="4946956" cy="4020662"/>
          </a:xfrm>
          <a:prstGeom prst="rect">
            <a:avLst/>
          </a:prstGeom>
        </p:spPr>
      </p:pic>
      <p:sp>
        <p:nvSpPr>
          <p:cNvPr id="3" name="TextBox 2"/>
          <p:cNvSpPr txBox="1"/>
          <p:nvPr/>
        </p:nvSpPr>
        <p:spPr>
          <a:xfrm>
            <a:off x="457200" y="851672"/>
            <a:ext cx="3217333" cy="923330"/>
          </a:xfrm>
          <a:prstGeom prst="rect">
            <a:avLst/>
          </a:prstGeom>
          <a:noFill/>
        </p:spPr>
        <p:txBody>
          <a:bodyPr wrap="square" rtlCol="0">
            <a:spAutoFit/>
          </a:bodyPr>
          <a:lstStyle/>
          <a:p>
            <a:r>
              <a:rPr lang="en-US" dirty="0" smtClean="0"/>
              <a:t>Spoke type IPM rotors utilize low grade magnets such as bonded rare earth or ceramic.</a:t>
            </a:r>
            <a:endParaRPr lang="en-US" dirty="0"/>
          </a:p>
        </p:txBody>
      </p:sp>
    </p:spTree>
    <p:extLst>
      <p:ext uri="{BB962C8B-B14F-4D97-AF65-F5344CB8AC3E}">
        <p14:creationId xmlns:p14="http://schemas.microsoft.com/office/powerpoint/2010/main" val="2129669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192585"/>
            <a:ext cx="8229600" cy="734515"/>
          </a:xfrm>
        </p:spPr>
        <p:txBody>
          <a:bodyPr>
            <a:normAutofit/>
          </a:bodyPr>
          <a:lstStyle/>
          <a:p>
            <a:r>
              <a:rPr lang="en-US" sz="3600" dirty="0" smtClean="0">
                <a:solidFill>
                  <a:srgbClr val="800000"/>
                </a:solidFill>
              </a:rPr>
              <a:t>SPM rotor design guidelines</a:t>
            </a:r>
            <a:endParaRPr lang="en-US" sz="3600" dirty="0">
              <a:solidFill>
                <a:srgbClr val="800000"/>
              </a:solidFill>
            </a:endParaRPr>
          </a:p>
        </p:txBody>
      </p:sp>
      <p:sp>
        <p:nvSpPr>
          <p:cNvPr id="4" name="Footer Placeholder 3"/>
          <p:cNvSpPr>
            <a:spLocks noGrp="1"/>
          </p:cNvSpPr>
          <p:nvPr>
            <p:ph type="ftr" sz="quarter" idx="11"/>
          </p:nvPr>
        </p:nvSpPr>
        <p:spPr/>
        <p:txBody>
          <a:bodyPr/>
          <a:lstStyle/>
          <a:p>
            <a:r>
              <a:rPr lang="en-US"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295</a:t>
            </a:fld>
            <a:endParaRPr lang="en-US" dirty="0"/>
          </a:p>
        </p:txBody>
      </p:sp>
      <p:pic>
        <p:nvPicPr>
          <p:cNvPr id="6" name="Picture 5" descr="Untitled.tiff"/>
          <p:cNvPicPr>
            <a:picLocks noChangeAspect="1"/>
          </p:cNvPicPr>
          <p:nvPr/>
        </p:nvPicPr>
        <p:blipFill rotWithShape="1">
          <a:blip r:embed="rId2">
            <a:extLst>
              <a:ext uri="{28A0092B-C50C-407E-A947-70E740481C1C}">
                <a14:useLocalDpi xmlns:a14="http://schemas.microsoft.com/office/drawing/2010/main" val="0"/>
              </a:ext>
            </a:extLst>
          </a:blip>
          <a:srcRect r="29784"/>
          <a:stretch/>
        </p:blipFill>
        <p:spPr>
          <a:xfrm>
            <a:off x="342900" y="192584"/>
            <a:ext cx="1397000" cy="1422933"/>
          </a:xfrm>
          <a:prstGeom prst="rect">
            <a:avLst/>
          </a:prstGeom>
        </p:spPr>
      </p:pic>
      <p:sp>
        <p:nvSpPr>
          <p:cNvPr id="3" name="TextBox 2"/>
          <p:cNvSpPr txBox="1"/>
          <p:nvPr/>
        </p:nvSpPr>
        <p:spPr>
          <a:xfrm>
            <a:off x="2120900" y="1143000"/>
            <a:ext cx="6743700" cy="5909311"/>
          </a:xfrm>
          <a:prstGeom prst="rect">
            <a:avLst/>
          </a:prstGeom>
          <a:noFill/>
        </p:spPr>
        <p:txBody>
          <a:bodyPr wrap="square" rtlCol="0">
            <a:spAutoFit/>
          </a:bodyPr>
          <a:lstStyle/>
          <a:p>
            <a:r>
              <a:rPr lang="en-US" dirty="0" smtClean="0"/>
              <a:t>Used for servos &amp; generators for high performance</a:t>
            </a:r>
          </a:p>
          <a:p>
            <a:endParaRPr lang="en-US" dirty="0"/>
          </a:p>
          <a:p>
            <a:r>
              <a:rPr lang="en-US" dirty="0" smtClean="0"/>
              <a:t>Rare earth magnets best suited SPM rotors</a:t>
            </a:r>
          </a:p>
          <a:p>
            <a:endParaRPr lang="en-US" dirty="0"/>
          </a:p>
          <a:p>
            <a:r>
              <a:rPr lang="en-US" dirty="0" smtClean="0"/>
              <a:t>Bonded, molded or sintered magnets are most cost effective</a:t>
            </a:r>
          </a:p>
          <a:p>
            <a:endParaRPr lang="en-US" dirty="0" smtClean="0"/>
          </a:p>
          <a:p>
            <a:r>
              <a:rPr lang="en-US" dirty="0" smtClean="0"/>
              <a:t>Full rings, arcs or bread-loaf magnets can be used</a:t>
            </a:r>
          </a:p>
          <a:p>
            <a:endParaRPr lang="en-US" dirty="0" smtClean="0"/>
          </a:p>
          <a:p>
            <a:r>
              <a:rPr lang="en-US" dirty="0" smtClean="0"/>
              <a:t>Magnets can be pre-magnetized or magnetized after </a:t>
            </a:r>
            <a:r>
              <a:rPr lang="en-US" dirty="0" err="1" smtClean="0"/>
              <a:t>ass’y</a:t>
            </a:r>
            <a:endParaRPr lang="en-US" dirty="0" smtClean="0"/>
          </a:p>
          <a:p>
            <a:endParaRPr lang="en-US" dirty="0"/>
          </a:p>
          <a:p>
            <a:r>
              <a:rPr lang="en-US" dirty="0" smtClean="0"/>
              <a:t>Magnetization: radial for rings &amp; parallel for separate poles</a:t>
            </a:r>
          </a:p>
          <a:p>
            <a:endParaRPr lang="en-US" dirty="0"/>
          </a:p>
          <a:p>
            <a:r>
              <a:rPr lang="en-US" dirty="0" smtClean="0"/>
              <a:t>Laminated cores might be required to reduce eddy currents</a:t>
            </a:r>
          </a:p>
          <a:p>
            <a:endParaRPr lang="en-US" dirty="0" smtClean="0"/>
          </a:p>
          <a:p>
            <a:r>
              <a:rPr lang="en-US" dirty="0" smtClean="0"/>
              <a:t>Use adhesives </a:t>
            </a:r>
            <a:r>
              <a:rPr lang="en-US" dirty="0"/>
              <a:t>such a Loctite or epoxies for </a:t>
            </a:r>
            <a:r>
              <a:rPr lang="en-US" dirty="0" smtClean="0"/>
              <a:t>assembly</a:t>
            </a:r>
          </a:p>
          <a:p>
            <a:endParaRPr lang="en-US" dirty="0"/>
          </a:p>
          <a:p>
            <a:r>
              <a:rPr lang="en-US" dirty="0" smtClean="0"/>
              <a:t>Magnet retention is required to withstand centrifugal forces at speeds or against shock forces in some applications</a:t>
            </a:r>
          </a:p>
          <a:p>
            <a:endParaRPr lang="en-US" dirty="0"/>
          </a:p>
          <a:p>
            <a:endParaRPr lang="en-US" dirty="0"/>
          </a:p>
          <a:p>
            <a:endParaRPr lang="en-US" dirty="0"/>
          </a:p>
        </p:txBody>
      </p:sp>
    </p:spTree>
    <p:extLst>
      <p:ext uri="{BB962C8B-B14F-4D97-AF65-F5344CB8AC3E}">
        <p14:creationId xmlns:p14="http://schemas.microsoft.com/office/powerpoint/2010/main" val="27795149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800" y="65585"/>
            <a:ext cx="6705600" cy="848815"/>
          </a:xfrm>
        </p:spPr>
        <p:txBody>
          <a:bodyPr>
            <a:normAutofit/>
          </a:bodyPr>
          <a:lstStyle/>
          <a:p>
            <a:r>
              <a:rPr lang="en-US" sz="3600" dirty="0" smtClean="0">
                <a:solidFill>
                  <a:srgbClr val="800000"/>
                </a:solidFill>
              </a:rPr>
              <a:t>IPM rotor design guidelines</a:t>
            </a:r>
            <a:endParaRPr lang="en-US" sz="3600" dirty="0">
              <a:solidFill>
                <a:srgbClr val="800000"/>
              </a:solidFill>
            </a:endParaRPr>
          </a:p>
        </p:txBody>
      </p:sp>
      <p:sp>
        <p:nvSpPr>
          <p:cNvPr id="4" name="Footer Placeholder 3"/>
          <p:cNvSpPr>
            <a:spLocks noGrp="1"/>
          </p:cNvSpPr>
          <p:nvPr>
            <p:ph type="ftr" sz="quarter" idx="11"/>
          </p:nvPr>
        </p:nvSpPr>
        <p:spPr/>
        <p:txBody>
          <a:bodyPr/>
          <a:lstStyle/>
          <a:p>
            <a:r>
              <a:rPr lang="en-US"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296</a:t>
            </a:fld>
            <a:endParaRPr lang="en-US" dirty="0"/>
          </a:p>
        </p:txBody>
      </p:sp>
      <p:pic>
        <p:nvPicPr>
          <p:cNvPr id="3" name="Picture 2"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63" y="65585"/>
            <a:ext cx="1637604" cy="1615504"/>
          </a:xfrm>
          <a:prstGeom prst="rect">
            <a:avLst/>
          </a:prstGeom>
        </p:spPr>
      </p:pic>
      <p:sp>
        <p:nvSpPr>
          <p:cNvPr id="6" name="TextBox 5"/>
          <p:cNvSpPr txBox="1"/>
          <p:nvPr/>
        </p:nvSpPr>
        <p:spPr>
          <a:xfrm>
            <a:off x="2060223" y="804336"/>
            <a:ext cx="6829777" cy="6186310"/>
          </a:xfrm>
          <a:prstGeom prst="rect">
            <a:avLst/>
          </a:prstGeom>
          <a:noFill/>
        </p:spPr>
        <p:txBody>
          <a:bodyPr wrap="square" rtlCol="0">
            <a:spAutoFit/>
          </a:bodyPr>
          <a:lstStyle/>
          <a:p>
            <a:r>
              <a:rPr lang="en-US" dirty="0" smtClean="0"/>
              <a:t>Popular for traction where wide range constant power is required</a:t>
            </a:r>
          </a:p>
          <a:p>
            <a:endParaRPr lang="en-US" dirty="0"/>
          </a:p>
          <a:p>
            <a:r>
              <a:rPr lang="en-US" dirty="0" smtClean="0"/>
              <a:t>Requires laminated cores (although sintered parts are possible)</a:t>
            </a:r>
          </a:p>
          <a:p>
            <a:endParaRPr lang="en-US" dirty="0"/>
          </a:p>
          <a:p>
            <a:r>
              <a:rPr lang="en-US" dirty="0" smtClean="0"/>
              <a:t>Magnet grades can be ceramic or rare earth or combination</a:t>
            </a:r>
          </a:p>
          <a:p>
            <a:endParaRPr lang="en-US" dirty="0"/>
          </a:p>
          <a:p>
            <a:r>
              <a:rPr lang="en-US" dirty="0" smtClean="0"/>
              <a:t>Can be designed with saliency for additional reluctance torque</a:t>
            </a:r>
          </a:p>
          <a:p>
            <a:endParaRPr lang="en-US" dirty="0"/>
          </a:p>
          <a:p>
            <a:r>
              <a:rPr lang="en-US" dirty="0" smtClean="0"/>
              <a:t>Magnet retention is almost free due to internal assembly plus slot retention such as varnish or epoxy to prevent magnet motion </a:t>
            </a:r>
          </a:p>
          <a:p>
            <a:endParaRPr lang="en-US" dirty="0"/>
          </a:p>
          <a:p>
            <a:r>
              <a:rPr lang="en-US" dirty="0" smtClean="0"/>
              <a:t>Magnets are best pre-magnetized with easy assembly</a:t>
            </a:r>
          </a:p>
          <a:p>
            <a:endParaRPr lang="en-US" dirty="0"/>
          </a:p>
          <a:p>
            <a:r>
              <a:rPr lang="en-US" dirty="0" smtClean="0"/>
              <a:t>Rotors can easily be step skewed in sections of magnet length</a:t>
            </a:r>
          </a:p>
          <a:p>
            <a:endParaRPr lang="en-US" dirty="0"/>
          </a:p>
          <a:p>
            <a:r>
              <a:rPr lang="en-US" dirty="0"/>
              <a:t>IPM designs are quite flexible with many configuration </a:t>
            </a:r>
            <a:r>
              <a:rPr lang="en-US" dirty="0" smtClean="0"/>
              <a:t>choices</a:t>
            </a:r>
          </a:p>
          <a:p>
            <a:r>
              <a:rPr lang="en-US" dirty="0"/>
              <a:t>s</a:t>
            </a:r>
            <a:r>
              <a:rPr lang="en-US" dirty="0" smtClean="0"/>
              <a:t>uch as</a:t>
            </a:r>
            <a:r>
              <a:rPr lang="en-US" b="1" dirty="0" smtClean="0"/>
              <a:t> V, </a:t>
            </a:r>
            <a:r>
              <a:rPr lang="en-US" dirty="0" smtClean="0"/>
              <a:t>or </a:t>
            </a:r>
            <a:r>
              <a:rPr lang="en-US" b="1" dirty="0" smtClean="0"/>
              <a:t>U</a:t>
            </a:r>
            <a:r>
              <a:rPr lang="en-US" dirty="0" smtClean="0"/>
              <a:t> shaped, multi-layers and with empty slots.</a:t>
            </a:r>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7795149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290"/>
            <a:ext cx="8229600" cy="1143000"/>
          </a:xfrm>
        </p:spPr>
        <p:txBody>
          <a:bodyPr>
            <a:normAutofit/>
          </a:bodyPr>
          <a:lstStyle/>
          <a:p>
            <a:r>
              <a:rPr lang="en-US" sz="3600" dirty="0" smtClean="0">
                <a:solidFill>
                  <a:srgbClr val="800000"/>
                </a:solidFill>
              </a:rPr>
              <a:t>IPM rotor configurations</a:t>
            </a:r>
            <a:endParaRPr lang="en-US" sz="3600" dirty="0">
              <a:solidFill>
                <a:srgbClr val="800000"/>
              </a:solidFill>
            </a:endParaRPr>
          </a:p>
        </p:txBody>
      </p:sp>
      <p:sp>
        <p:nvSpPr>
          <p:cNvPr id="4" name="Footer Placeholder 3"/>
          <p:cNvSpPr>
            <a:spLocks noGrp="1"/>
          </p:cNvSpPr>
          <p:nvPr>
            <p:ph type="ftr" sz="quarter" idx="11"/>
          </p:nvPr>
        </p:nvSpPr>
        <p:spPr/>
        <p:txBody>
          <a:bodyPr/>
          <a:lstStyle/>
          <a:p>
            <a:r>
              <a:rPr lang="en-US" smtClean="0"/>
              <a:t>Mod 29 Copyright: JR Hendershot 2012</a:t>
            </a:r>
            <a:endParaRPr lang="en-US" dirty="0"/>
          </a:p>
        </p:txBody>
      </p:sp>
      <p:sp>
        <p:nvSpPr>
          <p:cNvPr id="5" name="Slide Number Placeholder 4"/>
          <p:cNvSpPr>
            <a:spLocks noGrp="1"/>
          </p:cNvSpPr>
          <p:nvPr>
            <p:ph type="sldNum" sz="quarter" idx="12"/>
          </p:nvPr>
        </p:nvSpPr>
        <p:spPr/>
        <p:txBody>
          <a:bodyPr/>
          <a:lstStyle/>
          <a:p>
            <a:fld id="{D31B9E2A-62C9-E64C-B4B8-CE2194CCEB4D}" type="slidenum">
              <a:rPr lang="en-US" smtClean="0"/>
              <a:t>297</a:t>
            </a:fld>
            <a:endParaRPr lang="en-US" dirty="0"/>
          </a:p>
        </p:txBody>
      </p:sp>
      <p:pic>
        <p:nvPicPr>
          <p:cNvPr id="6" name="Picture 5" descr="IPM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001" y="3898660"/>
            <a:ext cx="2087754" cy="2036899"/>
          </a:xfrm>
          <a:prstGeom prst="rect">
            <a:avLst/>
          </a:prstGeom>
        </p:spPr>
      </p:pic>
      <p:pic>
        <p:nvPicPr>
          <p:cNvPr id="7" name="Picture 6" descr="IPM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001" y="1303290"/>
            <a:ext cx="2087754" cy="2033133"/>
          </a:xfrm>
          <a:prstGeom prst="rect">
            <a:avLst/>
          </a:prstGeom>
        </p:spPr>
      </p:pic>
      <p:pic>
        <p:nvPicPr>
          <p:cNvPr id="8" name="Picture 7" descr="IPM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3184" y="1297755"/>
            <a:ext cx="2114879" cy="2062874"/>
          </a:xfrm>
          <a:prstGeom prst="rect">
            <a:avLst/>
          </a:prstGeom>
        </p:spPr>
      </p:pic>
      <p:pic>
        <p:nvPicPr>
          <p:cNvPr id="9" name="Picture 8" descr="Untitled.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9854" y="3731585"/>
            <a:ext cx="2858620" cy="2203974"/>
          </a:xfrm>
          <a:prstGeom prst="rect">
            <a:avLst/>
          </a:prstGeom>
        </p:spPr>
      </p:pic>
      <p:pic>
        <p:nvPicPr>
          <p:cNvPr id="10" name="Picture 9" descr="Untitled 2.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1466" y="1262316"/>
            <a:ext cx="2221090" cy="2074107"/>
          </a:xfrm>
          <a:prstGeom prst="rect">
            <a:avLst/>
          </a:prstGeom>
        </p:spPr>
      </p:pic>
      <p:pic>
        <p:nvPicPr>
          <p:cNvPr id="3" name="Picture 2" descr="Untitled.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6954" y="3870439"/>
            <a:ext cx="2115602" cy="2051250"/>
          </a:xfrm>
          <a:prstGeom prst="rect">
            <a:avLst/>
          </a:prstGeom>
        </p:spPr>
      </p:pic>
    </p:spTree>
    <p:extLst>
      <p:ext uri="{BB962C8B-B14F-4D97-AF65-F5344CB8AC3E}">
        <p14:creationId xmlns:p14="http://schemas.microsoft.com/office/powerpoint/2010/main" val="2701310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9591" y="65586"/>
            <a:ext cx="3124854" cy="1143000"/>
          </a:xfrm>
        </p:spPr>
        <p:txBody>
          <a:bodyPr>
            <a:normAutofit fontScale="90000"/>
          </a:bodyPr>
          <a:lstStyle/>
          <a:p>
            <a:pPr algn="l"/>
            <a:r>
              <a:rPr lang="en-US" sz="3600" dirty="0" smtClean="0">
                <a:solidFill>
                  <a:srgbClr val="800000"/>
                </a:solidFill>
              </a:rPr>
              <a:t>Design criteria</a:t>
            </a:r>
            <a:br>
              <a:rPr lang="en-US" sz="3600" dirty="0" smtClean="0">
                <a:solidFill>
                  <a:srgbClr val="800000"/>
                </a:solidFill>
              </a:rPr>
            </a:br>
            <a:r>
              <a:rPr lang="en-US" sz="3600" dirty="0">
                <a:solidFill>
                  <a:srgbClr val="800000"/>
                </a:solidFill>
              </a:rPr>
              <a:t>for IPM rotors </a:t>
            </a:r>
          </a:p>
        </p:txBody>
      </p:sp>
      <p:sp>
        <p:nvSpPr>
          <p:cNvPr id="4" name="Footer Placeholder 3"/>
          <p:cNvSpPr>
            <a:spLocks noGrp="1"/>
          </p:cNvSpPr>
          <p:nvPr>
            <p:ph type="ftr" sz="quarter" idx="11"/>
          </p:nvPr>
        </p:nvSpPr>
        <p:spPr/>
        <p:txBody>
          <a:bodyPr/>
          <a:lstStyle/>
          <a:p>
            <a:r>
              <a:rPr lang="en-US" smtClean="0"/>
              <a:t>Mod 29 Copyright: JR Hendershot 2012</a:t>
            </a:r>
            <a:endParaRPr lang="en-US" dirty="0"/>
          </a:p>
        </p:txBody>
      </p:sp>
      <p:sp>
        <p:nvSpPr>
          <p:cNvPr id="5" name="Slide Number Placeholder 4"/>
          <p:cNvSpPr>
            <a:spLocks noGrp="1"/>
          </p:cNvSpPr>
          <p:nvPr>
            <p:ph type="sldNum" sz="quarter" idx="12"/>
          </p:nvPr>
        </p:nvSpPr>
        <p:spPr/>
        <p:txBody>
          <a:bodyPr/>
          <a:lstStyle/>
          <a:p>
            <a:pPr algn="ctr"/>
            <a:fld id="{D31B9E2A-62C9-E64C-B4B8-CE2194CCEB4D}" type="slidenum">
              <a:rPr lang="en-US" smtClean="0"/>
              <a:pPr algn="ctr"/>
              <a:t>298</a:t>
            </a:fld>
            <a:endParaRPr lang="en-US" dirty="0"/>
          </a:p>
        </p:txBody>
      </p:sp>
      <p:pic>
        <p:nvPicPr>
          <p:cNvPr id="3" name="Picture 2" descr="Untitled.tiff"/>
          <p:cNvPicPr>
            <a:picLocks noChangeAspect="1"/>
          </p:cNvPicPr>
          <p:nvPr/>
        </p:nvPicPr>
        <p:blipFill rotWithShape="1">
          <a:blip r:embed="rId2">
            <a:extLst>
              <a:ext uri="{28A0092B-C50C-407E-A947-70E740481C1C}">
                <a14:useLocalDpi xmlns:a14="http://schemas.microsoft.com/office/drawing/2010/main" val="0"/>
              </a:ext>
            </a:extLst>
          </a:blip>
          <a:srcRect l="8163" t="3069" r="6655" b="1457"/>
          <a:stretch/>
        </p:blipFill>
        <p:spPr>
          <a:xfrm>
            <a:off x="210312" y="448051"/>
            <a:ext cx="4736592" cy="5742432"/>
          </a:xfrm>
          <a:prstGeom prst="rect">
            <a:avLst/>
          </a:prstGeom>
        </p:spPr>
      </p:pic>
      <p:sp>
        <p:nvSpPr>
          <p:cNvPr id="6" name="TextBox 5"/>
          <p:cNvSpPr txBox="1"/>
          <p:nvPr/>
        </p:nvSpPr>
        <p:spPr>
          <a:xfrm>
            <a:off x="4946905" y="1208586"/>
            <a:ext cx="4103872" cy="2308324"/>
          </a:xfrm>
          <a:prstGeom prst="rect">
            <a:avLst/>
          </a:prstGeom>
          <a:noFill/>
        </p:spPr>
        <p:txBody>
          <a:bodyPr wrap="square" rtlCol="0">
            <a:spAutoFit/>
          </a:bodyPr>
          <a:lstStyle/>
          <a:p>
            <a:pPr algn="ctr"/>
            <a:r>
              <a:rPr lang="en-US" dirty="0" smtClean="0"/>
              <a:t>Configurations are generated</a:t>
            </a:r>
          </a:p>
          <a:p>
            <a:r>
              <a:rPr lang="en-US" dirty="0" smtClean="0"/>
              <a:t> 	to optimize the two torque</a:t>
            </a:r>
          </a:p>
          <a:p>
            <a:r>
              <a:rPr lang="en-US" dirty="0" smtClean="0"/>
              <a:t> 	components</a:t>
            </a:r>
          </a:p>
          <a:p>
            <a:endParaRPr lang="en-US" dirty="0"/>
          </a:p>
          <a:p>
            <a:r>
              <a:rPr lang="en-US" dirty="0" smtClean="0"/>
              <a:t>	Magnet </a:t>
            </a:r>
            <a:r>
              <a:rPr lang="en-US" dirty="0"/>
              <a:t>torque </a:t>
            </a:r>
            <a:r>
              <a:rPr lang="en-US" dirty="0" smtClean="0"/>
              <a:t>in direct axis</a:t>
            </a:r>
          </a:p>
          <a:p>
            <a:endParaRPr lang="en-US" dirty="0"/>
          </a:p>
          <a:p>
            <a:r>
              <a:rPr lang="en-US" dirty="0" smtClean="0"/>
              <a:t>Reluctance torque in quadrature axis</a:t>
            </a:r>
          </a:p>
          <a:p>
            <a:endParaRPr lang="en-US" i="1" dirty="0"/>
          </a:p>
        </p:txBody>
      </p:sp>
      <p:pic>
        <p:nvPicPr>
          <p:cNvPr id="7" name="Picture 6"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905" y="3516910"/>
            <a:ext cx="4103872" cy="2752167"/>
          </a:xfrm>
          <a:prstGeom prst="rect">
            <a:avLst/>
          </a:prstGeom>
        </p:spPr>
      </p:pic>
    </p:spTree>
    <p:extLst>
      <p:ext uri="{BB962C8B-B14F-4D97-AF65-F5344CB8AC3E}">
        <p14:creationId xmlns:p14="http://schemas.microsoft.com/office/powerpoint/2010/main" val="3575896534"/>
      </p:ext>
    </p:extLst>
  </p:cSld>
  <p:clrMapOvr>
    <a:masterClrMapping/>
  </p:clrMapOvr>
  <p:timing>
    <p:tnLst>
      <p:par>
        <p:cTn id="1" dur="indefinite" restart="never" nodeType="tmRoot"/>
      </p:par>
    </p:tnLst>
  </p:timing>
</p:sld>
</file>

<file path=ppt/theme/theme1.xml><?xml version="1.0" encoding="utf-8"?>
<a:theme xmlns:a="http://schemas.openxmlformats.org/drawingml/2006/main" name="LECTUR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LECTURE.thmx</Template>
  <TotalTime>7011</TotalTime>
  <Words>1001</Words>
  <Application>Microsoft Office PowerPoint</Application>
  <PresentationFormat>On-screen Show (4:3)</PresentationFormat>
  <Paragraphs>268</Paragraphs>
  <Slides>31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LECTURE</vt:lpstr>
      <vt:lpstr>Equation</vt:lpstr>
      <vt:lpstr>Electric Machine Design Course   Permanent Magnet Rotor Design (SPM &amp; IPM)  Lecture # 29 </vt:lpstr>
      <vt:lpstr>Three principle types of PM rotors</vt:lpstr>
      <vt:lpstr>PowerPoint Presentation</vt:lpstr>
      <vt:lpstr>Exterior rotor design guidelines</vt:lpstr>
      <vt:lpstr>IPM (spoke type) rotor designs</vt:lpstr>
      <vt:lpstr>SPM rotor design guidelines</vt:lpstr>
      <vt:lpstr>IPM rotor design guidelines</vt:lpstr>
      <vt:lpstr>IPM rotor configurations</vt:lpstr>
      <vt:lpstr>Design criteria for IPM rotors </vt:lpstr>
      <vt:lpstr>Torque equation for IPM machines</vt:lpstr>
      <vt:lpstr>IPM design guidelines for critical dimensions</vt:lpstr>
      <vt:lpstr>Ceramic magnet rotor with flux  focusing soft iron pole pieces</vt:lpstr>
      <vt:lpstr>Cogging torque reduction (PM rotors)</vt:lpstr>
      <vt:lpstr>Skewing magnet segments per pole</vt:lpstr>
      <vt:lpstr>Initial PM brushless rotor design process</vt:lpstr>
      <vt:lpstr>Air-gap thickness &amp; Magnet thickness</vt:lpstr>
      <vt:lpstr>Determine air gap pole flux</vt:lpstr>
      <vt:lpstr> Adjust permeance coefficient due to stator slotting</vt:lpstr>
      <vt:lpstr>PowerPoint Presentation</vt:lpstr>
      <vt:lpstr>Special magnet pole shape for SPM rotors</vt:lpstr>
      <vt:lpstr>IPM rotor examples (for traction)</vt:lpstr>
      <vt:lpstr>High speed rotor integrity</vt:lpstr>
      <vt:lpstr>PowerPoint Presentation</vt:lpstr>
      <vt:lpstr>SPM rotor magnet retention </vt:lpstr>
      <vt:lpstr>Carbon fiber retention sleeve thickness</vt:lpstr>
      <vt:lpstr>Flux distribution for SPM vs. IPM</vt:lpstr>
      <vt:lpstr>PowerPoint Presentation</vt:lpstr>
      <vt:lpstr>TITLE</vt:lpstr>
      <vt:lpstr>TITLE</vt:lpstr>
      <vt:lpstr>TITLE</vt:lpstr>
      <vt:lpstr>TITLE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Machine Design Course</dc:title>
  <dc:creator>james hendershot</dc:creator>
  <cp:lastModifiedBy>Charlie</cp:lastModifiedBy>
  <cp:revision>137</cp:revision>
  <dcterms:created xsi:type="dcterms:W3CDTF">2012-06-02T18:11:50Z</dcterms:created>
  <dcterms:modified xsi:type="dcterms:W3CDTF">2012-09-04T20:14:48Z</dcterms:modified>
</cp:coreProperties>
</file>