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7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67" r:id="rId4"/>
    <p:sldId id="274" r:id="rId5"/>
    <p:sldId id="270" r:id="rId6"/>
    <p:sldId id="262" r:id="rId7"/>
    <p:sldId id="269" r:id="rId8"/>
    <p:sldId id="264" r:id="rId9"/>
    <p:sldId id="257" r:id="rId10"/>
    <p:sldId id="259" r:id="rId11"/>
    <p:sldId id="258" r:id="rId12"/>
    <p:sldId id="260" r:id="rId13"/>
    <p:sldId id="261" r:id="rId14"/>
    <p:sldId id="266" r:id="rId15"/>
    <p:sldId id="271" r:id="rId16"/>
    <p:sldId id="273" r:id="rId17"/>
    <p:sldId id="280" r:id="rId18"/>
    <p:sldId id="283" r:id="rId19"/>
    <p:sldId id="281" r:id="rId20"/>
    <p:sldId id="282" r:id="rId21"/>
    <p:sldId id="284" r:id="rId22"/>
    <p:sldId id="268" r:id="rId23"/>
    <p:sldId id="272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3F352-2D42-6C4C-809B-472B96808A8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97C3-E847-0942-AA23-F512E68B6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6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E15E9-4151-4645-AAB0-44C3F0884FB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73B6-1394-EE4C-B326-0F2A0C6B3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2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B73B6-1394-EE4C-B326-0F2A0C6B3BAA}" type="slidenum">
              <a:rPr lang="en-US" smtClean="0"/>
              <a:t>279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5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3DEF-296F-5A49-9F06-2CBA90A1D312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2FA-A8DE-B44C-9005-F18EF9534E5E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2C75-2BD9-1340-ABBC-93B83126EEB1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0A6E-767D-1A4C-B70F-E4A0E42115E5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C497-7D6B-5E4D-8EBB-F8E284045F04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0EF-3137-6244-8CD1-BD3367978A3D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4FB-9086-9F41-9CBD-3F1AEE0BD322}" type="datetime1">
              <a:rPr lang="en-US" smtClean="0"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E84B-6B22-2145-B275-534D8EBC34B3}" type="datetime1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34D4-1704-D34C-BC43-A0BC2C05701C}" type="datetime1">
              <a:rPr lang="en-US" smtClean="0"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7E21-62B9-C04C-A124-E800591B6047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5319-5D6D-FB40-AEE3-8B9B06184D01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975E-994A-4E4E-9DB2-EEA01A439D22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670" y="3292077"/>
            <a:ext cx="8120564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PM Synchronous Design Theory,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SPM &amp; IPM Rotor Types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28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101598"/>
            <a:ext cx="8229600" cy="8604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(8) Pole IPM AC synchronous motor motor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279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14" y="941278"/>
            <a:ext cx="5679850" cy="5495887"/>
          </a:xfrm>
          <a:prstGeom prst="rect">
            <a:avLst/>
          </a:prstGeom>
        </p:spPr>
      </p:pic>
      <p:pic>
        <p:nvPicPr>
          <p:cNvPr id="3" name="Picture 2" descr="INFOLYTIC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0" y="3229502"/>
            <a:ext cx="1159164" cy="1039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545" y="1316182"/>
            <a:ext cx="2858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Toyota (2004) </a:t>
            </a:r>
            <a:r>
              <a:rPr lang="en-US" dirty="0" err="1" smtClean="0"/>
              <a:t>Prius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(48) Slots, (8) poles</a:t>
            </a:r>
          </a:p>
          <a:p>
            <a:endParaRPr lang="en-US" dirty="0"/>
          </a:p>
          <a:p>
            <a:r>
              <a:rPr lang="en-US" dirty="0" smtClean="0"/>
              <a:t>(2) Magnets/pole</a:t>
            </a:r>
          </a:p>
          <a:p>
            <a:r>
              <a:rPr lang="en-US" dirty="0"/>
              <a:t>	</a:t>
            </a:r>
            <a:r>
              <a:rPr lang="en-US" dirty="0" smtClean="0"/>
              <a:t>“V” shaped</a:t>
            </a:r>
          </a:p>
          <a:p>
            <a:endParaRPr lang="en-US" dirty="0"/>
          </a:p>
          <a:p>
            <a:r>
              <a:rPr lang="en-US" dirty="0" smtClean="0"/>
              <a:t>Salient soft </a:t>
            </a:r>
          </a:p>
          <a:p>
            <a:r>
              <a:rPr lang="en-US" dirty="0" smtClean="0"/>
              <a:t>iron poles </a:t>
            </a:r>
          </a:p>
          <a:p>
            <a:r>
              <a:rPr lang="en-US" dirty="0" smtClean="0"/>
              <a:t>between </a:t>
            </a:r>
          </a:p>
          <a:p>
            <a:r>
              <a:rPr lang="en-US" dirty="0" smtClean="0"/>
              <a:t>magnet </a:t>
            </a:r>
          </a:p>
          <a:p>
            <a:r>
              <a:rPr lang="en-US" dirty="0" smtClean="0"/>
              <a:t>poles.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1189182"/>
            <a:ext cx="225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d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from magnets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14716" y="5784272"/>
            <a:ext cx="238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rgbClr val="800000"/>
                </a:solidFill>
              </a:rPr>
              <a:t>T</a:t>
            </a:r>
            <a:r>
              <a:rPr lang="en-US" sz="2400" i="1" baseline="-25000" dirty="0" err="1">
                <a:solidFill>
                  <a:srgbClr val="800000"/>
                </a:solidFill>
              </a:rPr>
              <a:t>q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from salient poles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>
            <a:off x="5657273" y="1420015"/>
            <a:ext cx="895927" cy="1316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4687455" y="1420015"/>
            <a:ext cx="1865745" cy="785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53174" y="5103091"/>
            <a:ext cx="1300026" cy="935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065980" y="4269500"/>
            <a:ext cx="494916" cy="1768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IPM torque components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280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7" y="982133"/>
            <a:ext cx="8311773" cy="51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420"/>
            <a:ext cx="8229600" cy="7435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IPM Equivalent Circuits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281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r="-2274" b="8095"/>
          <a:stretch/>
        </p:blipFill>
        <p:spPr>
          <a:xfrm>
            <a:off x="457200" y="979202"/>
            <a:ext cx="3868843" cy="2068662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"/>
          <a:stretch/>
        </p:blipFill>
        <p:spPr>
          <a:xfrm>
            <a:off x="4665194" y="957974"/>
            <a:ext cx="4021606" cy="2039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6" y="3010037"/>
            <a:ext cx="433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d</a:t>
            </a:r>
            <a:r>
              <a:rPr lang="en-US" sz="2800" dirty="0" smtClean="0">
                <a:solidFill>
                  <a:srgbClr val="800000"/>
                </a:solidFill>
              </a:rPr>
              <a:t>-axis equivalent circuit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8228" y="2982123"/>
            <a:ext cx="391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q-</a:t>
            </a:r>
            <a:r>
              <a:rPr lang="en-US" sz="2800" dirty="0">
                <a:solidFill>
                  <a:srgbClr val="800000"/>
                </a:solidFill>
              </a:rPr>
              <a:t>axis equivalent circuit</a:t>
            </a:r>
          </a:p>
        </p:txBody>
      </p:sp>
      <p:pic>
        <p:nvPicPr>
          <p:cNvPr id="10" name="Picture 9" descr="Untitled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12975"/>
          <a:stretch/>
        </p:blipFill>
        <p:spPr>
          <a:xfrm>
            <a:off x="1956482" y="3876577"/>
            <a:ext cx="5244287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Air-Gap flux </a:t>
            </a:r>
            <a:r>
              <a:rPr lang="en-US" sz="3600" dirty="0" err="1" smtClean="0">
                <a:solidFill>
                  <a:srgbClr val="800000"/>
                </a:solidFill>
              </a:rPr>
              <a:t>vs</a:t>
            </a:r>
            <a:r>
              <a:rPr lang="en-US" sz="3600" dirty="0" smtClean="0">
                <a:solidFill>
                  <a:srgbClr val="800000"/>
                </a:solidFill>
              </a:rPr>
              <a:t> magnet grade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282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/>
          <a:srcRect l="7326" t="5606" r="5258"/>
          <a:stretch>
            <a:fillRect/>
          </a:stretch>
        </p:blipFill>
        <p:spPr>
          <a:xfrm>
            <a:off x="378721" y="972155"/>
            <a:ext cx="8308080" cy="53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283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3871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CA" sz="2800" dirty="0" smtClean="0">
                <a:solidFill>
                  <a:srgbClr val="800000"/>
                </a:solidFill>
              </a:rPr>
              <a:t>Torque and voltage relationship for </a:t>
            </a:r>
            <a:br>
              <a:rPr lang="en-CA" sz="2800" dirty="0" smtClean="0">
                <a:solidFill>
                  <a:srgbClr val="800000"/>
                </a:solidFill>
              </a:rPr>
            </a:br>
            <a:r>
              <a:rPr lang="en-CA" sz="2800" dirty="0" smtClean="0">
                <a:solidFill>
                  <a:srgbClr val="800000"/>
                </a:solidFill>
              </a:rPr>
              <a:t>brushless permanent-magnet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710" y="1602019"/>
            <a:ext cx="83704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i="1" dirty="0">
                <a:solidFill>
                  <a:srgbClr val="800000"/>
                </a:solidFill>
              </a:rPr>
              <a:t> </a:t>
            </a:r>
            <a:r>
              <a:rPr lang="en-CA" sz="3200" i="1" dirty="0" smtClean="0">
                <a:solidFill>
                  <a:srgbClr val="800000"/>
                </a:solidFill>
              </a:rPr>
              <a:t>	  K</a:t>
            </a:r>
            <a:r>
              <a:rPr lang="en-CA" sz="3200" i="1" baseline="-25000" dirty="0" smtClean="0">
                <a:solidFill>
                  <a:srgbClr val="800000"/>
                </a:solidFill>
              </a:rPr>
              <a:t>t</a:t>
            </a:r>
            <a:r>
              <a:rPr lang="en-CA" sz="3200" i="1" dirty="0" smtClean="0">
                <a:solidFill>
                  <a:srgbClr val="800000"/>
                </a:solidFill>
              </a:rPr>
              <a:t> </a:t>
            </a:r>
            <a:r>
              <a:rPr lang="en-CA" sz="3200" i="1" dirty="0" smtClean="0"/>
              <a:t> </a:t>
            </a:r>
            <a:r>
              <a:rPr lang="en-CA" sz="2400" i="1" dirty="0"/>
              <a:t>= </a:t>
            </a:r>
            <a:r>
              <a:rPr lang="en-CA" sz="2400" dirty="0"/>
              <a:t>torque constant &amp;  </a:t>
            </a:r>
            <a:r>
              <a:rPr lang="en-CA" sz="3200" i="1" dirty="0" err="1">
                <a:solidFill>
                  <a:srgbClr val="800000"/>
                </a:solidFill>
              </a:rPr>
              <a:t>K</a:t>
            </a:r>
            <a:r>
              <a:rPr lang="en-CA" sz="3200" i="1" baseline="-25000" dirty="0" err="1">
                <a:solidFill>
                  <a:srgbClr val="800000"/>
                </a:solidFill>
              </a:rPr>
              <a:t>e</a:t>
            </a:r>
            <a:r>
              <a:rPr lang="en-CA" sz="2400" dirty="0"/>
              <a:t> = voltage constant</a:t>
            </a:r>
          </a:p>
          <a:p>
            <a:r>
              <a:rPr lang="en-CA" dirty="0"/>
              <a:t>	</a:t>
            </a:r>
          </a:p>
          <a:p>
            <a:r>
              <a:rPr lang="en-CA" dirty="0"/>
              <a:t>	For a PM brushed servo motors, </a:t>
            </a:r>
            <a:r>
              <a:rPr lang="en-CA" i="1" dirty="0"/>
              <a:t>K</a:t>
            </a:r>
            <a:r>
              <a:rPr lang="en-CA" i="1" baseline="-25000" dirty="0"/>
              <a:t>t</a:t>
            </a:r>
            <a:r>
              <a:rPr lang="en-CA" i="1" dirty="0"/>
              <a:t> = </a:t>
            </a:r>
            <a:r>
              <a:rPr lang="en-CA" i="1" dirty="0" err="1"/>
              <a:t>K</a:t>
            </a:r>
            <a:r>
              <a:rPr lang="en-CA" i="1" baseline="-25000" dirty="0" err="1"/>
              <a:t>e</a:t>
            </a:r>
            <a:r>
              <a:rPr lang="en-CA" i="1" baseline="-25000" dirty="0"/>
              <a:t>  </a:t>
            </a:r>
            <a:r>
              <a:rPr lang="en-CA" dirty="0"/>
              <a:t>(SI units, Nm/A = V/rad/sec)</a:t>
            </a:r>
          </a:p>
          <a:p>
            <a:r>
              <a:rPr lang="en-CA" dirty="0"/>
              <a:t>	</a:t>
            </a:r>
          </a:p>
          <a:p>
            <a:r>
              <a:rPr lang="en-CA" dirty="0"/>
              <a:t>	For a PM brushless </a:t>
            </a:r>
            <a:r>
              <a:rPr lang="en-CA" i="1" dirty="0"/>
              <a:t>K</a:t>
            </a:r>
            <a:r>
              <a:rPr lang="en-CA" i="1" baseline="-25000" dirty="0"/>
              <a:t>t</a:t>
            </a:r>
            <a:r>
              <a:rPr lang="en-CA" dirty="0"/>
              <a:t> can be equal to</a:t>
            </a:r>
            <a:r>
              <a:rPr lang="en-CA" i="1" dirty="0"/>
              <a:t> </a:t>
            </a:r>
            <a:r>
              <a:rPr lang="en-CA" i="1" dirty="0" err="1"/>
              <a:t>K</a:t>
            </a:r>
            <a:r>
              <a:rPr lang="en-CA" i="1" baseline="-25000" dirty="0" err="1"/>
              <a:t>e</a:t>
            </a:r>
            <a:r>
              <a:rPr lang="en-CA" i="1" baseline="-25000" dirty="0"/>
              <a:t>  </a:t>
            </a:r>
            <a:r>
              <a:rPr lang="en-CA" dirty="0"/>
              <a:t>if the voltage term is properly </a:t>
            </a:r>
            <a:r>
              <a:rPr lang="en-CA" dirty="0" smtClean="0"/>
              <a:t>	defined </a:t>
            </a:r>
            <a:r>
              <a:rPr lang="en-CA" i="1" dirty="0"/>
              <a:t>(peak, mean or </a:t>
            </a:r>
            <a:r>
              <a:rPr lang="en-CA" i="1" dirty="0" err="1"/>
              <a:t>rms</a:t>
            </a:r>
            <a:r>
              <a:rPr lang="en-CA" i="1" dirty="0"/>
              <a:t>). </a:t>
            </a:r>
            <a:r>
              <a:rPr lang="en-CA" sz="1600" dirty="0"/>
              <a:t>(See chapter 8, page 405 </a:t>
            </a:r>
            <a:r>
              <a:rPr lang="en-CA" sz="1600" i="1" dirty="0"/>
              <a:t>Design of Brushless </a:t>
            </a:r>
            <a:r>
              <a:rPr lang="en-CA" sz="1600" i="1" dirty="0" smtClean="0"/>
              <a:t>	Permanent</a:t>
            </a:r>
            <a:r>
              <a:rPr lang="en-CA" sz="1600" i="1" dirty="0"/>
              <a:t>-Magnet Machines</a:t>
            </a:r>
            <a:r>
              <a:rPr lang="en-CA" sz="1600" dirty="0"/>
              <a:t> ISBN 978098068708)</a:t>
            </a:r>
            <a:endParaRPr lang="en-CA" sz="1600" i="1" dirty="0"/>
          </a:p>
          <a:p>
            <a:r>
              <a:rPr lang="en-CA" sz="1600" dirty="0"/>
              <a:t>   </a:t>
            </a:r>
          </a:p>
          <a:p>
            <a:r>
              <a:rPr lang="en-CA" dirty="0"/>
              <a:t>	The stator of a PM brushless machine usually has three phases or more, </a:t>
            </a:r>
            <a:r>
              <a:rPr lang="en-CA" dirty="0" smtClean="0"/>
              <a:t>	such </a:t>
            </a:r>
            <a:r>
              <a:rPr lang="en-CA" dirty="0"/>
              <a:t>as six, if a dual inverter bridge is used to share current.</a:t>
            </a:r>
          </a:p>
          <a:p>
            <a:r>
              <a:rPr lang="en-CA" dirty="0"/>
              <a:t>	</a:t>
            </a:r>
          </a:p>
          <a:p>
            <a:r>
              <a:rPr lang="en-CA" dirty="0"/>
              <a:t>	Phase or line-line output voltage shapes are either square wave or sine </a:t>
            </a:r>
            <a:r>
              <a:rPr lang="en-CA" dirty="0" smtClean="0"/>
              <a:t>	wave </a:t>
            </a:r>
            <a:r>
              <a:rPr lang="en-CA" dirty="0"/>
              <a:t>or anything in between depending the nature of the flux linkage </a:t>
            </a:r>
            <a:endParaRPr lang="en-CA" dirty="0" smtClean="0"/>
          </a:p>
          <a:p>
            <a:r>
              <a:rPr lang="en-CA" dirty="0"/>
              <a:t>	</a:t>
            </a:r>
            <a:r>
              <a:rPr lang="en-CA" dirty="0" smtClean="0"/>
              <a:t>due </a:t>
            </a:r>
            <a:r>
              <a:rPr lang="en-CA" dirty="0"/>
              <a:t>to </a:t>
            </a:r>
            <a:r>
              <a:rPr lang="en-CA" dirty="0" smtClean="0"/>
              <a:t>magnet </a:t>
            </a:r>
            <a:r>
              <a:rPr lang="en-CA" dirty="0"/>
              <a:t>pole arc, slot/pole ratio winding pitch &amp; skew.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284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7177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Peak Motor Voltage Constant </a:t>
            </a:r>
            <a:r>
              <a:rPr lang="en-US" sz="3200" i="1" dirty="0" smtClean="0">
                <a:solidFill>
                  <a:srgbClr val="800000"/>
                </a:solidFill>
              </a:rPr>
              <a:t>K</a:t>
            </a:r>
            <a:r>
              <a:rPr lang="en-US" sz="3200" i="1" baseline="-25000" dirty="0" smtClean="0">
                <a:solidFill>
                  <a:srgbClr val="800000"/>
                </a:solidFill>
              </a:rPr>
              <a:t>e</a:t>
            </a:r>
            <a:r>
              <a:rPr lang="en-US" sz="3200" dirty="0" smtClean="0">
                <a:solidFill>
                  <a:srgbClr val="800000"/>
                </a:solidFill>
              </a:rPr>
              <a:t> [Vs/rad]</a:t>
            </a:r>
            <a:endParaRPr lang="en-US" sz="3200" dirty="0">
              <a:solidFill>
                <a:srgbClr val="800000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414168"/>
              </p:ext>
            </p:extLst>
          </p:nvPr>
        </p:nvGraphicFramePr>
        <p:xfrm>
          <a:off x="5486400" y="1560950"/>
          <a:ext cx="1981200" cy="5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749300" imgH="203200" progId="Equation.3">
                  <p:embed/>
                </p:oleObj>
              </mc:Choice>
              <mc:Fallback>
                <p:oleObj name="Equation" r:id="rId3" imgW="74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60950"/>
                        <a:ext cx="1981200" cy="53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34620"/>
              </p:ext>
            </p:extLst>
          </p:nvPr>
        </p:nvGraphicFramePr>
        <p:xfrm>
          <a:off x="2059645" y="3965833"/>
          <a:ext cx="279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1397000" imgH="419100" progId="Equation.3">
                  <p:embed/>
                </p:oleObj>
              </mc:Choice>
              <mc:Fallback>
                <p:oleObj name="Equation" r:id="rId5" imgW="1397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645" y="3965833"/>
                        <a:ext cx="279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96974" y="1587180"/>
            <a:ext cx="75876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Peak flux linkage per phase</a:t>
            </a:r>
          </a:p>
          <a:p>
            <a:endParaRPr lang="en-US" sz="2000" dirty="0"/>
          </a:p>
          <a:p>
            <a:r>
              <a:rPr lang="en-US" sz="2000" dirty="0"/>
              <a:t>This becomes the average phase EMF during </a:t>
            </a:r>
            <a:r>
              <a:rPr lang="en-US" sz="2000" i="1" dirty="0">
                <a:solidFill>
                  <a:srgbClr val="800000"/>
                </a:solidFill>
              </a:rPr>
              <a:t>120 </a:t>
            </a:r>
            <a:r>
              <a:rPr lang="en-US" sz="2000" dirty="0" smtClean="0"/>
              <a:t>deg. </a:t>
            </a:r>
            <a:r>
              <a:rPr lang="en-US" sz="2000" dirty="0"/>
              <a:t>rotation</a:t>
            </a:r>
          </a:p>
          <a:p>
            <a:endParaRPr lang="en-US" sz="2000" dirty="0"/>
          </a:p>
          <a:p>
            <a:r>
              <a:rPr lang="en-US" sz="2000" dirty="0"/>
              <a:t>For L-L EMF there are two phase in series and taking into account that each phase coil has two sides which are linked by the flux the equation for the peak </a:t>
            </a:r>
            <a:r>
              <a:rPr lang="en-US" sz="2200" i="1" dirty="0">
                <a:solidFill>
                  <a:srgbClr val="800000"/>
                </a:solidFill>
              </a:rPr>
              <a:t>K</a:t>
            </a:r>
            <a:r>
              <a:rPr lang="en-US" sz="2200" i="1" baseline="-25000" dirty="0">
                <a:solidFill>
                  <a:srgbClr val="800000"/>
                </a:solidFill>
              </a:rPr>
              <a:t>e</a:t>
            </a:r>
            <a:r>
              <a:rPr lang="en-US" sz="2000" dirty="0"/>
              <a:t> or back EMF constant is:</a:t>
            </a:r>
          </a:p>
          <a:p>
            <a:endParaRPr lang="en-US" sz="2000" dirty="0"/>
          </a:p>
          <a:p>
            <a:pPr algn="r"/>
            <a:r>
              <a:rPr lang="en-US" sz="2000" dirty="0"/>
              <a:t>		</a:t>
            </a:r>
            <a:r>
              <a:rPr lang="en-US" sz="2000" dirty="0" smtClean="0"/>
              <a:t>[</a:t>
            </a:r>
            <a:r>
              <a:rPr lang="en-US" sz="2000" dirty="0"/>
              <a:t>Vs/rad]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above equation is for wye connected </a:t>
            </a:r>
            <a:r>
              <a:rPr lang="en-US" sz="2000" dirty="0" smtClean="0"/>
              <a:t>(6) step machines</a:t>
            </a:r>
            <a:r>
              <a:rPr lang="en-US" sz="2000" dirty="0"/>
              <a:t>.  If the phase windings are connected in delta, the 2/3 factor above </a:t>
            </a:r>
          </a:p>
          <a:p>
            <a:r>
              <a:rPr lang="en-US" sz="2000" dirty="0"/>
              <a:t>is replaced by 1/3. (See page 180 in ISBN 978-09840687-0-8)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20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Peak Motor Torque Constant </a:t>
            </a:r>
            <a:r>
              <a:rPr lang="en-US" sz="3600" dirty="0" err="1">
                <a:solidFill>
                  <a:srgbClr val="800000"/>
                </a:solidFill>
              </a:rPr>
              <a:t>Kt</a:t>
            </a:r>
            <a:r>
              <a:rPr lang="en-US" sz="3600" dirty="0">
                <a:solidFill>
                  <a:srgbClr val="800000"/>
                </a:solidFill>
              </a:rPr>
              <a:t> [Nm/A] </a:t>
            </a:r>
            <a:br>
              <a:rPr lang="en-US" sz="3600" dirty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285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2131" y="1071084"/>
            <a:ext cx="7543180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For PMDC motors Kt (Nm/A) = Ke (Vs/Rad)</a:t>
            </a:r>
          </a:p>
          <a:p>
            <a:endParaRPr lang="en-US" sz="2200" dirty="0"/>
          </a:p>
          <a:p>
            <a:r>
              <a:rPr lang="en-US" sz="2200" dirty="0"/>
              <a:t>This does not hold true for PMAC synchronous brushless machines because of the number of phases and the wide variety of back EMF shapes. (As shown on a previous slide)</a:t>
            </a:r>
          </a:p>
          <a:p>
            <a:endParaRPr lang="en-US" sz="2200" dirty="0"/>
          </a:p>
          <a:p>
            <a:r>
              <a:rPr lang="en-US" sz="2200" dirty="0"/>
              <a:t>Assuming close to equal relationship is very useful </a:t>
            </a:r>
            <a:r>
              <a:rPr lang="en-US" sz="2200" dirty="0" smtClean="0"/>
              <a:t>for </a:t>
            </a:r>
            <a:r>
              <a:rPr lang="en-US" sz="2200" dirty="0"/>
              <a:t>first approximations for the design process but frequently, multiplying line current times the </a:t>
            </a:r>
            <a:r>
              <a:rPr lang="en-US" sz="2200" dirty="0" err="1"/>
              <a:t>Kt</a:t>
            </a:r>
            <a:r>
              <a:rPr lang="en-US" sz="2200" dirty="0"/>
              <a:t> will </a:t>
            </a:r>
            <a:r>
              <a:rPr lang="en-US" sz="2200" dirty="0" smtClean="0"/>
              <a:t>not </a:t>
            </a:r>
            <a:r>
              <a:rPr lang="en-US" sz="2200" dirty="0"/>
              <a:t>yield torque values equal to measured values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1600" dirty="0"/>
              <a:t>See chapter # 8 in ISBN 978-0-9840687-0-8 for a detailed and rigorous analysis of this topic including  comparison charts on page # 422.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Permanent-Magnet Synchronous Generators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980" y="914400"/>
            <a:ext cx="8001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PM brushless machine can be operated as a generator</a:t>
            </a:r>
          </a:p>
          <a:p>
            <a:endParaRPr lang="en-US" dirty="0" smtClean="0"/>
          </a:p>
          <a:p>
            <a:r>
              <a:rPr lang="en-US" dirty="0" smtClean="0"/>
              <a:t>The machine can have surface rotor magnets of imbedded magnets</a:t>
            </a:r>
          </a:p>
          <a:p>
            <a:endParaRPr lang="en-US" dirty="0" smtClean="0"/>
          </a:p>
          <a:p>
            <a:r>
              <a:rPr lang="en-US" dirty="0" smtClean="0"/>
              <a:t>The power flow from motoring to generating is reversed</a:t>
            </a:r>
          </a:p>
          <a:p>
            <a:endParaRPr lang="en-US" dirty="0" smtClean="0"/>
          </a:p>
          <a:p>
            <a:r>
              <a:rPr lang="en-US" dirty="0" smtClean="0"/>
              <a:t>A prime mover (engine, turbine or other) supplies driving torque</a:t>
            </a:r>
          </a:p>
          <a:p>
            <a:endParaRPr lang="en-US" dirty="0" smtClean="0"/>
          </a:p>
          <a:p>
            <a:r>
              <a:rPr lang="en-US" dirty="0" smtClean="0"/>
              <a:t>A back EMF proportional to rpm is produces from line to line.</a:t>
            </a:r>
          </a:p>
          <a:p>
            <a:endParaRPr lang="en-US" dirty="0" smtClean="0"/>
          </a:p>
          <a:p>
            <a:r>
              <a:rPr lang="en-US" dirty="0" smtClean="0"/>
              <a:t>The output voltages from each line to line lead can be rectified using </a:t>
            </a:r>
          </a:p>
          <a:p>
            <a:r>
              <a:rPr lang="en-US" dirty="0" smtClean="0"/>
              <a:t>a simple diode bridge or an active transistor rectifier circuit.</a:t>
            </a:r>
          </a:p>
          <a:p>
            <a:endParaRPr lang="en-US" dirty="0" smtClean="0"/>
          </a:p>
          <a:p>
            <a:r>
              <a:rPr lang="en-US" dirty="0" smtClean="0"/>
              <a:t>Voltage regulation via prime mover speed control is seldom used</a:t>
            </a:r>
          </a:p>
          <a:p>
            <a:endParaRPr lang="en-US" dirty="0" smtClean="0"/>
          </a:p>
          <a:p>
            <a:r>
              <a:rPr lang="en-US" dirty="0" smtClean="0"/>
              <a:t>A down chopper is used to regulate Voltage for diode rectification</a:t>
            </a:r>
          </a:p>
          <a:p>
            <a:endParaRPr lang="en-US" dirty="0" smtClean="0"/>
          </a:p>
          <a:p>
            <a:r>
              <a:rPr lang="en-US" dirty="0" smtClean="0"/>
              <a:t>The active transistor bridge boosts the voltage for desired regulation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7707" y="6384694"/>
            <a:ext cx="289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Mod 28 Copyright: JR Hendershot 2012</a:t>
            </a:r>
          </a:p>
        </p:txBody>
      </p:sp>
    </p:spTree>
    <p:extLst>
      <p:ext uri="{BB962C8B-B14F-4D97-AF65-F5344CB8AC3E}">
        <p14:creationId xmlns:p14="http://schemas.microsoft.com/office/powerpoint/2010/main" val="27669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1"/>
            <a:ext cx="807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800000"/>
                </a:solidFill>
              </a:rPr>
              <a:t>Permanent-Magnet Synchronous Generator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Load types: Open Circuit, Short Circuit, Infinite Bus (grid), Diode Rectifier, passive Impedance &amp; Active Rectifier (transistors)</a:t>
            </a:r>
          </a:p>
          <a:p>
            <a:endParaRPr lang="en-US" sz="2000" dirty="0" smtClean="0"/>
          </a:p>
          <a:p>
            <a:r>
              <a:rPr lang="en-US" sz="2000" dirty="0" smtClean="0"/>
              <a:t>For Diode rectifier with down chopper for regulation the EMF is designed to be 25% to 50% higher the the regulated DC voltage.</a:t>
            </a:r>
          </a:p>
          <a:p>
            <a:endParaRPr lang="en-US" sz="2000" dirty="0" smtClean="0"/>
          </a:p>
          <a:p>
            <a:r>
              <a:rPr lang="en-US" sz="2000" dirty="0" smtClean="0"/>
              <a:t>For active transistor rectification-voltage regulation, the EMF is designed to be 25% to 50% lower than the regulated DC voltage.</a:t>
            </a:r>
          </a:p>
          <a:p>
            <a:r>
              <a:rPr lang="en-US" sz="2000" dirty="0" smtClean="0"/>
              <a:t> (sometimes known as a boost regulator)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SPM</a:t>
            </a:r>
            <a:r>
              <a:rPr lang="en-US" sz="2000" dirty="0" smtClean="0"/>
              <a:t> generators exhibit very little voltage drop with load.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IPM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generators can exhibit considerable voltage drop with load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PM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motors generate if commutation is 180 deg from motoring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6898" y="6430875"/>
            <a:ext cx="289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Mod 28 Copyright: JR Hendershot 2012</a:t>
            </a:r>
          </a:p>
        </p:txBody>
      </p:sp>
    </p:spTree>
    <p:extLst>
      <p:ext uri="{BB962C8B-B14F-4D97-AF65-F5344CB8AC3E}">
        <p14:creationId xmlns:p14="http://schemas.microsoft.com/office/powerpoint/2010/main" val="11781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Permanent-Magnet Synchronous Generator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	Regulation with Diode Rectification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3" name="Picture 2" descr="DIODE RECT CIRCUIT.tiff"/>
          <p:cNvPicPr>
            <a:picLocks noChangeAspect="1"/>
          </p:cNvPicPr>
          <p:nvPr/>
        </p:nvPicPr>
        <p:blipFill>
          <a:blip r:embed="rId2"/>
          <a:srcRect r="25478"/>
          <a:stretch>
            <a:fillRect/>
          </a:stretch>
        </p:blipFill>
        <p:spPr>
          <a:xfrm>
            <a:off x="380999" y="1262795"/>
            <a:ext cx="5029200" cy="4792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152400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Direct Inductive-Resistive load or</a:t>
            </a:r>
          </a:p>
          <a:p>
            <a:r>
              <a:rPr lang="en-US" sz="2000" dirty="0" smtClean="0"/>
              <a:t>DC output regulated with Transistor type Down-Chopper</a:t>
            </a:r>
            <a:endParaRPr lang="en-US" sz="2000" dirty="0"/>
          </a:p>
        </p:txBody>
      </p:sp>
      <p:pic>
        <p:nvPicPr>
          <p:cNvPr id="5" name="Picture 4" descr="Down Chopper.tiff"/>
          <p:cNvPicPr>
            <a:picLocks noChangeAspect="1"/>
          </p:cNvPicPr>
          <p:nvPr/>
        </p:nvPicPr>
        <p:blipFill>
          <a:blip r:embed="rId3"/>
          <a:srcRect l="21003" t="9302" r="9404" b="6977"/>
          <a:stretch>
            <a:fillRect/>
          </a:stretch>
        </p:blipFill>
        <p:spPr>
          <a:xfrm>
            <a:off x="5867400" y="3581400"/>
            <a:ext cx="2819400" cy="274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934200" y="3886200"/>
            <a:ext cx="7620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114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LOAD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5410200" y="3657600"/>
            <a:ext cx="2438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410200" y="6324600"/>
            <a:ext cx="2514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724400" y="49530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10200" y="4800600"/>
            <a:ext cx="418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V</a:t>
            </a:r>
            <a:endParaRPr lang="en-US" sz="2000" i="1" dirty="0"/>
          </a:p>
        </p:txBody>
      </p:sp>
      <p:sp>
        <p:nvSpPr>
          <p:cNvPr id="17" name="Rectangle 16"/>
          <p:cNvSpPr/>
          <p:nvPr/>
        </p:nvSpPr>
        <p:spPr>
          <a:xfrm>
            <a:off x="6553200" y="3276600"/>
            <a:ext cx="30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I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2348295" y="6428505"/>
            <a:ext cx="289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Mod 28 Copyright: JR Hendershot 2012</a:t>
            </a:r>
          </a:p>
        </p:txBody>
      </p:sp>
    </p:spTree>
    <p:extLst>
      <p:ext uri="{BB962C8B-B14F-4D97-AF65-F5344CB8AC3E}">
        <p14:creationId xmlns:p14="http://schemas.microsoft.com/office/powerpoint/2010/main" val="2525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25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Introduction for PMDC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100" dirty="0" smtClean="0">
                <a:solidFill>
                  <a:srgbClr val="800000"/>
                </a:solidFill>
              </a:rPr>
              <a:t>(PMDC &amp; PMAC are the same motor type)</a:t>
            </a:r>
            <a:endParaRPr lang="en-US" sz="31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83057"/>
            <a:ext cx="8342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PMDC, BLDC or Brushless DC (</a:t>
            </a:r>
            <a:r>
              <a:rPr lang="en-US" dirty="0"/>
              <a:t>Permanent magnet </a:t>
            </a:r>
            <a:r>
              <a:rPr lang="en-US" dirty="0" smtClean="0"/>
              <a:t>brushless DC motors):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Inner, outer or axial SPM rotors (surface permanent magnets)</a:t>
            </a:r>
          </a:p>
          <a:p>
            <a:r>
              <a:rPr lang="en-US" dirty="0"/>
              <a:t>	</a:t>
            </a:r>
            <a:r>
              <a:rPr lang="en-US" dirty="0" smtClean="0"/>
              <a:t>- Back emf seldom sinusoidal, usually sort of flat-topped </a:t>
            </a:r>
          </a:p>
          <a:p>
            <a:r>
              <a:rPr lang="en-US" dirty="0"/>
              <a:t>	</a:t>
            </a:r>
            <a:r>
              <a:rPr lang="en-US" dirty="0" smtClean="0"/>
              <a:t>- Magnet configuration can be arc shaped or bread-loaf shaped</a:t>
            </a:r>
          </a:p>
          <a:p>
            <a:r>
              <a:rPr lang="en-US" dirty="0"/>
              <a:t>	</a:t>
            </a:r>
            <a:r>
              <a:rPr lang="en-US" dirty="0" smtClean="0"/>
              <a:t>- Driven with “6-sep” drive, 120 deg. E commutation</a:t>
            </a:r>
          </a:p>
          <a:p>
            <a:r>
              <a:rPr lang="en-US" dirty="0"/>
              <a:t>	</a:t>
            </a:r>
            <a:r>
              <a:rPr lang="en-US" dirty="0" smtClean="0"/>
              <a:t>	“Unipolar” drive with (3) transistors, (1) phase produces torque</a:t>
            </a:r>
          </a:p>
          <a:p>
            <a:r>
              <a:rPr lang="en-US" dirty="0"/>
              <a:t>	</a:t>
            </a:r>
            <a:r>
              <a:rPr lang="en-US" dirty="0" smtClean="0"/>
              <a:t>		1/3 of stator copper utilized for producing torque &amp; power</a:t>
            </a:r>
          </a:p>
          <a:p>
            <a:r>
              <a:rPr lang="en-US" dirty="0"/>
              <a:t>	</a:t>
            </a:r>
            <a:r>
              <a:rPr lang="en-US" dirty="0" smtClean="0"/>
              <a:t>	“Bipolar” drive with (6) transistors, (2) phases produce torque</a:t>
            </a:r>
          </a:p>
          <a:p>
            <a:r>
              <a:rPr lang="en-US" dirty="0"/>
              <a:t>	</a:t>
            </a:r>
            <a:r>
              <a:rPr lang="en-US" dirty="0" smtClean="0"/>
              <a:t>		2/3 of stator copper utilized for producing torque &amp; power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S</a:t>
            </a:r>
            <a:r>
              <a:rPr lang="en-US" dirty="0" smtClean="0"/>
              <a:t>tator designs typically utilize phase coils placed around single teeth</a:t>
            </a:r>
          </a:p>
          <a:p>
            <a:r>
              <a:rPr lang="en-US" dirty="0"/>
              <a:t>	</a:t>
            </a:r>
            <a:r>
              <a:rPr lang="en-US" dirty="0" smtClean="0"/>
              <a:t>- Commutation requires shaft angle sensors or sensorless feedback</a:t>
            </a:r>
          </a:p>
          <a:p>
            <a:r>
              <a:rPr lang="en-US" dirty="0"/>
              <a:t>	</a:t>
            </a:r>
            <a:r>
              <a:rPr lang="en-US" dirty="0" smtClean="0"/>
              <a:t>- Speed (rpm) is proportional to DC rail voltage </a:t>
            </a:r>
          </a:p>
          <a:p>
            <a:endParaRPr lang="en-US" dirty="0"/>
          </a:p>
          <a:p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93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Permanent-Magnet Synchronous Generator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     Active Transistor Rectifier-Regulation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3" name="Picture 2" descr="PMG OUTPUT 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01805"/>
            <a:ext cx="8610600" cy="4193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0803" y="6407788"/>
            <a:ext cx="289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Mod 28 Copyright: JR Hendershot 2012</a:t>
            </a:r>
          </a:p>
        </p:txBody>
      </p:sp>
    </p:spTree>
    <p:extLst>
      <p:ext uri="{BB962C8B-B14F-4D97-AF65-F5344CB8AC3E}">
        <p14:creationId xmlns:p14="http://schemas.microsoft.com/office/powerpoint/2010/main" val="2840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6976" y="177805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PMG  load P.F. &amp; regulation</a:t>
            </a:r>
          </a:p>
        </p:txBody>
      </p:sp>
      <p:pic>
        <p:nvPicPr>
          <p:cNvPr id="3" name="Picture 2" descr="PMG vector diagram.tiff"/>
          <p:cNvPicPr>
            <a:picLocks noChangeAspect="1"/>
          </p:cNvPicPr>
          <p:nvPr/>
        </p:nvPicPr>
        <p:blipFill>
          <a:blip r:embed="rId2"/>
          <a:srcRect r="2655"/>
          <a:stretch>
            <a:fillRect/>
          </a:stretch>
        </p:blipFill>
        <p:spPr>
          <a:xfrm>
            <a:off x="304800" y="1110680"/>
            <a:ext cx="4572000" cy="2209800"/>
          </a:xfrm>
          <a:prstGeom prst="rect">
            <a:avLst/>
          </a:prstGeom>
        </p:spPr>
      </p:pic>
      <p:pic>
        <p:nvPicPr>
          <p:cNvPr id="4" name="Picture 3" descr="PMG VOLTAGE REGUL..tiff"/>
          <p:cNvPicPr>
            <a:picLocks noChangeAspect="1"/>
          </p:cNvPicPr>
          <p:nvPr/>
        </p:nvPicPr>
        <p:blipFill>
          <a:blip r:embed="rId3"/>
          <a:srcRect r="10674"/>
          <a:stretch>
            <a:fillRect/>
          </a:stretch>
        </p:blipFill>
        <p:spPr>
          <a:xfrm>
            <a:off x="5105400" y="997530"/>
            <a:ext cx="36576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56294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PMG to Infinite Bus (Wind turbine)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PMG POWE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257970"/>
            <a:ext cx="2621280" cy="838200"/>
          </a:xfrm>
          <a:prstGeom prst="rect">
            <a:avLst/>
          </a:prstGeom>
        </p:spPr>
      </p:pic>
      <p:pic>
        <p:nvPicPr>
          <p:cNvPr id="7" name="Picture 6" descr="PMG MAX POWER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331700"/>
            <a:ext cx="25908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5840" y="423026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regulation curves with lagging P.F.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9440" y="5315525"/>
            <a:ext cx="420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a  more rigorous discussion of PMG performance connected to different loads</a:t>
            </a:r>
          </a:p>
          <a:p>
            <a:r>
              <a:rPr lang="en-US" sz="1600" dirty="0" smtClean="0"/>
              <a:t>see chapter 9 in ISBN 978-0-9840687-0-8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062422" y="6430820"/>
            <a:ext cx="289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Mod 28 Copyright: JR Hendershot 2012</a:t>
            </a:r>
          </a:p>
        </p:txBody>
      </p:sp>
    </p:spTree>
    <p:extLst>
      <p:ext uri="{BB962C8B-B14F-4D97-AF65-F5344CB8AC3E}">
        <p14:creationId xmlns:p14="http://schemas.microsoft.com/office/powerpoint/2010/main" val="14147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06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Torque for square wave driven brushless motor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291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02" y="692633"/>
            <a:ext cx="6023430" cy="5633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222" y="6035522"/>
            <a:ext cx="2092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DR. TJE MILLER</a:t>
            </a:r>
            <a:endParaRPr lang="en-US" sz="1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Introduction for </a:t>
            </a:r>
            <a:r>
              <a:rPr lang="en-US" sz="3600" dirty="0" smtClean="0">
                <a:solidFill>
                  <a:srgbClr val="800000"/>
                </a:solidFill>
              </a:rPr>
              <a:t>PMAC or PMSM </a:t>
            </a: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>(PMDC &amp; PMAC are the same motor type)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0599" y="1374317"/>
            <a:ext cx="7945471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PMAC, PMSM </a:t>
            </a:r>
            <a:r>
              <a:rPr lang="en-US" dirty="0"/>
              <a:t>(Permanent magnet </a:t>
            </a:r>
            <a:r>
              <a:rPr lang="en-US" dirty="0" smtClean="0"/>
              <a:t>synchronous motor)</a:t>
            </a:r>
            <a:r>
              <a:rPr lang="en-US" dirty="0"/>
              <a:t>: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- </a:t>
            </a:r>
            <a:r>
              <a:rPr lang="en-US" dirty="0" smtClean="0"/>
              <a:t>Inner</a:t>
            </a:r>
            <a:r>
              <a:rPr lang="en-US" dirty="0"/>
              <a:t> </a:t>
            </a:r>
            <a:r>
              <a:rPr lang="en-US" dirty="0" smtClean="0"/>
              <a:t>SPM or IPM </a:t>
            </a:r>
            <a:r>
              <a:rPr lang="en-US" dirty="0"/>
              <a:t>rotors (surface </a:t>
            </a:r>
            <a:r>
              <a:rPr lang="en-US" dirty="0" smtClean="0"/>
              <a:t>or internal magnets)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smtClean="0"/>
              <a:t>Sinusoidal back emf is desired with minimum harmonic content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smtClean="0"/>
              <a:t>Surface magnet </a:t>
            </a:r>
            <a:r>
              <a:rPr lang="en-US" dirty="0"/>
              <a:t>configuration can be arc shaped or bread-loaf </a:t>
            </a:r>
            <a:r>
              <a:rPr lang="en-US" dirty="0" smtClean="0"/>
              <a:t>shaped</a:t>
            </a:r>
          </a:p>
          <a:p>
            <a:r>
              <a:rPr lang="en-US" dirty="0"/>
              <a:t>	</a:t>
            </a:r>
            <a:r>
              <a:rPr lang="en-US" dirty="0" smtClean="0"/>
              <a:t>- Internal magnet shapes usually simple rectangular blocks</a:t>
            </a:r>
            <a:endParaRPr lang="en-US" dirty="0"/>
          </a:p>
          <a:p>
            <a:r>
              <a:rPr lang="en-US" dirty="0"/>
              <a:t>	- Driven with </a:t>
            </a:r>
            <a:r>
              <a:rPr lang="en-US" dirty="0" smtClean="0"/>
              <a:t>hysteresis current control, 180 deg. E commutation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smtClean="0"/>
              <a:t> With (6) transistor drive, all (3) phases </a:t>
            </a:r>
            <a:r>
              <a:rPr lang="en-US" dirty="0"/>
              <a:t>produces torque</a:t>
            </a:r>
          </a:p>
          <a:p>
            <a:r>
              <a:rPr lang="en-US" dirty="0"/>
              <a:t>			</a:t>
            </a:r>
            <a:r>
              <a:rPr lang="en-US" dirty="0" smtClean="0"/>
              <a:t>100% </a:t>
            </a:r>
            <a:r>
              <a:rPr lang="en-US" dirty="0"/>
              <a:t>of stator copper utilized for producing torque &amp; </a:t>
            </a:r>
            <a:r>
              <a:rPr lang="en-US" dirty="0" smtClean="0"/>
              <a:t>power</a:t>
            </a:r>
          </a:p>
          <a:p>
            <a:r>
              <a:rPr lang="en-US" dirty="0"/>
              <a:t>	</a:t>
            </a:r>
            <a:r>
              <a:rPr lang="en-US" dirty="0" smtClean="0"/>
              <a:t>	Requires shaft pole or position feedback, censored or sensorless</a:t>
            </a:r>
          </a:p>
          <a:p>
            <a:r>
              <a:rPr lang="en-US" dirty="0"/>
              <a:t>	</a:t>
            </a:r>
            <a:r>
              <a:rPr lang="en-US" dirty="0" smtClean="0"/>
              <a:t>- Field oriented current control </a:t>
            </a:r>
            <a:r>
              <a:rPr lang="en-US" i="1" dirty="0" smtClean="0">
                <a:solidFill>
                  <a:srgbClr val="800000"/>
                </a:solidFill>
              </a:rPr>
              <a:t>I</a:t>
            </a:r>
            <a:r>
              <a:rPr lang="en-US" i="1" baseline="-25000" dirty="0" smtClean="0">
                <a:solidFill>
                  <a:srgbClr val="800000"/>
                </a:solidFill>
              </a:rPr>
              <a:t>d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i="1" dirty="0">
                <a:solidFill>
                  <a:srgbClr val="800000"/>
                </a:solidFill>
              </a:rPr>
              <a:t>&amp; I</a:t>
            </a:r>
            <a:r>
              <a:rPr lang="en-US" i="1" baseline="-25000" dirty="0">
                <a:solidFill>
                  <a:srgbClr val="800000"/>
                </a:solidFill>
              </a:rPr>
              <a:t>q</a:t>
            </a:r>
            <a:r>
              <a:rPr lang="en-US" i="1" dirty="0">
                <a:solidFill>
                  <a:srgbClr val="800000"/>
                </a:solidFill>
              </a:rPr>
              <a:t> </a:t>
            </a:r>
          </a:p>
          <a:p>
            <a:r>
              <a:rPr lang="en-US" dirty="0"/>
              <a:t>		</a:t>
            </a:r>
            <a:r>
              <a:rPr lang="en-US" dirty="0" smtClean="0"/>
              <a:t>(</a:t>
            </a:r>
            <a:r>
              <a:rPr lang="en-US" dirty="0"/>
              <a:t>6) </a:t>
            </a:r>
            <a:r>
              <a:rPr lang="en-US" dirty="0" smtClean="0"/>
              <a:t>transistor bridge allows all three </a:t>
            </a:r>
            <a:r>
              <a:rPr lang="en-US" dirty="0"/>
              <a:t>phases </a:t>
            </a:r>
            <a:r>
              <a:rPr lang="en-US" dirty="0" smtClean="0"/>
              <a:t>to produce shaft torque</a:t>
            </a:r>
          </a:p>
          <a:p>
            <a:r>
              <a:rPr lang="en-US" dirty="0"/>
              <a:t>	</a:t>
            </a:r>
            <a:r>
              <a:rPr lang="en-US" dirty="0" smtClean="0"/>
              <a:t>	Requires censored or measured </a:t>
            </a:r>
            <a:r>
              <a:rPr lang="en-US" i="1" dirty="0" smtClean="0">
                <a:solidFill>
                  <a:srgbClr val="800000"/>
                </a:solidFill>
              </a:rPr>
              <a:t>L</a:t>
            </a:r>
            <a:r>
              <a:rPr lang="en-US" i="1" baseline="-25000" dirty="0" smtClean="0">
                <a:solidFill>
                  <a:srgbClr val="800000"/>
                </a:solidFill>
              </a:rPr>
              <a:t>d</a:t>
            </a:r>
            <a:r>
              <a:rPr lang="en-US" i="1" dirty="0" smtClean="0">
                <a:solidFill>
                  <a:srgbClr val="800000"/>
                </a:solidFill>
              </a:rPr>
              <a:t> &amp; L</a:t>
            </a:r>
            <a:r>
              <a:rPr lang="en-US" i="1" baseline="-25000" dirty="0" smtClean="0">
                <a:solidFill>
                  <a:srgbClr val="800000"/>
                </a:solidFill>
              </a:rPr>
              <a:t>q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commutation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Stator designs typically </a:t>
            </a:r>
            <a:r>
              <a:rPr lang="en-US" dirty="0" smtClean="0"/>
              <a:t>designed to facilitate sine shaped back emf</a:t>
            </a:r>
          </a:p>
          <a:p>
            <a:r>
              <a:rPr lang="en-US" dirty="0"/>
              <a:t>		O</a:t>
            </a:r>
            <a:r>
              <a:rPr lang="en-US" dirty="0" smtClean="0"/>
              <a:t>ne or more slots (&amp; coils) per pole per phase</a:t>
            </a:r>
          </a:p>
          <a:p>
            <a:r>
              <a:rPr lang="en-US" dirty="0"/>
              <a:t>	</a:t>
            </a:r>
            <a:r>
              <a:rPr lang="en-US" dirty="0" smtClean="0"/>
              <a:t>	Skew or rotor or stator or magnet pole shaping to vary air gap</a:t>
            </a:r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71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Back EMF comparison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273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" y="848436"/>
            <a:ext cx="8421255" cy="4903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09" y="5945909"/>
            <a:ext cx="681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 Sine back EMF 		</a:t>
            </a:r>
            <a:r>
              <a:rPr lang="en-US" dirty="0"/>
              <a:t>	</a:t>
            </a:r>
            <a:r>
              <a:rPr lang="en-US" dirty="0" smtClean="0"/>
              <a:t>	   Ideal trapezoidal back EMF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9780"/>
            <a:ext cx="8229600" cy="7562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Circuit Voltage Equations</a:t>
            </a:r>
            <a:endParaRPr lang="en-US" sz="3600" dirty="0">
              <a:solidFill>
                <a:srgbClr val="8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653074"/>
              </p:ext>
            </p:extLst>
          </p:nvPr>
        </p:nvGraphicFramePr>
        <p:xfrm>
          <a:off x="1063623" y="1885912"/>
          <a:ext cx="2819401" cy="244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1130300" imgH="990600" progId="Equation.3">
                  <p:embed/>
                </p:oleObj>
              </mc:Choice>
              <mc:Fallback>
                <p:oleObj name="Equation" r:id="rId3" imgW="11303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3" y="1885912"/>
                        <a:ext cx="2819401" cy="2442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41410" y="1953952"/>
            <a:ext cx="327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 = </a:t>
            </a:r>
            <a:r>
              <a:rPr lang="en-US" sz="2000" dirty="0" smtClean="0"/>
              <a:t>Resistance</a:t>
            </a:r>
          </a:p>
          <a:p>
            <a:r>
              <a:rPr lang="en-US" sz="2000" i="1" dirty="0" smtClean="0"/>
              <a:t>L = </a:t>
            </a:r>
            <a:r>
              <a:rPr lang="en-US" sz="2000" dirty="0" smtClean="0"/>
              <a:t>Inductance</a:t>
            </a:r>
          </a:p>
          <a:p>
            <a:r>
              <a:rPr lang="en-US" sz="2000" i="1" dirty="0" smtClean="0"/>
              <a:t>v = </a:t>
            </a:r>
            <a:r>
              <a:rPr lang="en-US" sz="2000" dirty="0" smtClean="0"/>
              <a:t>Terminal voltage</a:t>
            </a:r>
            <a:endParaRPr lang="en-US" sz="2000" i="1" dirty="0" smtClean="0"/>
          </a:p>
          <a:p>
            <a:r>
              <a:rPr lang="en-US" sz="2000" i="1" dirty="0" smtClean="0"/>
              <a:t>e = </a:t>
            </a:r>
            <a:r>
              <a:rPr lang="en-US" sz="2000" dirty="0" smtClean="0"/>
              <a:t>Induced voltage</a:t>
            </a:r>
          </a:p>
          <a:p>
            <a:r>
              <a:rPr lang="en-US" sz="2000" i="1" dirty="0" smtClean="0"/>
              <a:t> i = </a:t>
            </a:r>
            <a:r>
              <a:rPr lang="en-US" sz="2000" dirty="0" smtClean="0"/>
              <a:t>Current</a:t>
            </a:r>
          </a:p>
          <a:p>
            <a:r>
              <a:rPr lang="en-US" sz="2000" i="1" dirty="0" smtClean="0"/>
              <a:t>Φ = </a:t>
            </a:r>
            <a:r>
              <a:rPr lang="en-US" sz="2000" dirty="0" smtClean="0"/>
              <a:t>Flux</a:t>
            </a:r>
            <a:endParaRPr lang="en-US" sz="2000" i="1" dirty="0" smtClean="0"/>
          </a:p>
          <a:p>
            <a:r>
              <a:rPr lang="en-US" sz="2000" dirty="0" smtClean="0"/>
              <a:t>Ψ = Flux-Linkage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946716" y="1089952"/>
            <a:ext cx="7239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Following equations are true with constant phase </a:t>
            </a:r>
            <a:r>
              <a:rPr lang="en-US" dirty="0" smtClean="0"/>
              <a:t>inductance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>
                <a:solidFill>
                  <a:srgbClr val="FF0000"/>
                </a:solidFill>
              </a:rPr>
              <a:t>It is not necessary to use these equations for initial design purposes.</a:t>
            </a:r>
          </a:p>
          <a:p>
            <a:r>
              <a:rPr lang="en-US" dirty="0">
                <a:solidFill>
                  <a:srgbClr val="000000"/>
                </a:solidFill>
              </a:rPr>
              <a:t>A simple back EMF equation can be used for sizing the design for effective turns</a:t>
            </a:r>
          </a:p>
          <a:p>
            <a:r>
              <a:rPr lang="en-US" dirty="0">
                <a:solidFill>
                  <a:srgbClr val="000000"/>
                </a:solidFill>
              </a:rPr>
              <a:t>FEA analysis is used for final machine design analysis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Voltage &amp; Torque relationship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for PM Brushless machines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275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4" y="1020620"/>
            <a:ext cx="8527175" cy="5415784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52" y="2057757"/>
            <a:ext cx="330200" cy="203200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66" y="2035537"/>
            <a:ext cx="330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276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7544" y="191542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800000"/>
                </a:solidFill>
              </a:rPr>
              <a:t>Useful flux linkage equation for initial design</a:t>
            </a:r>
          </a:p>
          <a:p>
            <a:pPr defTabSz="457200"/>
            <a:endParaRPr lang="en-US" sz="32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00138" y="1811338"/>
            <a:ext cx="7146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FontTx/>
              <a:buChar char="-"/>
            </a:pPr>
            <a:endParaRPr lang="en-US" sz="2800" dirty="0">
              <a:latin typeface="Calibri" pitchFamily="34" charset="0"/>
            </a:endParaRPr>
          </a:p>
          <a:p>
            <a:pPr defTabSz="457200">
              <a:buFontTx/>
              <a:buChar char="-"/>
            </a:pPr>
            <a:endParaRPr lang="en-US" sz="2800" dirty="0">
              <a:latin typeface="Calibri" pitchFamily="34" charset="0"/>
            </a:endParaRPr>
          </a:p>
          <a:p>
            <a:pPr defTabSz="457200"/>
            <a:r>
              <a:rPr lang="en-US" sz="2800" dirty="0">
                <a:latin typeface="Calibri" pitchFamily="34" charset="0"/>
              </a:rPr>
              <a:t>   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9552" y="1061543"/>
            <a:ext cx="806489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dirty="0"/>
              <a:t>The PM rotor makes </a:t>
            </a:r>
            <a:r>
              <a:rPr lang="en-US" sz="2400" dirty="0" smtClean="0"/>
              <a:t>turns/coil </a:t>
            </a:r>
            <a:r>
              <a:rPr lang="en-US" sz="2400" dirty="0"/>
              <a:t>calculation estimates easy</a:t>
            </a:r>
          </a:p>
          <a:p>
            <a:pPr defTabSz="457200"/>
            <a:endParaRPr lang="en-US" sz="2400" dirty="0"/>
          </a:p>
          <a:p>
            <a:pPr defTabSz="457200"/>
            <a:r>
              <a:rPr lang="en-US" sz="2400" dirty="0"/>
              <a:t>Assume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~  </a:t>
            </a:r>
            <a:r>
              <a:rPr lang="en-US" sz="2400" dirty="0"/>
              <a:t>K</a:t>
            </a:r>
            <a:r>
              <a:rPr lang="en-US" sz="2400" baseline="-25000" dirty="0"/>
              <a:t>t</a:t>
            </a:r>
            <a:r>
              <a:rPr lang="en-US" sz="2400" dirty="0"/>
              <a:t> and </a:t>
            </a:r>
            <a:r>
              <a:rPr lang="en-US" sz="2400" dirty="0" smtClean="0"/>
              <a:t>then use </a:t>
            </a:r>
            <a:r>
              <a:rPr lang="en-US" sz="2400" dirty="0"/>
              <a:t>the following relationship: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752600" y="4419600"/>
            <a:ext cx="586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b="1" i="1" dirty="0" smtClean="0">
                <a:solidFill>
                  <a:srgbClr val="0000FF"/>
                </a:solidFill>
                <a:latin typeface="Bell MT"/>
                <a:cs typeface="Bell MT"/>
              </a:rPr>
              <a:t> </a:t>
            </a:r>
            <a:r>
              <a:rPr lang="en-US" sz="2400" b="1" i="1" dirty="0">
                <a:solidFill>
                  <a:srgbClr val="800000"/>
                </a:solidFill>
                <a:latin typeface="Bell MT"/>
                <a:cs typeface="Bell MT"/>
              </a:rPr>
              <a:t> </a:t>
            </a:r>
            <a:r>
              <a:rPr lang="en-US" sz="2400" b="1" i="1" dirty="0" smtClean="0">
                <a:solidFill>
                  <a:srgbClr val="800000"/>
                </a:solidFill>
                <a:latin typeface="Bell MT"/>
                <a:cs typeface="Bell MT"/>
              </a:rPr>
              <a:t>Z</a:t>
            </a:r>
            <a:r>
              <a:rPr lang="en-US" sz="2400" b="1" i="1" dirty="0" smtClean="0">
                <a:solidFill>
                  <a:srgbClr val="0000FF"/>
                </a:solidFill>
                <a:latin typeface="Bell MT"/>
                <a:cs typeface="Bell MT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/>
              <a:t>= total number of active conductors</a:t>
            </a:r>
          </a:p>
          <a:p>
            <a:pPr defTabSz="457200"/>
            <a:r>
              <a:rPr lang="en-US" sz="2400" i="1" dirty="0" smtClean="0">
                <a:solidFill>
                  <a:srgbClr val="0000FF"/>
                </a:solidFill>
                <a:latin typeface="Big Caslon"/>
                <a:cs typeface="Big Caslon"/>
              </a:rPr>
              <a:t> </a:t>
            </a:r>
            <a:r>
              <a:rPr lang="en-US" sz="2400" i="1" dirty="0" smtClean="0">
                <a:solidFill>
                  <a:srgbClr val="800000"/>
                </a:solidFill>
                <a:latin typeface="Big Caslon"/>
                <a:cs typeface="Big Caslon"/>
              </a:rPr>
              <a:t> p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/>
              <a:t>= </a:t>
            </a:r>
            <a:r>
              <a:rPr lang="en-US" sz="2400" dirty="0"/>
              <a:t>number of </a:t>
            </a:r>
            <a:r>
              <a:rPr lang="en-US" sz="2400" dirty="0" smtClean="0"/>
              <a:t>poles</a:t>
            </a:r>
          </a:p>
          <a:p>
            <a:pPr defTabSz="457200"/>
            <a:r>
              <a:rPr lang="en-US" sz="2400" i="1" dirty="0" smtClean="0">
                <a:solidFill>
                  <a:srgbClr val="800000"/>
                </a:solidFill>
                <a:latin typeface="Big Caslon"/>
                <a:cs typeface="Big Caslon"/>
              </a:rPr>
              <a:t>Φ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= active air gap </a:t>
            </a:r>
            <a:r>
              <a:rPr lang="en-US" sz="2400" dirty="0"/>
              <a:t>flux/pole</a:t>
            </a:r>
          </a:p>
          <a:p>
            <a:pPr defTabSz="457200"/>
            <a:r>
              <a:rPr lang="en-US" sz="2400" dirty="0"/>
              <a:t>Assumes one parallel current path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660664"/>
              </p:ext>
            </p:extLst>
          </p:nvPr>
        </p:nvGraphicFramePr>
        <p:xfrm>
          <a:off x="1259632" y="2924944"/>
          <a:ext cx="2624138" cy="112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1002960" imgH="431640" progId="Equation.3">
                  <p:embed/>
                </p:oleObj>
              </mc:Choice>
              <mc:Fallback>
                <p:oleObj name="Equation" r:id="rId3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944"/>
                        <a:ext cx="2624138" cy="11297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19600" y="3352800"/>
            <a:ext cx="2656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/>
              <a:t>V</a:t>
            </a:r>
            <a:r>
              <a:rPr lang="en-US" sz="2000" dirty="0" smtClean="0"/>
              <a:t>-sec/Rad </a:t>
            </a:r>
            <a:r>
              <a:rPr lang="en-US" sz="2000" dirty="0"/>
              <a:t>~</a:t>
            </a:r>
            <a:r>
              <a:rPr lang="en-US" sz="2000" dirty="0" smtClean="0"/>
              <a:t> Nm/amp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712" y="159280"/>
            <a:ext cx="9394843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800000"/>
                </a:solidFill>
                <a:latin typeface="Calibri" pitchFamily="34" charset="0"/>
              </a:rPr>
              <a:t>PM gap flux using soft iron pole concentrators </a:t>
            </a:r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Calibri" pitchFamily="34" charset="0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277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9" y="987835"/>
            <a:ext cx="7591458" cy="53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IPM components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278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7" y="1134856"/>
            <a:ext cx="6451600" cy="5023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6364" y="5634182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Shin-Etsu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4357</TotalTime>
  <Words>947</Words>
  <Application>Microsoft Office PowerPoint</Application>
  <PresentationFormat>On-screen Show (4:3)</PresentationFormat>
  <Paragraphs>238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LECTURE</vt:lpstr>
      <vt:lpstr>Equation</vt:lpstr>
      <vt:lpstr>Electric Machine Design Course </vt:lpstr>
      <vt:lpstr>Introduction for PMDC  (PMDC &amp; PMAC are the same motor type)</vt:lpstr>
      <vt:lpstr>Introduction for PMAC or PMSM  (PMDC &amp; PMAC are the same motor type)</vt:lpstr>
      <vt:lpstr>Back EMF comparison</vt:lpstr>
      <vt:lpstr>Circuit Voltage Equations</vt:lpstr>
      <vt:lpstr>Voltage &amp; Torque relationship  for PM Brushless machines </vt:lpstr>
      <vt:lpstr>PowerPoint Presentation</vt:lpstr>
      <vt:lpstr>PM gap flux using soft iron pole concentrators  </vt:lpstr>
      <vt:lpstr>IPM components</vt:lpstr>
      <vt:lpstr>(8) Pole IPM AC synchronous motor motor</vt:lpstr>
      <vt:lpstr>IPM torque components</vt:lpstr>
      <vt:lpstr>IPM Equivalent Circuits</vt:lpstr>
      <vt:lpstr>Air-Gap flux vs magnet grade</vt:lpstr>
      <vt:lpstr>Torque and voltage relationship for  brushless permanent-magnet machines</vt:lpstr>
      <vt:lpstr>PowerPoint Presentation</vt:lpstr>
      <vt:lpstr>Peak Motor Torque Constant Kt [Nm/A]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Torque for square wave driven brushless motor</vt:lpstr>
      <vt:lpstr>Title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76</cp:revision>
  <dcterms:created xsi:type="dcterms:W3CDTF">2012-06-02T18:11:50Z</dcterms:created>
  <dcterms:modified xsi:type="dcterms:W3CDTF">2012-12-10T07:56:55Z</dcterms:modified>
</cp:coreProperties>
</file>