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6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2" r:id="rId4"/>
    <p:sldId id="257" r:id="rId5"/>
    <p:sldId id="260" r:id="rId6"/>
    <p:sldId id="259" r:id="rId7"/>
    <p:sldId id="261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4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BCECA-297F-684E-85A3-F4B975A64EA0}" type="datetimeFigureOut">
              <a:rPr lang="en-US" smtClean="0"/>
              <a:t>9/4/2012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7CDD9-C33A-BD43-9CB9-683CBBB13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7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39DB0-D825-4946-A443-B02D231689D1}" type="datetimeFigureOut">
              <a:rPr lang="en-US" smtClean="0"/>
              <a:t>9/4/2012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53FD-63BA-9B4F-92D8-BB086753E7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87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53FD-63BA-9B4F-92D8-BB086753E703}" type="slidenum">
              <a:rPr lang="en-US" smtClean="0"/>
              <a:t>261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4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53FD-63BA-9B4F-92D8-BB086753E703}" type="slidenum">
              <a:rPr lang="en-US" smtClean="0"/>
              <a:t>269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53FD-63BA-9B4F-92D8-BB086753E703}" type="slidenum">
              <a:rPr lang="en-US" smtClean="0"/>
              <a:t>273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6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49C1-B617-C44C-8336-6D21FCA6DBBD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43B-BCB8-144A-BB1A-0FC2D0F89C70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37E7-4120-5E4D-A071-254DA4CCC043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8DFA-2D99-FB47-9D6A-39B7836C5C7D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A5B7-B1E4-974C-A987-617234BF6E60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7298-5F3C-1F46-BC88-2692D20965A8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7CAA-79C3-724D-8F4A-826E74030EE6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CC3C-349F-4E45-9946-060BBA1BF2C3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EC65-E8BC-BB47-AB0A-B716A03CA10E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6706-8136-CE40-BB5E-E9634B550BA0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9104-312B-9148-98CB-068F872E29D0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A4C5-ABF5-2A4D-B659-2705EE516C31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26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tiff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670" y="3085325"/>
            <a:ext cx="8120564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PM-DC Brushless and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PM-AC Synchronous Machines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27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80" y="41244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IPM </a:t>
            </a:r>
            <a:r>
              <a:rPr lang="en-US" sz="3200" dirty="0">
                <a:solidFill>
                  <a:srgbClr val="800000"/>
                </a:solidFill>
              </a:rPr>
              <a:t>Rotor Configurations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14834" y="2948768"/>
            <a:ext cx="198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) Pole – IPM*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513" y="299161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Spoke </a:t>
            </a:r>
            <a:r>
              <a:rPr lang="en-US" dirty="0" smtClean="0">
                <a:solidFill>
                  <a:srgbClr val="000000"/>
                </a:solidFill>
              </a:rPr>
              <a:t>IPM*</a:t>
            </a:r>
            <a:r>
              <a:rPr lang="en-US" dirty="0">
                <a:solidFill>
                  <a:srgbClr val="0000FF"/>
                </a:solidFill>
              </a:rPr>
              <a:t>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4169" y="6002073"/>
            <a:ext cx="1578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Toyota </a:t>
            </a:r>
            <a:r>
              <a:rPr lang="en-US" dirty="0" err="1" smtClean="0">
                <a:solidFill>
                  <a:srgbClr val="000000"/>
                </a:solidFill>
              </a:rPr>
              <a:t>Prius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13" y="728897"/>
            <a:ext cx="2075567" cy="2178181"/>
          </a:xfrm>
          <a:prstGeom prst="rect">
            <a:avLst/>
          </a:prstGeom>
        </p:spPr>
      </p:pic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02" y="790047"/>
            <a:ext cx="2545759" cy="2226725"/>
          </a:xfrm>
          <a:prstGeom prst="rect">
            <a:avLst/>
          </a:prstGeom>
        </p:spPr>
      </p:pic>
      <p:pic>
        <p:nvPicPr>
          <p:cNvPr id="16" name="Picture 15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" y="3561908"/>
            <a:ext cx="4850094" cy="2529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4298" y="5676904"/>
            <a:ext cx="209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 (8) Pole - IPM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55" y="2980826"/>
            <a:ext cx="227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Saliency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76280" y="2588033"/>
            <a:ext cx="118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(8) Pole</a:t>
            </a:r>
            <a:endParaRPr lang="en-US" dirty="0"/>
          </a:p>
        </p:txBody>
      </p:sp>
      <p:pic>
        <p:nvPicPr>
          <p:cNvPr id="20" name="Picture 19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" y="793023"/>
            <a:ext cx="2346200" cy="2233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5282" y="6259810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sz="1400" baseline="30000" dirty="0" smtClean="0"/>
              <a:t>Rapid </a:t>
            </a:r>
            <a:r>
              <a:rPr lang="en-US" sz="1400" baseline="30000" dirty="0"/>
              <a:t>Simulation of Permanent Magnet </a:t>
            </a:r>
            <a:r>
              <a:rPr lang="en-US" sz="1400" baseline="30000" dirty="0" smtClean="0"/>
              <a:t>Drives</a:t>
            </a:r>
          </a:p>
          <a:p>
            <a:r>
              <a:rPr lang="en-US" sz="1400" baseline="30000" dirty="0" smtClean="0"/>
              <a:t>Praveen </a:t>
            </a:r>
            <a:r>
              <a:rPr lang="en-US" sz="1400" baseline="30000" dirty="0"/>
              <a:t>Kumar1 Peter van Duijsen2 - </a:t>
            </a:r>
            <a:r>
              <a:rPr lang="en-US" sz="1400" baseline="30000" dirty="0" err="1"/>
              <a:t>Pavol</a:t>
            </a:r>
            <a:r>
              <a:rPr lang="en-US" sz="1400" baseline="30000" dirty="0"/>
              <a:t> </a:t>
            </a:r>
            <a:r>
              <a:rPr lang="en-US" sz="1400" baseline="30000" dirty="0" smtClean="0"/>
              <a:t>Bauer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5257" y="5652940"/>
            <a:ext cx="119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FORD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8" name="Picture 37" descr="Untitle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8" y="3623286"/>
            <a:ext cx="2459720" cy="2398986"/>
          </a:xfrm>
          <a:prstGeom prst="rect">
            <a:avLst/>
          </a:prstGeom>
        </p:spPr>
      </p:pic>
      <p:pic>
        <p:nvPicPr>
          <p:cNvPr id="39" name="Picture 38" descr="LOGO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80" y="4558675"/>
            <a:ext cx="520967" cy="4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27" y="289716"/>
            <a:ext cx="8637829" cy="701211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SPM vs. IPM PM brushless AC-DC machine comparison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0801" y="1078349"/>
            <a:ext cx="795599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SPM rotor: 	Surface mounted rotor permanent magnets.</a:t>
            </a:r>
          </a:p>
          <a:p>
            <a:r>
              <a:rPr lang="en-US" dirty="0"/>
              <a:t>	</a:t>
            </a:r>
            <a:r>
              <a:rPr lang="en-US" dirty="0" smtClean="0"/>
              <a:t>Highest torque density machine possible (Perm. </a:t>
            </a:r>
            <a:r>
              <a:rPr lang="en-US" dirty="0" err="1" smtClean="0"/>
              <a:t>Coef</a:t>
            </a:r>
            <a:r>
              <a:rPr lang="en-US" dirty="0" smtClean="0"/>
              <a:t>. of 10 or more)</a:t>
            </a:r>
          </a:p>
          <a:p>
            <a:r>
              <a:rPr lang="en-US" dirty="0"/>
              <a:t>	</a:t>
            </a:r>
            <a:r>
              <a:rPr lang="en-US" dirty="0" smtClean="0"/>
              <a:t>Highest torque/inertia ratio possible. (Important for servo motors)</a:t>
            </a:r>
          </a:p>
          <a:p>
            <a:r>
              <a:rPr lang="en-US" dirty="0"/>
              <a:t>	</a:t>
            </a:r>
            <a:r>
              <a:rPr lang="en-US" dirty="0" smtClean="0"/>
              <a:t>Simple construction but requires shaped arc or bread loaf magnets</a:t>
            </a:r>
          </a:p>
          <a:p>
            <a:r>
              <a:rPr lang="en-US" dirty="0"/>
              <a:t>	</a:t>
            </a:r>
            <a:r>
              <a:rPr lang="en-US" dirty="0" smtClean="0"/>
              <a:t>Highest torque linearity due to low leakage reactance of SPMs</a:t>
            </a:r>
          </a:p>
          <a:p>
            <a:r>
              <a:rPr lang="en-US" dirty="0"/>
              <a:t>	</a:t>
            </a:r>
            <a:r>
              <a:rPr lang="en-US" dirty="0" smtClean="0"/>
              <a:t>Requires more magnet mass to resist de-mag. fields</a:t>
            </a:r>
          </a:p>
          <a:p>
            <a:r>
              <a:rPr lang="en-US" dirty="0"/>
              <a:t>	</a:t>
            </a:r>
            <a:r>
              <a:rPr lang="en-US" dirty="0" smtClean="0"/>
              <a:t>Limited constant power range due to field weakening difficulties</a:t>
            </a:r>
          </a:p>
          <a:p>
            <a:r>
              <a:rPr lang="en-US" dirty="0"/>
              <a:t>	</a:t>
            </a:r>
            <a:r>
              <a:rPr lang="en-US" dirty="0" smtClean="0"/>
              <a:t>Many applications require magnet retention sleeves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01" y="3498633"/>
            <a:ext cx="76794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IPM rotor: 	Interior fitted rotor permanent magnets.</a:t>
            </a:r>
          </a:p>
          <a:p>
            <a:r>
              <a:rPr lang="en-US" dirty="0"/>
              <a:t>	</a:t>
            </a:r>
            <a:r>
              <a:rPr lang="en-US" dirty="0" smtClean="0"/>
              <a:t>With extra reluctance torque component, magnet mass is reduced</a:t>
            </a:r>
          </a:p>
          <a:p>
            <a:r>
              <a:rPr lang="en-US" dirty="0"/>
              <a:t>	</a:t>
            </a:r>
            <a:r>
              <a:rPr lang="en-US" dirty="0" smtClean="0"/>
              <a:t>Capable of 8 to 10 to 1 constant power ratio</a:t>
            </a:r>
          </a:p>
          <a:p>
            <a:r>
              <a:rPr lang="en-US" dirty="0"/>
              <a:t>	</a:t>
            </a:r>
            <a:r>
              <a:rPr lang="en-US" dirty="0" smtClean="0"/>
              <a:t>Magnets slabs are lowest in cost due to minimum finish grinding</a:t>
            </a:r>
          </a:p>
          <a:p>
            <a:r>
              <a:rPr lang="en-US" dirty="0"/>
              <a:t>	</a:t>
            </a:r>
            <a:r>
              <a:rPr lang="en-US" dirty="0" smtClean="0"/>
              <a:t>Magnet retentions is automatic due to being internal to the rotor 	lamination. Some leakage flux is present through retention webs</a:t>
            </a:r>
          </a:p>
          <a:p>
            <a:r>
              <a:rPr lang="en-US" dirty="0"/>
              <a:t>	</a:t>
            </a:r>
            <a:r>
              <a:rPr lang="en-US" dirty="0" smtClean="0"/>
              <a:t>Rotor fabrication somewhat more complex but can easily be tooled</a:t>
            </a:r>
          </a:p>
          <a:p>
            <a:r>
              <a:rPr lang="en-US" dirty="0"/>
              <a:t>	</a:t>
            </a:r>
            <a:r>
              <a:rPr lang="en-US" dirty="0" smtClean="0"/>
              <a:t>Magnets can be thinner due to protection by being inside soft steel 	laminated poles.</a:t>
            </a:r>
          </a:p>
          <a:p>
            <a:r>
              <a:rPr lang="en-US" dirty="0"/>
              <a:t>	</a:t>
            </a:r>
            <a:r>
              <a:rPr lang="en-US" dirty="0" smtClean="0"/>
              <a:t>Control more complex but is justified by performance gains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700" y="175416"/>
            <a:ext cx="32893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IPM torque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271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0016"/>
            <a:ext cx="5648462" cy="6206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2462" y="1041400"/>
            <a:ext cx="311453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torque components</a:t>
            </a:r>
          </a:p>
          <a:p>
            <a:r>
              <a:rPr lang="en-US" dirty="0" smtClean="0"/>
              <a:t>  Alignment (from magnets)</a:t>
            </a:r>
          </a:p>
          <a:p>
            <a:r>
              <a:rPr lang="en-US" dirty="0"/>
              <a:t> </a:t>
            </a:r>
            <a:r>
              <a:rPr lang="en-US" dirty="0" smtClean="0"/>
              <a:t> Reluctance (from saliency)</a:t>
            </a:r>
          </a:p>
          <a:p>
            <a:endParaRPr lang="en-US" dirty="0"/>
          </a:p>
          <a:p>
            <a:r>
              <a:rPr lang="en-US" dirty="0" smtClean="0"/>
              <a:t>Gamma:</a:t>
            </a:r>
          </a:p>
          <a:p>
            <a:r>
              <a:rPr lang="en-US" dirty="0"/>
              <a:t>	</a:t>
            </a:r>
            <a:r>
              <a:rPr lang="en-US" dirty="0" smtClean="0"/>
              <a:t> (phase advance angle)</a:t>
            </a:r>
          </a:p>
          <a:p>
            <a:r>
              <a:rPr lang="en-US" dirty="0" smtClean="0"/>
              <a:t>Optimized for maximum sum of alignment &amp; reluctance torque for minimum current</a:t>
            </a:r>
          </a:p>
          <a:p>
            <a:r>
              <a:rPr lang="en-US" dirty="0" smtClean="0"/>
              <a:t>at any load.</a:t>
            </a:r>
          </a:p>
          <a:p>
            <a:endParaRPr lang="en-US" dirty="0"/>
          </a:p>
          <a:p>
            <a:r>
              <a:rPr lang="en-US" dirty="0" smtClean="0"/>
              <a:t>(50-50 split not uncommon)</a:t>
            </a:r>
          </a:p>
          <a:p>
            <a:endParaRPr lang="en-US" dirty="0"/>
          </a:p>
          <a:p>
            <a:r>
              <a:rPr lang="en-US" dirty="0" smtClean="0"/>
              <a:t>Best design when back emf is higher than the DC rail voltage at max. rpm.</a:t>
            </a:r>
          </a:p>
          <a:p>
            <a:endParaRPr lang="en-US" dirty="0"/>
          </a:p>
          <a:p>
            <a:r>
              <a:rPr lang="en-US" dirty="0" smtClean="0"/>
              <a:t>Requires careful analysis</a:t>
            </a:r>
          </a:p>
          <a:p>
            <a:r>
              <a:rPr lang="en-US" dirty="0" smtClean="0"/>
              <a:t>using a good simulation tool.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599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TJE Miller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4000" y="59309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Gamma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Stator requirement for PM rotor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7900" y="1485900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standard stator cores and phase windings from an AC induction machine can be used for a PMSM or PM brushless machine</a:t>
            </a:r>
          </a:p>
          <a:p>
            <a:endParaRPr lang="en-US" sz="2000" dirty="0"/>
          </a:p>
          <a:p>
            <a:r>
              <a:rPr lang="en-US" sz="2000" dirty="0" smtClean="0"/>
              <a:t>The performance or cost issues frequently dictates special stator core and winding feature:</a:t>
            </a:r>
          </a:p>
          <a:p>
            <a:endParaRPr lang="en-US" sz="2000" dirty="0"/>
          </a:p>
          <a:p>
            <a:r>
              <a:rPr lang="en-US" sz="2000" dirty="0" smtClean="0"/>
              <a:t>	High stator phase slot fills to maximize efficiency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Provisions to reduce high frequency impedance losses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Special winding patterns and multiple phase connections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Special lamination and core designs</a:t>
            </a:r>
          </a:p>
          <a:p>
            <a:endParaRPr lang="en-US" sz="2000" dirty="0" smtClean="0"/>
          </a:p>
          <a:p>
            <a:r>
              <a:rPr lang="en-US" sz="2000" dirty="0" smtClean="0"/>
              <a:t>Outside rotor and axial flux are requirements of PM designs not common with AC induction machines.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1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Pole number vs. torque density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273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9027"/>
            <a:ext cx="4254500" cy="3898042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0" y="1028752"/>
            <a:ext cx="4254800" cy="3898317"/>
          </a:xfrm>
          <a:prstGeom prst="rect">
            <a:avLst/>
          </a:prstGeom>
        </p:spPr>
      </p:pic>
      <p:pic>
        <p:nvPicPr>
          <p:cNvPr id="17" name="Picture 1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279039"/>
            <a:ext cx="3371850" cy="34644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14500" y="2641600"/>
            <a:ext cx="629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(4) Pole								  (8) Pole</a:t>
            </a:r>
          </a:p>
          <a:p>
            <a:r>
              <a:rPr lang="en-US" dirty="0" smtClean="0"/>
              <a:t>I.D. = 115 mm						     I.D. = 132 mm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44900" y="102503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Stator laminations</a:t>
            </a:r>
          </a:p>
          <a:p>
            <a:r>
              <a:rPr lang="en-US" dirty="0" smtClean="0"/>
              <a:t>    200 mm O.D.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95700" y="3924300"/>
            <a:ext cx="200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15% rotor</a:t>
            </a:r>
          </a:p>
          <a:p>
            <a:r>
              <a:rPr lang="en-US" dirty="0" smtClean="0"/>
              <a:t> radius increase</a:t>
            </a:r>
          </a:p>
          <a:p>
            <a:r>
              <a:rPr lang="en-US" dirty="0" smtClean="0"/>
              <a:t> (4) to (8) poles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39900" y="5270500"/>
            <a:ext cx="699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pole numbers increases torque density</a:t>
            </a:r>
          </a:p>
          <a:p>
            <a:r>
              <a:rPr lang="en-US" dirty="0" smtClean="0"/>
              <a:t>Stator thickness reduction can be used for larger </a:t>
            </a:r>
          </a:p>
          <a:p>
            <a:r>
              <a:rPr lang="en-US" dirty="0" smtClean="0"/>
              <a:t>rotor or smaller stator OD with same rotor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50"/>
            <a:ext cx="8229600" cy="74760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Phase coil examples of high slot fill designs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7" name="Picture 6" descr="REMY HAIRPIN WINDING.jpg"/>
          <p:cNvPicPr>
            <a:picLocks noChangeAspect="1"/>
          </p:cNvPicPr>
          <p:nvPr/>
        </p:nvPicPr>
        <p:blipFill rotWithShape="1">
          <a:blip r:embed="rId2"/>
          <a:srcRect b="18680"/>
          <a:stretch/>
        </p:blipFill>
        <p:spPr>
          <a:xfrm>
            <a:off x="2188045" y="926500"/>
            <a:ext cx="1866092" cy="1975104"/>
          </a:xfrm>
          <a:prstGeom prst="rect">
            <a:avLst/>
          </a:prstGeom>
        </p:spPr>
      </p:pic>
      <p:pic>
        <p:nvPicPr>
          <p:cNvPr id="8" name="Picture 7" descr="HI FI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9" y="940903"/>
            <a:ext cx="1883229" cy="1974721"/>
          </a:xfrm>
          <a:prstGeom prst="rect">
            <a:avLst/>
          </a:prstGeom>
        </p:spPr>
      </p:pic>
      <p:pic>
        <p:nvPicPr>
          <p:cNvPr id="9" name="Picture 8" descr="HI FILL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18946" y="3592881"/>
            <a:ext cx="2435195" cy="1645764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23" y="1053495"/>
            <a:ext cx="4745148" cy="4370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4180" y="5449474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machine inserted (65-70% fill)</a:t>
            </a:r>
            <a:endParaRPr lang="en-US" dirty="0"/>
          </a:p>
        </p:txBody>
      </p:sp>
      <p:pic>
        <p:nvPicPr>
          <p:cNvPr id="12" name="Picture 11" descr="HI-FILL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190" y="3370247"/>
            <a:ext cx="2277720" cy="22722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089" y="5634086"/>
            <a:ext cx="180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formed</a:t>
            </a:r>
          </a:p>
          <a:p>
            <a:r>
              <a:rPr lang="en-US" dirty="0" smtClean="0"/>
              <a:t>conductors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30088" y="1385455"/>
            <a:ext cx="16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Ford Stator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5178" y="903410"/>
            <a:ext cx="91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5178" y="2811719"/>
            <a:ext cx="198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Rectangular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3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History of PM Brushless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3661" y="1045979"/>
            <a:ext cx="738368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early 60s the Apollo space program precipitated the rapid development of brushless motors with electronic commutation using photo switches by Sperry Farragut and hall switches by </a:t>
            </a:r>
            <a:r>
              <a:rPr lang="en-US" dirty="0" err="1" smtClean="0"/>
              <a:t>Kearfott</a:t>
            </a:r>
            <a:r>
              <a:rPr lang="en-US" dirty="0" smtClean="0"/>
              <a:t>..</a:t>
            </a:r>
          </a:p>
          <a:p>
            <a:endParaRPr lang="en-US" dirty="0"/>
          </a:p>
          <a:p>
            <a:r>
              <a:rPr lang="en-US" dirty="0" smtClean="0"/>
              <a:t>Many companies developed brushless products as magnets and electronics improved for the next 20 years.</a:t>
            </a:r>
          </a:p>
          <a:p>
            <a:endParaRPr lang="en-US" dirty="0"/>
          </a:p>
          <a:p>
            <a:r>
              <a:rPr lang="en-US" dirty="0" smtClean="0"/>
              <a:t>By 1980 brushless DC motors became favored for the emerging computer peripheral products like printers, tape drives, floppy disc drives, hard disc drives and later CD-DVD drives.</a:t>
            </a:r>
          </a:p>
          <a:p>
            <a:endParaRPr lang="en-US" dirty="0" smtClean="0"/>
          </a:p>
          <a:p>
            <a:r>
              <a:rPr lang="en-US" dirty="0" smtClean="0"/>
              <a:t>In the mid 90s they were called PM-AC synchronous motors. The motors were not much different from their DC brushless cousins but only how they were powered with sine currents much like ac induction motors.</a:t>
            </a:r>
          </a:p>
          <a:p>
            <a:endParaRPr lang="en-US" dirty="0"/>
          </a:p>
          <a:p>
            <a:r>
              <a:rPr lang="en-US" dirty="0" smtClean="0"/>
              <a:t>By the year 2000 &amp; beyond there are many variations motors with PM rotors emerged including axial flux, slotless, IPMs as well as SPM rotor configurations for almost any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54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PM brushless or PMAC </a:t>
            </a:r>
            <a:r>
              <a:rPr lang="en-US" sz="3200" dirty="0">
                <a:solidFill>
                  <a:srgbClr val="800000"/>
                </a:solidFill>
              </a:rPr>
              <a:t>f</a:t>
            </a:r>
            <a:r>
              <a:rPr lang="en-US" sz="3200" dirty="0" smtClean="0">
                <a:solidFill>
                  <a:srgbClr val="800000"/>
                </a:solidFill>
              </a:rPr>
              <a:t>eatures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9919" y="816473"/>
            <a:ext cx="8076681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Shaft torque produced by the flux linkage from the  permanent </a:t>
            </a:r>
            <a:r>
              <a:rPr lang="en-US" sz="2400" dirty="0"/>
              <a:t>m</a:t>
            </a:r>
            <a:r>
              <a:rPr lang="en-US" sz="2400" dirty="0" smtClean="0"/>
              <a:t>agnet rotor with stator phase conductors.</a:t>
            </a:r>
          </a:p>
          <a:p>
            <a:endParaRPr lang="en-US" sz="2400" dirty="0"/>
          </a:p>
          <a:p>
            <a:r>
              <a:rPr lang="en-US" sz="2400" dirty="0" smtClean="0"/>
              <a:t>Rotor rpm is self-synchronizing to stator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800000"/>
                </a:solidFill>
              </a:rPr>
              <a:t>f  </a:t>
            </a:r>
            <a:r>
              <a:rPr lang="en-US" sz="2400" dirty="0" smtClean="0"/>
              <a:t>with zero slip</a:t>
            </a:r>
          </a:p>
          <a:p>
            <a:endParaRPr lang="en-US" sz="2400" dirty="0"/>
          </a:p>
          <a:p>
            <a:r>
              <a:rPr lang="en-US" sz="2400" dirty="0" smtClean="0"/>
              <a:t>Rotor pole angular positions estimated or measured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sing either shaft mounted encoder feedback or calculated from (</a:t>
            </a:r>
            <a:r>
              <a:rPr lang="en-US" sz="2400" i="1" dirty="0" smtClean="0">
                <a:solidFill>
                  <a:srgbClr val="800000"/>
                </a:solidFill>
              </a:rPr>
              <a:t>L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q</a:t>
            </a:r>
            <a:r>
              <a:rPr lang="en-US" sz="2400" dirty="0" smtClean="0">
                <a:solidFill>
                  <a:srgbClr val="800000"/>
                </a:solidFill>
              </a:rPr>
              <a:t> &amp; </a:t>
            </a:r>
            <a:r>
              <a:rPr lang="en-US" sz="2400" i="1" dirty="0">
                <a:solidFill>
                  <a:srgbClr val="800000"/>
                </a:solidFill>
              </a:rPr>
              <a:t>L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d 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(Note: </a:t>
            </a:r>
            <a:r>
              <a:rPr lang="en-US" sz="2200" i="1" dirty="0" err="1">
                <a:solidFill>
                  <a:srgbClr val="800000"/>
                </a:solidFill>
              </a:rPr>
              <a:t>L</a:t>
            </a:r>
            <a:r>
              <a:rPr lang="en-US" sz="2200" i="1" baseline="-25000" dirty="0" err="1">
                <a:solidFill>
                  <a:srgbClr val="800000"/>
                </a:solidFill>
              </a:rPr>
              <a:t>q</a:t>
            </a:r>
            <a:r>
              <a:rPr lang="en-US" sz="2200" dirty="0">
                <a:solidFill>
                  <a:srgbClr val="800000"/>
                </a:solidFill>
              </a:rPr>
              <a:t> &amp; </a:t>
            </a:r>
            <a:r>
              <a:rPr lang="en-US" sz="2200" i="1" dirty="0" err="1">
                <a:solidFill>
                  <a:srgbClr val="800000"/>
                </a:solidFill>
              </a:rPr>
              <a:t>L</a:t>
            </a:r>
            <a:r>
              <a:rPr lang="en-US" sz="2200" i="1" baseline="-25000" dirty="0" err="1">
                <a:solidFill>
                  <a:srgbClr val="800000"/>
                </a:solidFill>
              </a:rPr>
              <a:t>d</a:t>
            </a:r>
            <a:r>
              <a:rPr lang="en-US" sz="2200" i="1" baseline="-25000" dirty="0">
                <a:solidFill>
                  <a:srgbClr val="800000"/>
                </a:solidFill>
              </a:rPr>
              <a:t> </a:t>
            </a:r>
            <a:r>
              <a:rPr lang="en-US" sz="22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are nearly equal for SPM PMAC machines</a:t>
            </a:r>
          </a:p>
          <a:p>
            <a:endParaRPr lang="en-US" sz="2200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Very high torque densities with 8 or more rotor poles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Stator poles generated by phase windings can be more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or less than PM rotor poles</a:t>
            </a:r>
            <a:r>
              <a:rPr lang="en-US" sz="220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(IMs &amp; RSMs must have equal poles on rotor and stator)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352" y="196555"/>
            <a:ext cx="75307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	PM</a:t>
            </a:r>
            <a:r>
              <a:rPr lang="en-US" sz="3600" dirty="0">
                <a:solidFill>
                  <a:srgbClr val="800000"/>
                </a:solidFill>
              </a:rPr>
              <a:t>-DC &amp; PM-AC Synchronous </a:t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>Motors &amp; Generator Configurations 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59892" y="1628555"/>
            <a:ext cx="64659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00FF"/>
                </a:solidFill>
              </a:rPr>
              <a:t>Axial Flux </a:t>
            </a:r>
            <a:r>
              <a:rPr lang="en-US" sz="3600" dirty="0"/>
              <a:t>Configurations</a:t>
            </a:r>
          </a:p>
          <a:p>
            <a:pPr lvl="1"/>
            <a:r>
              <a:rPr lang="en-US" sz="3000" dirty="0"/>
              <a:t>R+S+R, S+R+S, R+S</a:t>
            </a:r>
          </a:p>
          <a:p>
            <a:r>
              <a:rPr lang="en-US" sz="3600" i="1" dirty="0" smtClean="0">
                <a:solidFill>
                  <a:srgbClr val="0000FF"/>
                </a:solidFill>
              </a:rPr>
              <a:t>Transverse </a:t>
            </a:r>
            <a:r>
              <a:rPr lang="en-US" sz="3600" i="1" dirty="0">
                <a:solidFill>
                  <a:srgbClr val="0000FF"/>
                </a:solidFill>
              </a:rPr>
              <a:t>Flux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Topologies</a:t>
            </a:r>
          </a:p>
          <a:p>
            <a:pPr lvl="1"/>
            <a:r>
              <a:rPr lang="en-US" sz="3000" dirty="0"/>
              <a:t>Single or dual gap</a:t>
            </a:r>
          </a:p>
          <a:p>
            <a:r>
              <a:rPr lang="en-US" sz="3600" i="1" dirty="0" smtClean="0">
                <a:solidFill>
                  <a:srgbClr val="0000FF"/>
                </a:solidFill>
              </a:rPr>
              <a:t>Radial </a:t>
            </a:r>
            <a:r>
              <a:rPr lang="en-US" sz="3600" i="1" dirty="0">
                <a:solidFill>
                  <a:srgbClr val="0000FF"/>
                </a:solidFill>
              </a:rPr>
              <a:t>Flux </a:t>
            </a:r>
            <a:r>
              <a:rPr lang="en-US" sz="3600" dirty="0"/>
              <a:t>Configurations</a:t>
            </a:r>
          </a:p>
          <a:p>
            <a:pPr lvl="1"/>
            <a:r>
              <a:rPr lang="en-US" sz="3000" dirty="0"/>
              <a:t>Inside or Outside Rotor</a:t>
            </a:r>
          </a:p>
          <a:p>
            <a:pPr lvl="1"/>
            <a:r>
              <a:rPr lang="en-US" sz="3000" dirty="0"/>
              <a:t>Surface </a:t>
            </a:r>
            <a:r>
              <a:rPr lang="en-US" sz="3000" dirty="0" smtClean="0"/>
              <a:t>Magnets on Rotor</a:t>
            </a:r>
            <a:endParaRPr lang="en-US" sz="3000" dirty="0"/>
          </a:p>
          <a:p>
            <a:pPr lvl="1"/>
            <a:r>
              <a:rPr lang="en-US" sz="3000" dirty="0"/>
              <a:t>IPM </a:t>
            </a:r>
            <a:r>
              <a:rPr lang="en-US" sz="3000" dirty="0" smtClean="0"/>
              <a:t>(internal </a:t>
            </a:r>
            <a:r>
              <a:rPr lang="en-US" sz="3000" dirty="0"/>
              <a:t>permanent magnets)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0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Radial flux can be SPM or IPM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264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45" y="1095246"/>
            <a:ext cx="4102955" cy="3133853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3" y="1104901"/>
            <a:ext cx="4383955" cy="3124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211" y="4451684"/>
            <a:ext cx="77002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SPM rotor produces torque  </a:t>
            </a:r>
          </a:p>
          <a:p>
            <a:r>
              <a:rPr lang="en-US" sz="2400" dirty="0" smtClean="0"/>
              <a:t>from magnet flux linkage to </a:t>
            </a:r>
          </a:p>
          <a:p>
            <a:r>
              <a:rPr lang="en-US" sz="2400" dirty="0" smtClean="0"/>
              <a:t>stator conductors.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71844" y="4453077"/>
            <a:ext cx="38780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IPM rotor produces torque from magnet flux linkage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plus reluctance torque.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009563"/>
            <a:ext cx="1913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ELEKTRONIKA CNC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45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265</a:t>
            </a:fld>
            <a:endParaRPr lang="en-US"/>
          </a:p>
        </p:txBody>
      </p:sp>
      <p:pic>
        <p:nvPicPr>
          <p:cNvPr id="7" name="Picture 6" descr="Untitled 1.07.31 P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19" y="269381"/>
            <a:ext cx="6678254" cy="6065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5827" y="2577592"/>
            <a:ext cx="1668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Brushless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tator design typical of an </a:t>
            </a:r>
          </a:p>
          <a:p>
            <a:r>
              <a:rPr lang="en-US" sz="1600" dirty="0" smtClean="0"/>
              <a:t>AC Induction machine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77230" y="909005"/>
            <a:ext cx="114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air-gap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69107" y="1093173"/>
            <a:ext cx="967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Smaller</a:t>
            </a:r>
          </a:p>
          <a:p>
            <a:r>
              <a:rPr lang="en-US" dirty="0" smtClean="0"/>
              <a:t> </a:t>
            </a:r>
            <a:r>
              <a:rPr lang="en-US" dirty="0"/>
              <a:t>air-gap</a:t>
            </a:r>
          </a:p>
        </p:txBody>
      </p:sp>
    </p:spTree>
    <p:extLst>
      <p:ext uri="{BB962C8B-B14F-4D97-AF65-F5344CB8AC3E}">
        <p14:creationId xmlns:p14="http://schemas.microsoft.com/office/powerpoint/2010/main" val="2943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97" y="260180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Axial flux machines variations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27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266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3" y="336493"/>
            <a:ext cx="1945612" cy="1843019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" y="2349006"/>
            <a:ext cx="1981492" cy="1961544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9" y="4528002"/>
            <a:ext cx="2805691" cy="1894973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33" y="1258003"/>
            <a:ext cx="5033938" cy="47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74948"/>
            <a:ext cx="47498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Halbach array magnet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arrangements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267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0" y="1536379"/>
            <a:ext cx="8686800" cy="4745129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00920"/>
            <a:ext cx="2484461" cy="23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96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SPM Rotor Configurations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27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9896" y="6352143"/>
            <a:ext cx="2875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*Courtesy</a:t>
            </a:r>
            <a:r>
              <a:rPr lang="en-US" i="1" dirty="0" smtClean="0"/>
              <a:t> </a:t>
            </a:r>
            <a:r>
              <a:rPr lang="en-US" i="1" dirty="0"/>
              <a:t>T.J.E. </a:t>
            </a:r>
            <a:r>
              <a:rPr lang="en-US" i="1" dirty="0" smtClean="0"/>
              <a:t>MILLER*</a:t>
            </a:r>
            <a:endParaRPr lang="en-US" i="1" dirty="0"/>
          </a:p>
        </p:txBody>
      </p:sp>
      <p:pic>
        <p:nvPicPr>
          <p:cNvPr id="6" name="Picture 4" descr="ROTOR 3.tiff"/>
          <p:cNvPicPr>
            <a:picLocks noChangeAspect="1"/>
          </p:cNvPicPr>
          <p:nvPr/>
        </p:nvPicPr>
        <p:blipFill>
          <a:blip r:embed="rId2"/>
          <a:srcRect b="12000"/>
          <a:stretch>
            <a:fillRect/>
          </a:stretch>
        </p:blipFill>
        <p:spPr bwMode="auto">
          <a:xfrm>
            <a:off x="496830" y="838536"/>
            <a:ext cx="2627370" cy="22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ROTOR 2.tiff"/>
          <p:cNvPicPr>
            <a:picLocks noChangeAspect="1"/>
          </p:cNvPicPr>
          <p:nvPr/>
        </p:nvPicPr>
        <p:blipFill>
          <a:blip r:embed="rId3"/>
          <a:srcRect b="12500"/>
          <a:stretch>
            <a:fillRect/>
          </a:stretch>
        </p:blipFill>
        <p:spPr bwMode="auto">
          <a:xfrm>
            <a:off x="6054855" y="838535"/>
            <a:ext cx="2620544" cy="23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OTOR 1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"/>
          </a:blip>
          <a:srcRect r="-854" b="11328"/>
          <a:stretch>
            <a:fillRect/>
          </a:stretch>
        </p:blipFill>
        <p:spPr bwMode="auto">
          <a:xfrm>
            <a:off x="6426887" y="3653830"/>
            <a:ext cx="2502512" cy="2224456"/>
          </a:xfrm>
          <a:prstGeom prst="rect">
            <a:avLst/>
          </a:prstGeom>
          <a:noFill/>
          <a:ln w="9525">
            <a:solidFill>
              <a:srgbClr val="BBE0E3"/>
            </a:solidFill>
            <a:miter lim="800000"/>
            <a:headEnd/>
            <a:tailEnd/>
          </a:ln>
        </p:spPr>
      </p:pic>
      <p:pic>
        <p:nvPicPr>
          <p:cNvPr id="9" name="Picture 5" descr="ROTOR 4.tiff"/>
          <p:cNvPicPr>
            <a:picLocks noChangeAspect="1"/>
          </p:cNvPicPr>
          <p:nvPr/>
        </p:nvPicPr>
        <p:blipFill>
          <a:blip r:embed="rId5"/>
          <a:srcRect r="-87" b="12000"/>
          <a:stretch>
            <a:fillRect/>
          </a:stretch>
        </p:blipFill>
        <p:spPr bwMode="auto">
          <a:xfrm>
            <a:off x="255530" y="3886424"/>
            <a:ext cx="2323839" cy="19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2824" y="5844862"/>
            <a:ext cx="169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Outside </a:t>
            </a:r>
            <a:r>
              <a:rPr lang="en-US" dirty="0" smtClean="0"/>
              <a:t>Rotor*</a:t>
            </a:r>
            <a:r>
              <a:rPr lang="en-US" dirty="0">
                <a:solidFill>
                  <a:srgbClr val="0000FF"/>
                </a:solidFill>
              </a:rPr>
              <a:t>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70417" y="306247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Bread </a:t>
            </a:r>
            <a:r>
              <a:rPr lang="en-US" dirty="0" smtClean="0">
                <a:solidFill>
                  <a:srgbClr val="000000"/>
                </a:solidFill>
              </a:rPr>
              <a:t>Loaf*</a:t>
            </a:r>
            <a:r>
              <a:rPr lang="en-US" dirty="0">
                <a:solidFill>
                  <a:srgbClr val="0000FF"/>
                </a:solidFill>
              </a:rPr>
              <a:t>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44881" y="5865834"/>
            <a:ext cx="1570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Radial </a:t>
            </a:r>
            <a:r>
              <a:rPr lang="en-US" dirty="0" smtClean="0">
                <a:solidFill>
                  <a:srgbClr val="000000"/>
                </a:solidFill>
              </a:rPr>
              <a:t>Poles*</a:t>
            </a:r>
            <a:r>
              <a:rPr lang="en-US" dirty="0">
                <a:solidFill>
                  <a:srgbClr val="0000FF"/>
                </a:solidFill>
              </a:rPr>
              <a:t>	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01976" y="3007499"/>
            <a:ext cx="13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Radial </a:t>
            </a:r>
            <a:r>
              <a:rPr lang="en-US" dirty="0" smtClean="0">
                <a:solidFill>
                  <a:srgbClr val="000000"/>
                </a:solidFill>
              </a:rPr>
              <a:t>with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Saliency  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69" y="4551070"/>
            <a:ext cx="3771900" cy="1038258"/>
          </a:xfrm>
          <a:prstGeom prst="rect">
            <a:avLst/>
          </a:prstGeom>
        </p:spPr>
      </p:pic>
      <p:pic>
        <p:nvPicPr>
          <p:cNvPr id="15" name="Picture 14" descr="WHITEtiff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87" y="4520777"/>
            <a:ext cx="255213" cy="201521"/>
          </a:xfrm>
          <a:prstGeom prst="rect">
            <a:avLst/>
          </a:prstGeom>
        </p:spPr>
      </p:pic>
      <p:pic>
        <p:nvPicPr>
          <p:cNvPr id="16" name="Picture 15" descr="Untitled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07" y="952500"/>
            <a:ext cx="301968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5399</TotalTime>
  <Words>737</Words>
  <Application>Microsoft Office PowerPoint</Application>
  <PresentationFormat>On-screen Show (4:3)</PresentationFormat>
  <Paragraphs>178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LECTURE</vt:lpstr>
      <vt:lpstr>Electric Machine Design Course </vt:lpstr>
      <vt:lpstr>History of PM Brushless machines</vt:lpstr>
      <vt:lpstr>PM brushless or PMAC features</vt:lpstr>
      <vt:lpstr>PowerPoint Presentation</vt:lpstr>
      <vt:lpstr>Radial flux can be SPM or IPM</vt:lpstr>
      <vt:lpstr>PowerPoint Presentation</vt:lpstr>
      <vt:lpstr>Axial flux machines variations</vt:lpstr>
      <vt:lpstr>Halbach array magnet arrangements</vt:lpstr>
      <vt:lpstr>SPM Rotor Configurations</vt:lpstr>
      <vt:lpstr>IPM Rotor Configurations</vt:lpstr>
      <vt:lpstr>SPM vs. IPM PM brushless AC-DC machine comparison</vt:lpstr>
      <vt:lpstr>IPM torque</vt:lpstr>
      <vt:lpstr>Stator requirement for PM rotor machines</vt:lpstr>
      <vt:lpstr>Pole number vs. torque density</vt:lpstr>
      <vt:lpstr>Phase coil examples of high slot fill designs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85</cp:revision>
  <dcterms:created xsi:type="dcterms:W3CDTF">2012-06-02T18:11:50Z</dcterms:created>
  <dcterms:modified xsi:type="dcterms:W3CDTF">2012-09-04T14:48:41Z</dcterms:modified>
</cp:coreProperties>
</file>