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50" saveSubsetFonts="1" autoCompressPictures="0">
  <p:sldMasterIdLst>
    <p:sldMasterId id="2147483660" r:id="rId1"/>
  </p:sldMasterIdLst>
  <p:notesMasterIdLst>
    <p:notesMasterId r:id="rId18"/>
  </p:notesMasterIdLst>
  <p:handoutMasterIdLst>
    <p:handoutMasterId r:id="rId19"/>
  </p:handoutMasterIdLst>
  <p:sldIdLst>
    <p:sldId id="256" r:id="rId2"/>
    <p:sldId id="270" r:id="rId3"/>
    <p:sldId id="271" r:id="rId4"/>
    <p:sldId id="272" r:id="rId5"/>
    <p:sldId id="260" r:id="rId6"/>
    <p:sldId id="277" r:id="rId7"/>
    <p:sldId id="275" r:id="rId8"/>
    <p:sldId id="274" r:id="rId9"/>
    <p:sldId id="276" r:id="rId10"/>
    <p:sldId id="278" r:id="rId11"/>
    <p:sldId id="279" r:id="rId12"/>
    <p:sldId id="281" r:id="rId13"/>
    <p:sldId id="280" r:id="rId14"/>
    <p:sldId id="282" r:id="rId15"/>
    <p:sldId id="283" r:id="rId16"/>
    <p:sldId id="284" r:id="rId17"/>
  </p:sldIdLst>
  <p:sldSz cx="9144000" cy="6858000" type="screen4x3"/>
  <p:notesSz cx="6858000" cy="91440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66" autoAdjust="0"/>
  </p:normalViewPr>
  <p:slideViewPr>
    <p:cSldViewPr snapToGrid="0" snapToObjects="1">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666EFD-EEAF-0649-AAA1-4229D75ADE1D}" type="datetimeFigureOut">
              <a:rPr lang="en-US" smtClean="0"/>
              <a:t>12/10/2012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38A24-14B4-394A-962F-54B724913B70}" type="slidenum">
              <a:rPr lang="en-US" smtClean="0"/>
              <a:t>‹#›</a:t>
            </a:fld>
            <a:endParaRPr lang="en-US" dirty="0"/>
          </a:p>
        </p:txBody>
      </p:sp>
    </p:spTree>
    <p:extLst>
      <p:ext uri="{BB962C8B-B14F-4D97-AF65-F5344CB8AC3E}">
        <p14:creationId xmlns:p14="http://schemas.microsoft.com/office/powerpoint/2010/main" val="1067462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73108-F268-C741-B86C-A31465DBA466}" type="datetimeFigureOut">
              <a:rPr lang="en-US" smtClean="0"/>
              <a:t>12/10/2012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62008-6F5C-8144-8874-0C0736D49164}" type="slidenum">
              <a:rPr lang="en-US" smtClean="0"/>
              <a:t>‹#›</a:t>
            </a:fld>
            <a:endParaRPr lang="en-US" dirty="0"/>
          </a:p>
        </p:txBody>
      </p:sp>
    </p:spTree>
    <p:extLst>
      <p:ext uri="{BB962C8B-B14F-4D97-AF65-F5344CB8AC3E}">
        <p14:creationId xmlns:p14="http://schemas.microsoft.com/office/powerpoint/2010/main" val="2482659156"/>
      </p:ext>
    </p:extLst>
  </p:cSld>
  <p:clrMap bg1="lt1" tx1="dk1" bg2="lt2" tx2="dk2" accent1="accent1" accent2="accent2" accent3="accent3" accent4="accent4" accent5="accent5" accent6="accent6" hlink="hlink" folHlink="folHlink"/>
  <p:hf hdr="0" ftr="0" dt="0"/>
  <p:notesStyle>
    <a:lvl1pPr marL="0" algn="l" defTabSz="457146" rtl="0" eaLnBrk="1" latinLnBrk="0" hangingPunct="1">
      <a:defRPr sz="1200" kern="1200">
        <a:solidFill>
          <a:schemeClr val="tx1"/>
        </a:solidFill>
        <a:latin typeface="+mn-lt"/>
        <a:ea typeface="+mn-ea"/>
        <a:cs typeface="+mn-cs"/>
      </a:defRPr>
    </a:lvl1pPr>
    <a:lvl2pPr marL="457146" algn="l" defTabSz="457146" rtl="0" eaLnBrk="1" latinLnBrk="0" hangingPunct="1">
      <a:defRPr sz="1200" kern="1200">
        <a:solidFill>
          <a:schemeClr val="tx1"/>
        </a:solidFill>
        <a:latin typeface="+mn-lt"/>
        <a:ea typeface="+mn-ea"/>
        <a:cs typeface="+mn-cs"/>
      </a:defRPr>
    </a:lvl2pPr>
    <a:lvl3pPr marL="914293" algn="l" defTabSz="457146" rtl="0" eaLnBrk="1" latinLnBrk="0" hangingPunct="1">
      <a:defRPr sz="1200" kern="1200">
        <a:solidFill>
          <a:schemeClr val="tx1"/>
        </a:solidFill>
        <a:latin typeface="+mn-lt"/>
        <a:ea typeface="+mn-ea"/>
        <a:cs typeface="+mn-cs"/>
      </a:defRPr>
    </a:lvl3pPr>
    <a:lvl4pPr marL="1371440" algn="l" defTabSz="457146" rtl="0" eaLnBrk="1" latinLnBrk="0" hangingPunct="1">
      <a:defRPr sz="1200" kern="1200">
        <a:solidFill>
          <a:schemeClr val="tx1"/>
        </a:solidFill>
        <a:latin typeface="+mn-lt"/>
        <a:ea typeface="+mn-ea"/>
        <a:cs typeface="+mn-cs"/>
      </a:defRPr>
    </a:lvl4pPr>
    <a:lvl5pPr marL="1828586" algn="l" defTabSz="457146" rtl="0" eaLnBrk="1" latinLnBrk="0" hangingPunct="1">
      <a:defRPr sz="1200" kern="1200">
        <a:solidFill>
          <a:schemeClr val="tx1"/>
        </a:solidFill>
        <a:latin typeface="+mn-lt"/>
        <a:ea typeface="+mn-ea"/>
        <a:cs typeface="+mn-cs"/>
      </a:defRPr>
    </a:lvl5pPr>
    <a:lvl6pPr marL="2285733" algn="l" defTabSz="457146" rtl="0" eaLnBrk="1" latinLnBrk="0" hangingPunct="1">
      <a:defRPr sz="1200" kern="1200">
        <a:solidFill>
          <a:schemeClr val="tx1"/>
        </a:solidFill>
        <a:latin typeface="+mn-lt"/>
        <a:ea typeface="+mn-ea"/>
        <a:cs typeface="+mn-cs"/>
      </a:defRPr>
    </a:lvl6pPr>
    <a:lvl7pPr marL="2742879" algn="l" defTabSz="457146" rtl="0" eaLnBrk="1" latinLnBrk="0" hangingPunct="1">
      <a:defRPr sz="1200" kern="1200">
        <a:solidFill>
          <a:schemeClr val="tx1"/>
        </a:solidFill>
        <a:latin typeface="+mn-lt"/>
        <a:ea typeface="+mn-ea"/>
        <a:cs typeface="+mn-cs"/>
      </a:defRPr>
    </a:lvl7pPr>
    <a:lvl8pPr marL="3200026" algn="l" defTabSz="457146" rtl="0" eaLnBrk="1" latinLnBrk="0" hangingPunct="1">
      <a:defRPr sz="1200" kern="1200">
        <a:solidFill>
          <a:schemeClr val="tx1"/>
        </a:solidFill>
        <a:latin typeface="+mn-lt"/>
        <a:ea typeface="+mn-ea"/>
        <a:cs typeface="+mn-cs"/>
      </a:defRPr>
    </a:lvl8pPr>
    <a:lvl9pPr marL="3657172"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62008-6F5C-8144-8874-0C0736D49164}" type="slidenum">
              <a:rPr lang="en-US" smtClean="0"/>
              <a:t>254</a:t>
            </a:fld>
            <a:endParaRPr lang="en-US" dirty="0"/>
          </a:p>
        </p:txBody>
      </p:sp>
    </p:spTree>
    <p:extLst>
      <p:ext uri="{BB962C8B-B14F-4D97-AF65-F5344CB8AC3E}">
        <p14:creationId xmlns:p14="http://schemas.microsoft.com/office/powerpoint/2010/main" val="406762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62008-6F5C-8144-8874-0C0736D49164}" type="slidenum">
              <a:rPr lang="en-US" smtClean="0"/>
              <a:t>255</a:t>
            </a:fld>
            <a:endParaRPr lang="en-US" dirty="0"/>
          </a:p>
        </p:txBody>
      </p:sp>
    </p:spTree>
    <p:extLst>
      <p:ext uri="{BB962C8B-B14F-4D97-AF65-F5344CB8AC3E}">
        <p14:creationId xmlns:p14="http://schemas.microsoft.com/office/powerpoint/2010/main" val="228204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62008-6F5C-8144-8874-0C0736D49164}" type="slidenum">
              <a:rPr lang="en-US" smtClean="0"/>
              <a:t>256</a:t>
            </a:fld>
            <a:endParaRPr lang="en-US" dirty="0"/>
          </a:p>
        </p:txBody>
      </p:sp>
    </p:spTree>
    <p:extLst>
      <p:ext uri="{BB962C8B-B14F-4D97-AF65-F5344CB8AC3E}">
        <p14:creationId xmlns:p14="http://schemas.microsoft.com/office/powerpoint/2010/main" val="14687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62008-6F5C-8144-8874-0C0736D49164}" type="slidenum">
              <a:rPr lang="en-US" smtClean="0"/>
              <a:t>257</a:t>
            </a:fld>
            <a:endParaRPr lang="en-US" dirty="0"/>
          </a:p>
        </p:txBody>
      </p:sp>
    </p:spTree>
    <p:extLst>
      <p:ext uri="{BB962C8B-B14F-4D97-AF65-F5344CB8AC3E}">
        <p14:creationId xmlns:p14="http://schemas.microsoft.com/office/powerpoint/2010/main" val="189297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62008-6F5C-8144-8874-0C0736D49164}" type="slidenum">
              <a:rPr lang="en-US" smtClean="0"/>
              <a:t>258</a:t>
            </a:fld>
            <a:endParaRPr lang="en-US" dirty="0"/>
          </a:p>
        </p:txBody>
      </p:sp>
    </p:spTree>
    <p:extLst>
      <p:ext uri="{BB962C8B-B14F-4D97-AF65-F5344CB8AC3E}">
        <p14:creationId xmlns:p14="http://schemas.microsoft.com/office/powerpoint/2010/main" val="366041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62008-6F5C-8144-8874-0C0736D49164}" type="slidenum">
              <a:rPr lang="en-US" smtClean="0"/>
              <a:t>259</a:t>
            </a:fld>
            <a:endParaRPr lang="en-US" dirty="0"/>
          </a:p>
        </p:txBody>
      </p:sp>
    </p:spTree>
    <p:extLst>
      <p:ext uri="{BB962C8B-B14F-4D97-AF65-F5344CB8AC3E}">
        <p14:creationId xmlns:p14="http://schemas.microsoft.com/office/powerpoint/2010/main" val="134754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4DB80F-F355-4A42-84DF-9FF28188BFE6}"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25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AC70A-D06F-C549-AAA2-1A3DC560DA57}"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25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7F28C4-C6C6-D546-A509-266B610A325C}"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25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48D02-AEAA-2B42-B5F0-8EDCF3BB645E}"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25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77404E-2420-4648-BEC4-91001C1D9E9B}" type="datetime1">
              <a:rPr lang="en-US" smtClean="0"/>
              <a:t>12/10/2012</a:t>
            </a:fld>
            <a:endParaRPr lang="en-US" dirty="0"/>
          </a:p>
        </p:txBody>
      </p:sp>
      <p:sp>
        <p:nvSpPr>
          <p:cNvPr id="5" name="Footer Placeholder 4"/>
          <p:cNvSpPr>
            <a:spLocks noGrp="1"/>
          </p:cNvSpPr>
          <p:nvPr>
            <p:ph type="ftr" sz="quarter" idx="11"/>
          </p:nvPr>
        </p:nvSpPr>
        <p:spPr/>
        <p:txBody>
          <a:bodyPr/>
          <a:lstStyle/>
          <a:p>
            <a:r>
              <a:rPr lang="en-US" dirty="0" smtClean="0"/>
              <a:t>Mod 25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83C6A5-B835-1E4E-9B22-7F14E40A87A3}" type="datetime1">
              <a:rPr lang="en-US" smtClean="0"/>
              <a:t>12/10/2012</a:t>
            </a:fld>
            <a:endParaRPr lang="en-US" dirty="0"/>
          </a:p>
        </p:txBody>
      </p:sp>
      <p:sp>
        <p:nvSpPr>
          <p:cNvPr id="6" name="Footer Placeholder 5"/>
          <p:cNvSpPr>
            <a:spLocks noGrp="1"/>
          </p:cNvSpPr>
          <p:nvPr>
            <p:ph type="ftr" sz="quarter" idx="11"/>
          </p:nvPr>
        </p:nvSpPr>
        <p:spPr/>
        <p:txBody>
          <a:bodyPr/>
          <a:lstStyle/>
          <a:p>
            <a:r>
              <a:rPr lang="en-US" dirty="0" smtClean="0"/>
              <a:t>Mod 25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t"/>
          <a:lstStyle>
            <a:lvl1pPr marL="0" indent="0">
              <a:buNone/>
              <a:defRPr sz="20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t"/>
          <a:lstStyle>
            <a:lvl1pPr marL="0" indent="0">
              <a:buNone/>
              <a:defRPr sz="20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2405C-E42B-D249-8994-E35D148C1CDD}" type="datetime1">
              <a:rPr lang="en-US" smtClean="0"/>
              <a:t>12/10/2012</a:t>
            </a:fld>
            <a:endParaRPr lang="en-US" dirty="0"/>
          </a:p>
        </p:txBody>
      </p:sp>
      <p:sp>
        <p:nvSpPr>
          <p:cNvPr id="8" name="Footer Placeholder 7"/>
          <p:cNvSpPr>
            <a:spLocks noGrp="1"/>
          </p:cNvSpPr>
          <p:nvPr>
            <p:ph type="ftr" sz="quarter" idx="11"/>
          </p:nvPr>
        </p:nvSpPr>
        <p:spPr/>
        <p:txBody>
          <a:bodyPr/>
          <a:lstStyle/>
          <a:p>
            <a:r>
              <a:rPr lang="en-US" dirty="0" smtClean="0"/>
              <a:t>Mod 25 Copyright: JR Hendershot 2012</a:t>
            </a:r>
            <a:endParaRPr lang="en-US" dirty="0"/>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7466E8-4C65-B243-9E78-4174F9061CBC}" type="datetime1">
              <a:rPr lang="en-US" smtClean="0"/>
              <a:t>12/10/2012</a:t>
            </a:fld>
            <a:endParaRPr lang="en-US" dirty="0"/>
          </a:p>
        </p:txBody>
      </p:sp>
      <p:sp>
        <p:nvSpPr>
          <p:cNvPr id="4" name="Footer Placeholder 3"/>
          <p:cNvSpPr>
            <a:spLocks noGrp="1"/>
          </p:cNvSpPr>
          <p:nvPr>
            <p:ph type="ftr" sz="quarter" idx="11"/>
          </p:nvPr>
        </p:nvSpPr>
        <p:spPr/>
        <p:txBody>
          <a:bodyPr/>
          <a:lstStyle/>
          <a:p>
            <a:r>
              <a:rPr lang="en-US" dirty="0" smtClean="0"/>
              <a:t>Mod 25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05A4C-7FA8-6843-89D8-565B29671F4D}" type="datetime1">
              <a:rPr lang="en-US" smtClean="0"/>
              <a:t>12/10/2012</a:t>
            </a:fld>
            <a:endParaRPr lang="en-US" dirty="0"/>
          </a:p>
        </p:txBody>
      </p:sp>
      <p:sp>
        <p:nvSpPr>
          <p:cNvPr id="3" name="Footer Placeholder 2"/>
          <p:cNvSpPr>
            <a:spLocks noGrp="1"/>
          </p:cNvSpPr>
          <p:nvPr>
            <p:ph type="ftr" sz="quarter" idx="11"/>
          </p:nvPr>
        </p:nvSpPr>
        <p:spPr/>
        <p:txBody>
          <a:bodyPr/>
          <a:lstStyle/>
          <a:p>
            <a:r>
              <a:rPr lang="en-US" dirty="0" smtClean="0"/>
              <a:t>Mod 25 Copyright: JR Hendershot 2012</a:t>
            </a:r>
            <a:endParaRPr lang="en-US" dirty="0"/>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solidFill>
                  <a:schemeClr val="accent2">
                    <a:lumMod val="40000"/>
                    <a:lumOff val="60000"/>
                  </a:schemeClr>
                </a:solidFill>
              </a:defRPr>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0AFF5-935C-CF4A-8DE4-4FB22E15FB3C}" type="datetime1">
              <a:rPr lang="en-US" smtClean="0"/>
              <a:t>12/10/2012</a:t>
            </a:fld>
            <a:endParaRPr lang="en-US" dirty="0"/>
          </a:p>
        </p:txBody>
      </p:sp>
      <p:sp>
        <p:nvSpPr>
          <p:cNvPr id="6" name="Footer Placeholder 5"/>
          <p:cNvSpPr>
            <a:spLocks noGrp="1"/>
          </p:cNvSpPr>
          <p:nvPr>
            <p:ph type="ftr" sz="quarter" idx="11"/>
          </p:nvPr>
        </p:nvSpPr>
        <p:spPr/>
        <p:txBody>
          <a:bodyPr/>
          <a:lstStyle/>
          <a:p>
            <a:r>
              <a:rPr lang="en-US" dirty="0" smtClean="0"/>
              <a:t>Mod 25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CDAAC-5440-6B49-94F5-1AA6ED1C8BE9}" type="datetime1">
              <a:rPr lang="en-US" smtClean="0"/>
              <a:t>12/10/2012</a:t>
            </a:fld>
            <a:endParaRPr lang="en-US" dirty="0"/>
          </a:p>
        </p:txBody>
      </p:sp>
      <p:sp>
        <p:nvSpPr>
          <p:cNvPr id="6" name="Footer Placeholder 5"/>
          <p:cNvSpPr>
            <a:spLocks noGrp="1"/>
          </p:cNvSpPr>
          <p:nvPr>
            <p:ph type="ftr" sz="quarter" idx="11"/>
          </p:nvPr>
        </p:nvSpPr>
        <p:spPr/>
        <p:txBody>
          <a:bodyPr/>
          <a:lstStyle/>
          <a:p>
            <a:r>
              <a:rPr lang="en-US" dirty="0" smtClean="0"/>
              <a:t>Mod 25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29" tIns="45714" rIns="91429" bIns="45714"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C151B3C3-6BD0-3C4A-AEB5-AE197A57FD1B}" type="datetime1">
              <a:rPr lang="en-US" smtClean="0"/>
              <a:t>12/10/2012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r>
              <a:rPr lang="en-US" dirty="0" smtClean="0"/>
              <a:t>Mod 25 Copyright: JR Hendershot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D31B9E2A-62C9-E64C-B4B8-CE2194CCEB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293"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60" indent="-342860" algn="l" defTabSz="914293"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1" y="1249485"/>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433670" y="3292077"/>
            <a:ext cx="8120564" cy="1752600"/>
          </a:xfrm>
        </p:spPr>
        <p:txBody>
          <a:bodyPr>
            <a:normAutofit fontScale="85000" lnSpcReduction="20000"/>
          </a:bodyPr>
          <a:lstStyle/>
          <a:p>
            <a:r>
              <a:rPr lang="en-US" dirty="0" smtClean="0">
                <a:solidFill>
                  <a:srgbClr val="800000"/>
                </a:solidFill>
                <a:cs typeface="Arial"/>
              </a:rPr>
              <a:t>Performance </a:t>
            </a:r>
            <a:r>
              <a:rPr lang="en-US" dirty="0">
                <a:solidFill>
                  <a:srgbClr val="800000"/>
                </a:solidFill>
                <a:cs typeface="Arial"/>
              </a:rPr>
              <a:t>A</a:t>
            </a:r>
            <a:r>
              <a:rPr lang="en-US" dirty="0" smtClean="0">
                <a:solidFill>
                  <a:srgbClr val="800000"/>
                </a:solidFill>
                <a:cs typeface="Arial"/>
              </a:rPr>
              <a:t>nalysis of  </a:t>
            </a:r>
          </a:p>
          <a:p>
            <a:r>
              <a:rPr lang="en-US" dirty="0" smtClean="0">
                <a:solidFill>
                  <a:srgbClr val="800000"/>
                </a:solidFill>
                <a:cs typeface="Arial"/>
              </a:rPr>
              <a:t>Reluctance Synchronous Machines</a:t>
            </a:r>
          </a:p>
          <a:p>
            <a:r>
              <a:rPr lang="en-US" dirty="0" smtClean="0">
                <a:solidFill>
                  <a:srgbClr val="800000"/>
                </a:solidFill>
                <a:cs typeface="Arial"/>
              </a:rPr>
              <a:t>Lecture </a:t>
            </a:r>
            <a:r>
              <a:rPr lang="en-US" dirty="0">
                <a:solidFill>
                  <a:srgbClr val="800000"/>
                </a:solidFill>
                <a:cs typeface="Arial"/>
              </a:rPr>
              <a:t># </a:t>
            </a:r>
            <a:r>
              <a:rPr lang="en-US" dirty="0" smtClean="0">
                <a:solidFill>
                  <a:srgbClr val="800000"/>
                </a:solidFill>
                <a:cs typeface="Arial"/>
              </a:rPr>
              <a:t>26</a:t>
            </a:r>
            <a:endParaRPr lang="en-US" dirty="0">
              <a:solidFill>
                <a:srgbClr val="800000"/>
              </a:solidFill>
              <a:cs typeface="Arial"/>
            </a:endParaRPr>
          </a:p>
          <a:p>
            <a:endParaRPr lang="en-US" dirty="0"/>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250</a:t>
            </a:fld>
            <a:endParaRPr lang="en-US" dirty="0"/>
          </a:p>
        </p:txBody>
      </p:sp>
    </p:spTree>
    <p:extLst>
      <p:ext uri="{BB962C8B-B14F-4D97-AF65-F5344CB8AC3E}">
        <p14:creationId xmlns:p14="http://schemas.microsoft.com/office/powerpoint/2010/main" val="161205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Losses in RSMs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259</a:t>
            </a:fld>
            <a:endParaRPr lang="en-US" dirty="0"/>
          </a:p>
        </p:txBody>
      </p:sp>
      <p:sp>
        <p:nvSpPr>
          <p:cNvPr id="3" name="TextBox 2"/>
          <p:cNvSpPr txBox="1"/>
          <p:nvPr/>
        </p:nvSpPr>
        <p:spPr>
          <a:xfrm>
            <a:off x="635000" y="1301750"/>
            <a:ext cx="8255000" cy="6186310"/>
          </a:xfrm>
          <a:prstGeom prst="rect">
            <a:avLst/>
          </a:prstGeom>
          <a:noFill/>
        </p:spPr>
        <p:txBody>
          <a:bodyPr wrap="square" rtlCol="0">
            <a:spAutoFit/>
          </a:bodyPr>
          <a:lstStyle/>
          <a:p>
            <a:r>
              <a:rPr lang="en-US" dirty="0" smtClean="0"/>
              <a:t>The stator losses are based upon the same behavior as found in using the same stator for an IM machine. </a:t>
            </a:r>
          </a:p>
          <a:p>
            <a:endParaRPr lang="en-US" dirty="0"/>
          </a:p>
          <a:p>
            <a:r>
              <a:rPr lang="en-US" dirty="0" smtClean="0"/>
              <a:t>Although the RSM does not require  bi-polar excitation because there are no magnets, the standard inverter produces bi-polar currents.</a:t>
            </a:r>
          </a:p>
          <a:p>
            <a:endParaRPr lang="en-US" dirty="0"/>
          </a:p>
          <a:p>
            <a:r>
              <a:rPr lang="en-US" dirty="0" smtClean="0"/>
              <a:t>Therefore the RSM stator core experiences the same losses as if it were an IM</a:t>
            </a:r>
          </a:p>
          <a:p>
            <a:endParaRPr lang="en-US" dirty="0"/>
          </a:p>
          <a:p>
            <a:r>
              <a:rPr lang="en-US" dirty="0" smtClean="0"/>
              <a:t>The RSM rotor contains no windings so the ohmic losses are zero</a:t>
            </a:r>
          </a:p>
          <a:p>
            <a:endParaRPr lang="en-US" dirty="0"/>
          </a:p>
          <a:p>
            <a:r>
              <a:rPr lang="en-US" dirty="0" smtClean="0"/>
              <a:t>Since the rotor is rotating  synchronously with the stator field, one would expect very little or near zero rotor iron losses in the normally laminated rotors.</a:t>
            </a:r>
          </a:p>
          <a:p>
            <a:endParaRPr lang="en-US" dirty="0"/>
          </a:p>
          <a:p>
            <a:r>
              <a:rPr lang="en-US" dirty="0" smtClean="0"/>
              <a:t>The axially laminated rotors produce eddy current losses</a:t>
            </a:r>
          </a:p>
          <a:p>
            <a:endParaRPr lang="en-US" dirty="0"/>
          </a:p>
          <a:p>
            <a:r>
              <a:rPr lang="en-US" dirty="0" smtClean="0"/>
              <a:t>Due to the stator &amp; rotor slotting the flux must jump across those slot gaps so there will be eddy current losses resulting in some hopefully minor rotor heating</a:t>
            </a:r>
          </a:p>
          <a:p>
            <a:endParaRPr lang="en-US" dirty="0"/>
          </a:p>
          <a:p>
            <a:r>
              <a:rPr lang="en-US" dirty="0" smtClean="0"/>
              <a:t> </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751436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a:solidFill>
                  <a:srgbClr val="800000"/>
                </a:solidFill>
              </a:rPr>
              <a:t>Title</a:t>
            </a: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260</a:t>
            </a:fld>
            <a:endParaRPr lang="en-US" dirty="0"/>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990927"/>
            <a:ext cx="6680200" cy="3238500"/>
          </a:xfrm>
          <a:prstGeom prst="rect">
            <a:avLst/>
          </a:prstGeom>
        </p:spPr>
      </p:pic>
      <p:sp>
        <p:nvSpPr>
          <p:cNvPr id="7" name="TextBox 6"/>
          <p:cNvSpPr txBox="1"/>
          <p:nvPr/>
        </p:nvSpPr>
        <p:spPr>
          <a:xfrm>
            <a:off x="457200" y="6126047"/>
            <a:ext cx="2400208" cy="523220"/>
          </a:xfrm>
          <a:prstGeom prst="rect">
            <a:avLst/>
          </a:prstGeom>
          <a:noFill/>
        </p:spPr>
        <p:txBody>
          <a:bodyPr wrap="square" rtlCol="0">
            <a:spAutoFit/>
          </a:bodyPr>
          <a:lstStyle/>
          <a:p>
            <a:r>
              <a:rPr lang="en-US" sz="1400" dirty="0" smtClean="0"/>
              <a:t>ISBN 978-0-470-69516-6</a:t>
            </a:r>
          </a:p>
          <a:p>
            <a:r>
              <a:rPr lang="en-US" sz="1400" dirty="0" smtClean="0"/>
              <a:t>Page 401</a:t>
            </a:r>
            <a:endParaRPr lang="en-US" sz="1400" dirty="0"/>
          </a:p>
        </p:txBody>
      </p:sp>
      <p:sp>
        <p:nvSpPr>
          <p:cNvPr id="8" name="TextBox 7"/>
          <p:cNvSpPr txBox="1"/>
          <p:nvPr/>
        </p:nvSpPr>
        <p:spPr>
          <a:xfrm>
            <a:off x="1505137" y="4229427"/>
            <a:ext cx="6867186" cy="646331"/>
          </a:xfrm>
          <a:prstGeom prst="rect">
            <a:avLst/>
          </a:prstGeom>
          <a:noFill/>
        </p:spPr>
        <p:txBody>
          <a:bodyPr wrap="square" rtlCol="0">
            <a:spAutoFit/>
          </a:bodyPr>
          <a:lstStyle/>
          <a:p>
            <a:r>
              <a:rPr lang="en-US" dirty="0" smtClean="0"/>
              <a:t>	With small air-gap				Axial laminated</a:t>
            </a:r>
          </a:p>
          <a:p>
            <a:r>
              <a:rPr lang="en-US" dirty="0" smtClean="0"/>
              <a:t> inductance ratio </a:t>
            </a:r>
            <a:r>
              <a:rPr lang="en-US" i="1" dirty="0" smtClean="0">
                <a:solidFill>
                  <a:srgbClr val="800000"/>
                </a:solidFill>
              </a:rPr>
              <a:t>Ld/Lq </a:t>
            </a:r>
            <a:r>
              <a:rPr lang="en-US" dirty="0" smtClean="0"/>
              <a:t>= 10 			  </a:t>
            </a:r>
            <a:r>
              <a:rPr lang="en-US" i="1" dirty="0" smtClean="0">
                <a:solidFill>
                  <a:srgbClr val="800000"/>
                </a:solidFill>
              </a:rPr>
              <a:t>Ld/Lq</a:t>
            </a:r>
            <a:r>
              <a:rPr lang="en-US" dirty="0" smtClean="0"/>
              <a:t> = 13 </a:t>
            </a:r>
            <a:endParaRPr lang="en-US" dirty="0"/>
          </a:p>
        </p:txBody>
      </p:sp>
    </p:spTree>
    <p:extLst>
      <p:ext uri="{BB962C8B-B14F-4D97-AF65-F5344CB8AC3E}">
        <p14:creationId xmlns:p14="http://schemas.microsoft.com/office/powerpoint/2010/main" val="658419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RSM phasor diagram</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261</a:t>
            </a:fld>
            <a:endParaRPr lang="en-US" dirty="0"/>
          </a:p>
        </p:txBody>
      </p:sp>
      <p:sp>
        <p:nvSpPr>
          <p:cNvPr id="3" name="Rectangle 2"/>
          <p:cNvSpPr/>
          <p:nvPr/>
        </p:nvSpPr>
        <p:spPr>
          <a:xfrm>
            <a:off x="369302" y="6198255"/>
            <a:ext cx="4572000" cy="523220"/>
          </a:xfrm>
          <a:prstGeom prst="rect">
            <a:avLst/>
          </a:prstGeom>
        </p:spPr>
        <p:txBody>
          <a:bodyPr>
            <a:spAutoFit/>
          </a:bodyPr>
          <a:lstStyle/>
          <a:p>
            <a:r>
              <a:rPr lang="en-US" sz="1400" dirty="0"/>
              <a:t>ISBN 978-0-470-69516-6</a:t>
            </a:r>
          </a:p>
          <a:p>
            <a:r>
              <a:rPr lang="en-US" sz="1400" dirty="0"/>
              <a:t>Page </a:t>
            </a:r>
            <a:r>
              <a:rPr lang="en-US" sz="1400" dirty="0" smtClean="0"/>
              <a:t>402</a:t>
            </a:r>
            <a:endParaRPr lang="en-US" sz="1400" dirty="0"/>
          </a:p>
        </p:txBody>
      </p:sp>
      <p:pic>
        <p:nvPicPr>
          <p:cNvPr id="7" name="Picture 6" descr="RSM.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241" y="1030588"/>
            <a:ext cx="6674593" cy="4403855"/>
          </a:xfrm>
          <a:prstGeom prst="rect">
            <a:avLst/>
          </a:prstGeom>
        </p:spPr>
      </p:pic>
      <p:sp>
        <p:nvSpPr>
          <p:cNvPr id="8" name="TextBox 7"/>
          <p:cNvSpPr txBox="1"/>
          <p:nvPr/>
        </p:nvSpPr>
        <p:spPr>
          <a:xfrm>
            <a:off x="1293480" y="5455832"/>
            <a:ext cx="7349300" cy="461665"/>
          </a:xfrm>
          <a:prstGeom prst="rect">
            <a:avLst/>
          </a:prstGeom>
          <a:noFill/>
        </p:spPr>
        <p:txBody>
          <a:bodyPr wrap="square" rtlCol="0">
            <a:spAutoFit/>
          </a:bodyPr>
          <a:lstStyle/>
          <a:p>
            <a:r>
              <a:rPr lang="en-US" dirty="0" smtClean="0"/>
              <a:t>Per unit values of</a:t>
            </a:r>
            <a:r>
              <a:rPr lang="en-US" sz="2400" i="1" dirty="0" smtClean="0">
                <a:solidFill>
                  <a:srgbClr val="800000"/>
                </a:solidFill>
              </a:rPr>
              <a:t> </a:t>
            </a:r>
            <a:r>
              <a:rPr lang="en-US" sz="2400" i="1" dirty="0" err="1" smtClean="0">
                <a:solidFill>
                  <a:srgbClr val="800000"/>
                </a:solidFill>
              </a:rPr>
              <a:t>l</a:t>
            </a:r>
            <a:r>
              <a:rPr lang="en-US" sz="2400" i="1" baseline="-25000" dirty="0" err="1" smtClean="0">
                <a:solidFill>
                  <a:srgbClr val="800000"/>
                </a:solidFill>
              </a:rPr>
              <a:t>d</a:t>
            </a:r>
            <a:r>
              <a:rPr lang="en-US" dirty="0" smtClean="0"/>
              <a:t> = 2 and</a:t>
            </a:r>
            <a:r>
              <a:rPr lang="en-US" sz="2400" i="1" dirty="0" smtClean="0">
                <a:solidFill>
                  <a:srgbClr val="800000"/>
                </a:solidFill>
              </a:rPr>
              <a:t> </a:t>
            </a:r>
            <a:r>
              <a:rPr lang="en-US" sz="2400" i="1" dirty="0" err="1" smtClean="0">
                <a:solidFill>
                  <a:srgbClr val="800000"/>
                </a:solidFill>
              </a:rPr>
              <a:t>l</a:t>
            </a:r>
            <a:r>
              <a:rPr lang="en-US" sz="2400" i="1" baseline="-25000" dirty="0" err="1" smtClean="0">
                <a:solidFill>
                  <a:srgbClr val="800000"/>
                </a:solidFill>
              </a:rPr>
              <a:t>q</a:t>
            </a:r>
            <a:r>
              <a:rPr lang="en-US" sz="2400" i="1" dirty="0" smtClean="0">
                <a:solidFill>
                  <a:srgbClr val="800000"/>
                </a:solidFill>
              </a:rPr>
              <a:t> </a:t>
            </a:r>
            <a:r>
              <a:rPr lang="en-US" dirty="0" smtClean="0"/>
              <a:t>= 0.15 (inductance ratio = about 13)</a:t>
            </a:r>
            <a:endParaRPr lang="en-US" dirty="0"/>
          </a:p>
        </p:txBody>
      </p:sp>
    </p:spTree>
    <p:extLst>
      <p:ext uri="{BB962C8B-B14F-4D97-AF65-F5344CB8AC3E}">
        <p14:creationId xmlns:p14="http://schemas.microsoft.com/office/powerpoint/2010/main" val="3282550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3200" dirty="0" smtClean="0">
                <a:solidFill>
                  <a:srgbClr val="800000"/>
                </a:solidFill>
              </a:rPr>
              <a:t>RSM torque production vs. </a:t>
            </a:r>
            <a:r>
              <a:rPr lang="en-US" sz="3200" i="1" dirty="0" smtClean="0">
                <a:solidFill>
                  <a:srgbClr val="800000"/>
                </a:solidFill>
              </a:rPr>
              <a:t>Ld/Lq </a:t>
            </a:r>
            <a:r>
              <a:rPr lang="en-US" sz="3200" dirty="0" smtClean="0">
                <a:solidFill>
                  <a:srgbClr val="800000"/>
                </a:solidFill>
              </a:rPr>
              <a:t>&amp; current angle</a:t>
            </a:r>
            <a:r>
              <a:rPr lang="en-US" sz="3200" i="1" dirty="0" smtClean="0">
                <a:solidFill>
                  <a:srgbClr val="800000"/>
                </a:solidFill>
              </a:rPr>
              <a:t>  </a:t>
            </a:r>
            <a:endParaRPr lang="en-US" sz="3200" i="1"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262</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09" y="1202571"/>
            <a:ext cx="8511313" cy="4029846"/>
          </a:xfrm>
          <a:prstGeom prst="rect">
            <a:avLst/>
          </a:prstGeom>
        </p:spPr>
      </p:pic>
      <p:sp>
        <p:nvSpPr>
          <p:cNvPr id="6" name="Rectangle 5"/>
          <p:cNvSpPr/>
          <p:nvPr/>
        </p:nvSpPr>
        <p:spPr>
          <a:xfrm>
            <a:off x="0" y="6075144"/>
            <a:ext cx="4572000" cy="523220"/>
          </a:xfrm>
          <a:prstGeom prst="rect">
            <a:avLst/>
          </a:prstGeom>
        </p:spPr>
        <p:txBody>
          <a:bodyPr>
            <a:spAutoFit/>
          </a:bodyPr>
          <a:lstStyle/>
          <a:p>
            <a:r>
              <a:rPr lang="en-US" sz="1400" dirty="0"/>
              <a:t>ISBN 978-0-470-69516-6</a:t>
            </a:r>
          </a:p>
          <a:p>
            <a:r>
              <a:rPr lang="en-US" sz="1400" dirty="0"/>
              <a:t>Page </a:t>
            </a:r>
            <a:r>
              <a:rPr lang="en-US" sz="1400" dirty="0" smtClean="0"/>
              <a:t>402</a:t>
            </a:r>
            <a:endParaRPr lang="en-US" sz="1400" dirty="0"/>
          </a:p>
        </p:txBody>
      </p:sp>
      <p:sp>
        <p:nvSpPr>
          <p:cNvPr id="7" name="TextBox 6"/>
          <p:cNvSpPr txBox="1"/>
          <p:nvPr/>
        </p:nvSpPr>
        <p:spPr>
          <a:xfrm>
            <a:off x="1716797" y="5514620"/>
            <a:ext cx="6114618" cy="369332"/>
          </a:xfrm>
          <a:prstGeom prst="rect">
            <a:avLst/>
          </a:prstGeom>
          <a:noFill/>
        </p:spPr>
        <p:txBody>
          <a:bodyPr wrap="square" rtlCol="0">
            <a:spAutoFit/>
          </a:bodyPr>
          <a:lstStyle/>
          <a:p>
            <a:r>
              <a:rPr lang="en-US" i="1" dirty="0" smtClean="0">
                <a:solidFill>
                  <a:schemeClr val="accent6">
                    <a:lumMod val="50000"/>
                  </a:schemeClr>
                </a:solidFill>
              </a:rPr>
              <a:t>Ld/Lq</a:t>
            </a:r>
            <a:r>
              <a:rPr lang="en-US" dirty="0" smtClean="0"/>
              <a:t> = 50 data only of academic interest</a:t>
            </a:r>
            <a:endParaRPr lang="en-US" dirty="0"/>
          </a:p>
        </p:txBody>
      </p:sp>
    </p:spTree>
    <p:extLst>
      <p:ext uri="{BB962C8B-B14F-4D97-AF65-F5344CB8AC3E}">
        <p14:creationId xmlns:p14="http://schemas.microsoft.com/office/powerpoint/2010/main" val="1981002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211"/>
          </a:xfrm>
        </p:spPr>
        <p:txBody>
          <a:bodyPr>
            <a:normAutofit/>
          </a:bodyPr>
          <a:lstStyle/>
          <a:p>
            <a:r>
              <a:rPr lang="en-US" sz="3200" dirty="0" smtClean="0">
                <a:solidFill>
                  <a:srgbClr val="800000"/>
                </a:solidFill>
              </a:rPr>
              <a:t>RSM power factor vs current &amp; load angles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263</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378" y="649848"/>
            <a:ext cx="5260864" cy="5763651"/>
          </a:xfrm>
          <a:prstGeom prst="rect">
            <a:avLst/>
          </a:prstGeom>
        </p:spPr>
      </p:pic>
      <p:sp>
        <p:nvSpPr>
          <p:cNvPr id="6" name="TextBox 5"/>
          <p:cNvSpPr txBox="1"/>
          <p:nvPr/>
        </p:nvSpPr>
        <p:spPr>
          <a:xfrm>
            <a:off x="233781" y="4797739"/>
            <a:ext cx="1384300" cy="646331"/>
          </a:xfrm>
          <a:prstGeom prst="rect">
            <a:avLst/>
          </a:prstGeom>
          <a:noFill/>
        </p:spPr>
        <p:txBody>
          <a:bodyPr wrap="square" rtlCol="0">
            <a:spAutoFit/>
          </a:bodyPr>
          <a:lstStyle/>
          <a:p>
            <a:r>
              <a:rPr lang="en-US" dirty="0" smtClean="0"/>
              <a:t>30KW (4) pole RSM</a:t>
            </a:r>
            <a:endParaRPr lang="en-US" dirty="0"/>
          </a:p>
        </p:txBody>
      </p:sp>
      <p:sp>
        <p:nvSpPr>
          <p:cNvPr id="7" name="Rectangle 6"/>
          <p:cNvSpPr/>
          <p:nvPr/>
        </p:nvSpPr>
        <p:spPr>
          <a:xfrm>
            <a:off x="87089" y="6211670"/>
            <a:ext cx="4572000" cy="523220"/>
          </a:xfrm>
          <a:prstGeom prst="rect">
            <a:avLst/>
          </a:prstGeom>
        </p:spPr>
        <p:txBody>
          <a:bodyPr>
            <a:spAutoFit/>
          </a:bodyPr>
          <a:lstStyle/>
          <a:p>
            <a:r>
              <a:rPr lang="en-US" sz="1400" dirty="0"/>
              <a:t>ISBN 978-0-470-69516-6</a:t>
            </a:r>
          </a:p>
          <a:p>
            <a:r>
              <a:rPr lang="en-US" sz="1400" dirty="0"/>
              <a:t>Page </a:t>
            </a:r>
            <a:r>
              <a:rPr lang="en-US" sz="1400" dirty="0" smtClean="0"/>
              <a:t>403</a:t>
            </a:r>
            <a:endParaRPr lang="en-US" sz="1400" dirty="0"/>
          </a:p>
        </p:txBody>
      </p:sp>
      <p:sp>
        <p:nvSpPr>
          <p:cNvPr id="8" name="TextBox 7"/>
          <p:cNvSpPr txBox="1"/>
          <p:nvPr/>
        </p:nvSpPr>
        <p:spPr>
          <a:xfrm>
            <a:off x="6326282" y="3306812"/>
            <a:ext cx="1575687" cy="3139321"/>
          </a:xfrm>
          <a:prstGeom prst="rect">
            <a:avLst/>
          </a:prstGeom>
          <a:noFill/>
        </p:spPr>
        <p:txBody>
          <a:bodyPr wrap="square" rtlCol="0">
            <a:spAutoFit/>
          </a:bodyPr>
          <a:lstStyle/>
          <a:p>
            <a:r>
              <a:rPr lang="en-US" dirty="0" smtClean="0"/>
              <a:t>Current angle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Load angle</a:t>
            </a:r>
            <a:endParaRPr lang="en-US" dirty="0"/>
          </a:p>
        </p:txBody>
      </p:sp>
      <p:sp>
        <p:nvSpPr>
          <p:cNvPr id="9" name="TextBox 8"/>
          <p:cNvSpPr txBox="1"/>
          <p:nvPr/>
        </p:nvSpPr>
        <p:spPr>
          <a:xfrm>
            <a:off x="682015" y="1834287"/>
            <a:ext cx="1246442" cy="646331"/>
          </a:xfrm>
          <a:prstGeom prst="rect">
            <a:avLst/>
          </a:prstGeom>
          <a:noFill/>
        </p:spPr>
        <p:txBody>
          <a:bodyPr wrap="square" rtlCol="0">
            <a:spAutoFit/>
          </a:bodyPr>
          <a:lstStyle/>
          <a:p>
            <a:r>
              <a:rPr lang="en-US" dirty="0" smtClean="0"/>
              <a:t>Power Factor</a:t>
            </a:r>
            <a:endParaRPr lang="en-US" dirty="0"/>
          </a:p>
        </p:txBody>
      </p:sp>
    </p:spTree>
    <p:extLst>
      <p:ext uri="{BB962C8B-B14F-4D97-AF65-F5344CB8AC3E}">
        <p14:creationId xmlns:p14="http://schemas.microsoft.com/office/powerpoint/2010/main" val="840073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RSM output power</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264</a:t>
            </a:fld>
            <a:endParaRPr lang="en-US" dirty="0"/>
          </a:p>
        </p:txBody>
      </p:sp>
      <p:sp>
        <p:nvSpPr>
          <p:cNvPr id="3" name="Rectangle 2"/>
          <p:cNvSpPr/>
          <p:nvPr/>
        </p:nvSpPr>
        <p:spPr>
          <a:xfrm>
            <a:off x="157642" y="6112075"/>
            <a:ext cx="4572000" cy="523220"/>
          </a:xfrm>
          <a:prstGeom prst="rect">
            <a:avLst/>
          </a:prstGeom>
        </p:spPr>
        <p:txBody>
          <a:bodyPr>
            <a:spAutoFit/>
          </a:bodyPr>
          <a:lstStyle/>
          <a:p>
            <a:r>
              <a:rPr lang="en-US" sz="1400" dirty="0"/>
              <a:t>ISBN 978-0-470-69516-6</a:t>
            </a:r>
          </a:p>
          <a:p>
            <a:r>
              <a:rPr lang="en-US" sz="1400" dirty="0"/>
              <a:t>Page </a:t>
            </a:r>
            <a:r>
              <a:rPr lang="en-US" sz="1400" dirty="0" smtClean="0"/>
              <a:t>400</a:t>
            </a:r>
            <a:endParaRPr lang="en-US" sz="1400" dirty="0"/>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434" y="1657913"/>
            <a:ext cx="7001363" cy="1658725"/>
          </a:xfrm>
          <a:prstGeom prst="rect">
            <a:avLst/>
          </a:prstGeom>
        </p:spPr>
      </p:pic>
      <p:sp>
        <p:nvSpPr>
          <p:cNvPr id="7" name="TextBox 6"/>
          <p:cNvSpPr txBox="1"/>
          <p:nvPr/>
        </p:nvSpPr>
        <p:spPr>
          <a:xfrm>
            <a:off x="1293477" y="3680333"/>
            <a:ext cx="6757320" cy="1477328"/>
          </a:xfrm>
          <a:prstGeom prst="rect">
            <a:avLst/>
          </a:prstGeom>
          <a:noFill/>
        </p:spPr>
        <p:txBody>
          <a:bodyPr wrap="square" rtlCol="0">
            <a:spAutoFit/>
          </a:bodyPr>
          <a:lstStyle/>
          <a:p>
            <a:r>
              <a:rPr lang="en-US" dirty="0" smtClean="0"/>
              <a:t>From the load angle equation.</a:t>
            </a:r>
          </a:p>
          <a:p>
            <a:endParaRPr lang="en-US" dirty="0" smtClean="0"/>
          </a:p>
          <a:p>
            <a:r>
              <a:rPr lang="en-US" dirty="0" smtClean="0"/>
              <a:t>The higher Ld, the higher power and torque at any angle.</a:t>
            </a:r>
          </a:p>
          <a:p>
            <a:endParaRPr lang="en-US" dirty="0"/>
          </a:p>
          <a:p>
            <a:r>
              <a:rPr lang="en-US" dirty="0" smtClean="0"/>
              <a:t>The stator leakage inductance is the limiting factor, </a:t>
            </a:r>
            <a:endParaRPr lang="en-US" dirty="0"/>
          </a:p>
        </p:txBody>
      </p:sp>
    </p:spTree>
    <p:extLst>
      <p:ext uri="{BB962C8B-B14F-4D97-AF65-F5344CB8AC3E}">
        <p14:creationId xmlns:p14="http://schemas.microsoft.com/office/powerpoint/2010/main" val="3113737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err="1">
                <a:solidFill>
                  <a:srgbClr val="800000"/>
                </a:solidFill>
              </a:rPr>
              <a:t>L</a:t>
            </a:r>
            <a:r>
              <a:rPr lang="en-US" sz="3600" dirty="0" err="1" smtClean="0">
                <a:solidFill>
                  <a:srgbClr val="800000"/>
                </a:solidFill>
              </a:rPr>
              <a:t>d</a:t>
            </a:r>
            <a:r>
              <a:rPr lang="en-US" sz="3600" dirty="0" smtClean="0">
                <a:solidFill>
                  <a:srgbClr val="800000"/>
                </a:solidFill>
              </a:rPr>
              <a:t> &amp; Lq inductance calculations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265</a:t>
            </a:fld>
            <a:endParaRPr lang="en-US" dirty="0"/>
          </a:p>
        </p:txBody>
      </p:sp>
      <p:sp>
        <p:nvSpPr>
          <p:cNvPr id="3" name="TextBox 2"/>
          <p:cNvSpPr txBox="1"/>
          <p:nvPr/>
        </p:nvSpPr>
        <p:spPr>
          <a:xfrm>
            <a:off x="1117094" y="1434507"/>
            <a:ext cx="7569706" cy="3416320"/>
          </a:xfrm>
          <a:prstGeom prst="rect">
            <a:avLst/>
          </a:prstGeom>
          <a:noFill/>
        </p:spPr>
        <p:txBody>
          <a:bodyPr wrap="square" rtlCol="0">
            <a:spAutoFit/>
          </a:bodyPr>
          <a:lstStyle/>
          <a:p>
            <a:r>
              <a:rPr lang="en-US" dirty="0" smtClean="0"/>
              <a:t>The inductance calculations can be performed a few different ways including field theory, FEAS analysis and a few circuit approaches.</a:t>
            </a:r>
          </a:p>
          <a:p>
            <a:endParaRPr lang="en-US" dirty="0" smtClean="0"/>
          </a:p>
          <a:p>
            <a:r>
              <a:rPr lang="en-US" dirty="0" smtClean="0"/>
              <a:t>The magnetic circuit method is explained in detail by LIPO, LOU &amp; El-</a:t>
            </a:r>
            <a:r>
              <a:rPr lang="en-US" dirty="0" err="1" smtClean="0"/>
              <a:t>Antably</a:t>
            </a:r>
            <a:r>
              <a:rPr lang="en-US" dirty="0" smtClean="0"/>
              <a:t> in their 94-35 paper from WEMPEC at the University of Wisconsin.</a:t>
            </a:r>
          </a:p>
          <a:p>
            <a:r>
              <a:rPr lang="en-US" dirty="0" smtClean="0"/>
              <a:t>This method assumes no iron losses, slotting or skewing plus a uniform air-gap. That is left for your reading if interested and required</a:t>
            </a:r>
          </a:p>
          <a:p>
            <a:endParaRPr lang="en-US" dirty="0" smtClean="0"/>
          </a:p>
          <a:p>
            <a:endParaRPr lang="en-US" dirty="0" smtClean="0"/>
          </a:p>
          <a:p>
            <a:endParaRPr lang="en-US" dirty="0" smtClean="0"/>
          </a:p>
          <a:p>
            <a:endParaRPr lang="en-US" dirty="0"/>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991" y="3748262"/>
            <a:ext cx="3977475" cy="2205129"/>
          </a:xfrm>
          <a:prstGeom prst="rect">
            <a:avLst/>
          </a:prstGeom>
        </p:spPr>
      </p:pic>
      <p:sp>
        <p:nvSpPr>
          <p:cNvPr id="7" name="Rectangle 6"/>
          <p:cNvSpPr/>
          <p:nvPr/>
        </p:nvSpPr>
        <p:spPr>
          <a:xfrm>
            <a:off x="5815947" y="4555360"/>
            <a:ext cx="3121392" cy="1754327"/>
          </a:xfrm>
          <a:prstGeom prst="rect">
            <a:avLst/>
          </a:prstGeom>
        </p:spPr>
        <p:txBody>
          <a:bodyPr wrap="square">
            <a:spAutoFit/>
          </a:bodyPr>
          <a:lstStyle/>
          <a:p>
            <a:r>
              <a:rPr lang="en-US" dirty="0" smtClean="0"/>
              <a:t>FEA analysis for</a:t>
            </a:r>
            <a:r>
              <a:rPr lang="en-US" i="1" dirty="0" smtClean="0">
                <a:solidFill>
                  <a:srgbClr val="800000"/>
                </a:solidFill>
              </a:rPr>
              <a:t> </a:t>
            </a:r>
            <a:r>
              <a:rPr lang="en-US" i="1" dirty="0" err="1">
                <a:solidFill>
                  <a:srgbClr val="800000"/>
                </a:solidFill>
              </a:rPr>
              <a:t>L</a:t>
            </a:r>
            <a:r>
              <a:rPr lang="en-US" i="1" dirty="0" err="1" smtClean="0">
                <a:solidFill>
                  <a:srgbClr val="800000"/>
                </a:solidFill>
              </a:rPr>
              <a:t>q</a:t>
            </a:r>
            <a:r>
              <a:rPr lang="en-US" i="1" dirty="0" smtClean="0">
                <a:solidFill>
                  <a:srgbClr val="800000"/>
                </a:solidFill>
              </a:rPr>
              <a:t> &amp; Ld </a:t>
            </a:r>
            <a:r>
              <a:rPr lang="en-US" dirty="0" smtClean="0"/>
              <a:t>inductance predictions</a:t>
            </a:r>
          </a:p>
          <a:p>
            <a:r>
              <a:rPr lang="en-US" dirty="0" smtClean="0"/>
              <a:t>for various rotor designs </a:t>
            </a:r>
          </a:p>
          <a:p>
            <a:r>
              <a:rPr lang="en-US" dirty="0" smtClean="0"/>
              <a:t> is </a:t>
            </a:r>
            <a:r>
              <a:rPr lang="en-US" dirty="0"/>
              <a:t>my </a:t>
            </a:r>
            <a:r>
              <a:rPr lang="en-US" dirty="0" smtClean="0"/>
              <a:t>favorite method.</a:t>
            </a:r>
            <a:endParaRPr lang="en-US" dirty="0"/>
          </a:p>
          <a:p>
            <a:endParaRPr lang="en-US" dirty="0"/>
          </a:p>
          <a:p>
            <a:endParaRPr lang="en-US" dirty="0"/>
          </a:p>
        </p:txBody>
      </p:sp>
    </p:spTree>
    <p:extLst>
      <p:ext uri="{BB962C8B-B14F-4D97-AF65-F5344CB8AC3E}">
        <p14:creationId xmlns:p14="http://schemas.microsoft.com/office/powerpoint/2010/main" val="2241457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fontScale="90000"/>
          </a:bodyPr>
          <a:lstStyle/>
          <a:p>
            <a:r>
              <a:rPr lang="en-US" sz="3600" dirty="0" smtClean="0">
                <a:solidFill>
                  <a:srgbClr val="800000"/>
                </a:solidFill>
              </a:rPr>
              <a:t>Reluctance concept  (very old before 1900)</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a:xfrm>
            <a:off x="1509473" y="6923981"/>
            <a:ext cx="2133600" cy="365125"/>
          </a:xfrm>
        </p:spPr>
        <p:txBody>
          <a:bodyPr/>
          <a:lstStyle/>
          <a:p>
            <a:fld id="{D31B9E2A-62C9-E64C-B4B8-CE2194CCEB4D}" type="slidenum">
              <a:rPr lang="en-US" smtClean="0"/>
              <a:t>251</a:t>
            </a:fld>
            <a:endParaRPr lang="en-US" dirty="0"/>
          </a:p>
        </p:txBody>
      </p:sp>
      <p:sp>
        <p:nvSpPr>
          <p:cNvPr id="7" name="TextBox 6"/>
          <p:cNvSpPr txBox="1"/>
          <p:nvPr/>
        </p:nvSpPr>
        <p:spPr>
          <a:xfrm>
            <a:off x="814664" y="1329964"/>
            <a:ext cx="8182577" cy="4801315"/>
          </a:xfrm>
          <a:prstGeom prst="rect">
            <a:avLst/>
          </a:prstGeom>
          <a:noFill/>
        </p:spPr>
        <p:txBody>
          <a:bodyPr wrap="square" rtlCol="0">
            <a:spAutoFit/>
          </a:bodyPr>
          <a:lstStyle/>
          <a:p>
            <a:r>
              <a:rPr lang="en-US" dirty="0" smtClean="0"/>
              <a:t>RSM is one of the most simple forms of machines dating back many years.</a:t>
            </a:r>
          </a:p>
          <a:p>
            <a:endParaRPr lang="en-US" dirty="0"/>
          </a:p>
          <a:p>
            <a:r>
              <a:rPr lang="en-US" dirty="0" smtClean="0"/>
              <a:t>Even as late as 50 years ago, BODINE Electric in Chicago removed arc sections from the O.D. of their caged induction machines to give them saliency to turn the AC induction machine into a reluctance synchronous machine with grid start capabilities.</a:t>
            </a:r>
          </a:p>
          <a:p>
            <a:endParaRPr lang="en-US" dirty="0"/>
          </a:p>
          <a:p>
            <a:r>
              <a:rPr lang="en-US" dirty="0" smtClean="0"/>
              <a:t>These removed rotor sections provided saliency or rotor portions of higher reluctance.  A (4) pole version of these motors with die cast cages with saliency cur into the rotor, would line start and when lose to synchronous speed of 1800 rpm the salient pole would pull into synchronism with the stator field speed and eliminate the slip with zero rotor current.</a:t>
            </a:r>
          </a:p>
          <a:p>
            <a:endParaRPr lang="en-US" dirty="0"/>
          </a:p>
          <a:p>
            <a:r>
              <a:rPr lang="en-US" dirty="0" smtClean="0"/>
              <a:t>Modern versions of these are being used also top replace single phase AC appliance motors. The efficiency of a simple low cost single phase IM  can be improved.  The use of internal magnets inside the cage also improves the efficiency </a:t>
            </a:r>
            <a:endParaRPr lang="en-US" dirty="0"/>
          </a:p>
        </p:txBody>
      </p:sp>
    </p:spTree>
    <p:extLst>
      <p:ext uri="{BB962C8B-B14F-4D97-AF65-F5344CB8AC3E}">
        <p14:creationId xmlns:p14="http://schemas.microsoft.com/office/powerpoint/2010/main" val="4023442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RSM equivalent vector circuit</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252</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 y="2222499"/>
            <a:ext cx="8584555" cy="2977029"/>
          </a:xfrm>
          <a:prstGeom prst="rect">
            <a:avLst/>
          </a:prstGeom>
        </p:spPr>
      </p:pic>
      <p:sp>
        <p:nvSpPr>
          <p:cNvPr id="6" name="TextBox 5"/>
          <p:cNvSpPr txBox="1"/>
          <p:nvPr/>
        </p:nvSpPr>
        <p:spPr>
          <a:xfrm>
            <a:off x="3107757" y="5393765"/>
            <a:ext cx="6236447" cy="461665"/>
          </a:xfrm>
          <a:prstGeom prst="rect">
            <a:avLst/>
          </a:prstGeom>
          <a:noFill/>
        </p:spPr>
        <p:txBody>
          <a:bodyPr wrap="square" rtlCol="0">
            <a:spAutoFit/>
          </a:bodyPr>
          <a:lstStyle/>
          <a:p>
            <a:r>
              <a:rPr lang="en-US" sz="2400" dirty="0" smtClean="0"/>
              <a:t>(Includes losses)</a:t>
            </a:r>
            <a:endParaRPr lang="en-US" sz="2400" dirty="0"/>
          </a:p>
        </p:txBody>
      </p:sp>
    </p:spTree>
    <p:extLst>
      <p:ext uri="{BB962C8B-B14F-4D97-AF65-F5344CB8AC3E}">
        <p14:creationId xmlns:p14="http://schemas.microsoft.com/office/powerpoint/2010/main" val="255027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1368755"/>
          </a:xfrm>
        </p:spPr>
        <p:txBody>
          <a:bodyPr>
            <a:normAutofit fontScale="90000"/>
          </a:bodyPr>
          <a:lstStyle/>
          <a:p>
            <a:r>
              <a:rPr lang="en-US" sz="3600" dirty="0" smtClean="0">
                <a:solidFill>
                  <a:srgbClr val="800000"/>
                </a:solidFill>
              </a:rPr>
              <a:t>SynRM </a:t>
            </a:r>
            <a:r>
              <a:rPr lang="en-US" sz="3600" dirty="0">
                <a:solidFill>
                  <a:srgbClr val="800000"/>
                </a:solidFill>
              </a:rPr>
              <a:t>vector equations in the d-q-axis (synchronous reference frame) </a:t>
            </a:r>
            <a:br>
              <a:rPr lang="en-US" sz="3600" dirty="0">
                <a:solidFill>
                  <a:srgbClr val="800000"/>
                </a:solidFill>
              </a:rPr>
            </a:b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253</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7" y="1724962"/>
            <a:ext cx="3773644" cy="2027330"/>
          </a:xfrm>
          <a:prstGeom prst="rect">
            <a:avLst/>
          </a:prstGeom>
        </p:spPr>
      </p:pic>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111" y="1778004"/>
            <a:ext cx="4219015" cy="2936145"/>
          </a:xfrm>
          <a:prstGeom prst="rect">
            <a:avLst/>
          </a:prstGeom>
        </p:spPr>
      </p:pic>
      <p:sp>
        <p:nvSpPr>
          <p:cNvPr id="9" name="TextBox 8"/>
          <p:cNvSpPr txBox="1"/>
          <p:nvPr/>
        </p:nvSpPr>
        <p:spPr>
          <a:xfrm>
            <a:off x="5214471" y="4676593"/>
            <a:ext cx="4153647" cy="646331"/>
          </a:xfrm>
          <a:prstGeom prst="rect">
            <a:avLst/>
          </a:prstGeom>
          <a:noFill/>
        </p:spPr>
        <p:txBody>
          <a:bodyPr wrap="square" rtlCol="0">
            <a:spAutoFit/>
          </a:bodyPr>
          <a:lstStyle/>
          <a:p>
            <a:r>
              <a:rPr lang="en-US" dirty="0" smtClean="0"/>
              <a:t>Steady state RSM vector diagram</a:t>
            </a:r>
          </a:p>
          <a:p>
            <a:r>
              <a:rPr lang="en-US" dirty="0" smtClean="0"/>
              <a:t>including iron losses</a:t>
            </a:r>
            <a:endParaRPr lang="en-US" dirty="0"/>
          </a:p>
        </p:txBody>
      </p:sp>
      <p:pic>
        <p:nvPicPr>
          <p:cNvPr id="7" name="Picture 6"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98" y="3762267"/>
            <a:ext cx="2961154" cy="2328507"/>
          </a:xfrm>
          <a:prstGeom prst="rect">
            <a:avLst/>
          </a:prstGeom>
        </p:spPr>
      </p:pic>
      <p:sp>
        <p:nvSpPr>
          <p:cNvPr id="8" name="TextBox 7"/>
          <p:cNvSpPr txBox="1"/>
          <p:nvPr/>
        </p:nvSpPr>
        <p:spPr>
          <a:xfrm>
            <a:off x="352762" y="6043740"/>
            <a:ext cx="3210175" cy="369332"/>
          </a:xfrm>
          <a:prstGeom prst="rect">
            <a:avLst/>
          </a:prstGeom>
          <a:noFill/>
        </p:spPr>
        <p:txBody>
          <a:bodyPr wrap="square" rtlCol="0">
            <a:spAutoFit/>
          </a:bodyPr>
          <a:lstStyle/>
          <a:p>
            <a:r>
              <a:rPr lang="en-US" dirty="0" smtClean="0"/>
              <a:t>d-q </a:t>
            </a:r>
            <a:r>
              <a:rPr lang="en-US" dirty="0" err="1" smtClean="0"/>
              <a:t>Phaser</a:t>
            </a:r>
            <a:r>
              <a:rPr lang="en-US" dirty="0" smtClean="0"/>
              <a:t> diagram of RSM</a:t>
            </a:r>
            <a:endParaRPr lang="en-US" dirty="0"/>
          </a:p>
        </p:txBody>
      </p:sp>
    </p:spTree>
    <p:extLst>
      <p:ext uri="{BB962C8B-B14F-4D97-AF65-F5344CB8AC3E}">
        <p14:creationId xmlns:p14="http://schemas.microsoft.com/office/powerpoint/2010/main" val="2901122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Torque calculation for RSM</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254</a:t>
            </a:fld>
            <a:endParaRPr lang="en-US" dirty="0"/>
          </a:p>
        </p:txBody>
      </p:sp>
      <p:sp>
        <p:nvSpPr>
          <p:cNvPr id="7" name="TextBox 6"/>
          <p:cNvSpPr txBox="1"/>
          <p:nvPr/>
        </p:nvSpPr>
        <p:spPr>
          <a:xfrm>
            <a:off x="1045882" y="5513294"/>
            <a:ext cx="6574118" cy="461665"/>
          </a:xfrm>
          <a:prstGeom prst="rect">
            <a:avLst/>
          </a:prstGeom>
          <a:noFill/>
        </p:spPr>
        <p:txBody>
          <a:bodyPr wrap="square" rtlCol="0">
            <a:spAutoFit/>
          </a:bodyPr>
          <a:lstStyle/>
          <a:p>
            <a:r>
              <a:rPr lang="en-US" dirty="0" smtClean="0"/>
              <a:t>Note: Torque output based upon high dependence on </a:t>
            </a:r>
            <a:r>
              <a:rPr lang="en-US" sz="2400" i="1" dirty="0" smtClean="0">
                <a:solidFill>
                  <a:srgbClr val="800000"/>
                </a:solidFill>
              </a:rPr>
              <a:t>L</a:t>
            </a:r>
            <a:r>
              <a:rPr lang="en-US" sz="2400" i="1" baseline="-25000" dirty="0" smtClean="0">
                <a:solidFill>
                  <a:srgbClr val="800000"/>
                </a:solidFill>
              </a:rPr>
              <a:t>d </a:t>
            </a:r>
            <a:r>
              <a:rPr lang="en-US" sz="2400" i="1" dirty="0" smtClean="0">
                <a:solidFill>
                  <a:srgbClr val="800000"/>
                </a:solidFill>
              </a:rPr>
              <a:t>/ </a:t>
            </a:r>
            <a:r>
              <a:rPr lang="en-US" sz="2400" i="1" dirty="0" err="1" smtClean="0">
                <a:solidFill>
                  <a:srgbClr val="800000"/>
                </a:solidFill>
              </a:rPr>
              <a:t>l</a:t>
            </a:r>
            <a:r>
              <a:rPr lang="en-US" sz="2400" i="1" baseline="-25000" dirty="0" err="1" smtClean="0">
                <a:solidFill>
                  <a:srgbClr val="800000"/>
                </a:solidFill>
              </a:rPr>
              <a:t>q</a:t>
            </a:r>
            <a:endParaRPr lang="en-US" sz="2400" i="1" baseline="-25000" dirty="0">
              <a:solidFill>
                <a:srgbClr val="800000"/>
              </a:solidFill>
            </a:endParaRPr>
          </a:p>
        </p:txBody>
      </p:sp>
      <p:sp>
        <p:nvSpPr>
          <p:cNvPr id="3" name="TextBox 2"/>
          <p:cNvSpPr txBox="1"/>
          <p:nvPr/>
        </p:nvSpPr>
        <p:spPr>
          <a:xfrm>
            <a:off x="878346" y="1139538"/>
            <a:ext cx="7560899" cy="2031325"/>
          </a:xfrm>
          <a:prstGeom prst="rect">
            <a:avLst/>
          </a:prstGeom>
          <a:noFill/>
        </p:spPr>
        <p:txBody>
          <a:bodyPr wrap="square" rtlCol="0">
            <a:spAutoFit/>
          </a:bodyPr>
          <a:lstStyle/>
          <a:p>
            <a:r>
              <a:rPr lang="en-US" dirty="0" smtClean="0"/>
              <a:t>Two very important parameters for any machine are</a:t>
            </a:r>
          </a:p>
          <a:p>
            <a:r>
              <a:rPr lang="en-US" dirty="0" smtClean="0"/>
              <a:t>1-Output torque/amp </a:t>
            </a:r>
          </a:p>
          <a:p>
            <a:r>
              <a:rPr lang="en-US" dirty="0" smtClean="0"/>
              <a:t>2-Input power vs output power or efficiency</a:t>
            </a:r>
          </a:p>
          <a:p>
            <a:endParaRPr lang="en-US" dirty="0"/>
          </a:p>
          <a:p>
            <a:r>
              <a:rPr lang="en-US" dirty="0" smtClean="0"/>
              <a:t>The output torque of a RSM is given by the following equation:</a:t>
            </a:r>
          </a:p>
          <a:p>
            <a:endParaRPr lang="en-US" dirty="0"/>
          </a:p>
          <a:p>
            <a:endParaRPr lang="en-US" dirty="0"/>
          </a:p>
        </p:txBody>
      </p:sp>
      <p:sp>
        <p:nvSpPr>
          <p:cNvPr id="8" name="TextBox 7"/>
          <p:cNvSpPr txBox="1"/>
          <p:nvPr/>
        </p:nvSpPr>
        <p:spPr>
          <a:xfrm>
            <a:off x="5637800" y="3038768"/>
            <a:ext cx="3049000" cy="1692771"/>
          </a:xfrm>
          <a:prstGeom prst="rect">
            <a:avLst/>
          </a:prstGeom>
          <a:noFill/>
        </p:spPr>
        <p:txBody>
          <a:bodyPr wrap="square" rtlCol="0">
            <a:spAutoFit/>
          </a:bodyPr>
          <a:lstStyle/>
          <a:p>
            <a:r>
              <a:rPr lang="en-US" sz="2400" i="1" dirty="0" smtClean="0">
                <a:solidFill>
                  <a:srgbClr val="800000"/>
                </a:solidFill>
              </a:rPr>
              <a:t>  p</a:t>
            </a:r>
            <a:r>
              <a:rPr lang="en-US" sz="2000" i="1" dirty="0" smtClean="0">
                <a:solidFill>
                  <a:srgbClr val="800000"/>
                </a:solidFill>
              </a:rPr>
              <a:t> = </a:t>
            </a:r>
            <a:r>
              <a:rPr lang="en-US" sz="2000" dirty="0" smtClean="0"/>
              <a:t>number of poles</a:t>
            </a:r>
            <a:r>
              <a:rPr lang="en-US" sz="2400" i="1" dirty="0" smtClean="0">
                <a:solidFill>
                  <a:srgbClr val="800000"/>
                </a:solidFill>
              </a:rPr>
              <a:t> </a:t>
            </a:r>
          </a:p>
          <a:p>
            <a:r>
              <a:rPr lang="en-US" sz="2400" i="1" dirty="0" smtClean="0">
                <a:solidFill>
                  <a:srgbClr val="800000"/>
                </a:solidFill>
              </a:rPr>
              <a:t>  I</a:t>
            </a:r>
            <a:r>
              <a:rPr lang="en-US" sz="2400" i="1" baseline="-25000" dirty="0" smtClean="0">
                <a:solidFill>
                  <a:srgbClr val="800000"/>
                </a:solidFill>
              </a:rPr>
              <a:t>s</a:t>
            </a:r>
            <a:r>
              <a:rPr lang="en-US" sz="2400" i="1" dirty="0" smtClean="0">
                <a:solidFill>
                  <a:srgbClr val="800000"/>
                </a:solidFill>
              </a:rPr>
              <a:t> </a:t>
            </a:r>
            <a:r>
              <a:rPr lang="en-US" sz="2000" dirty="0" smtClean="0"/>
              <a:t>= </a:t>
            </a:r>
            <a:r>
              <a:rPr lang="en-US" sz="2000" dirty="0" err="1" smtClean="0"/>
              <a:t>rms</a:t>
            </a:r>
            <a:r>
              <a:rPr lang="en-US" sz="2000" dirty="0" smtClean="0"/>
              <a:t> stator current</a:t>
            </a:r>
          </a:p>
          <a:p>
            <a:r>
              <a:rPr lang="en-US" sz="2400" i="1" dirty="0" smtClean="0">
                <a:solidFill>
                  <a:srgbClr val="800000"/>
                </a:solidFill>
              </a:rPr>
              <a:t>(</a:t>
            </a:r>
            <a:r>
              <a:rPr lang="en-US" sz="2400" i="1" dirty="0" err="1" smtClean="0">
                <a:solidFill>
                  <a:srgbClr val="800000"/>
                </a:solidFill>
              </a:rPr>
              <a:t>θ</a:t>
            </a:r>
            <a:r>
              <a:rPr lang="en-US" sz="2400" i="1" dirty="0" smtClean="0">
                <a:solidFill>
                  <a:srgbClr val="800000"/>
                </a:solidFill>
              </a:rPr>
              <a:t>) </a:t>
            </a:r>
            <a:r>
              <a:rPr lang="en-US" sz="2000" dirty="0" smtClean="0"/>
              <a:t>= current angle</a:t>
            </a:r>
            <a:endParaRPr lang="en-US" sz="2000" dirty="0"/>
          </a:p>
          <a:p>
            <a:endParaRPr lang="en-US" sz="2400" i="1" baseline="-25000" dirty="0" smtClean="0">
              <a:solidFill>
                <a:srgbClr val="800000"/>
              </a:solidFill>
            </a:endParaRPr>
          </a:p>
          <a:p>
            <a:endParaRPr lang="en-US" sz="2400" i="1" baseline="-25000" dirty="0">
              <a:solidFill>
                <a:srgbClr val="80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458772833"/>
              </p:ext>
            </p:extLst>
          </p:nvPr>
        </p:nvGraphicFramePr>
        <p:xfrm>
          <a:off x="763588" y="3235325"/>
          <a:ext cx="4289425" cy="966788"/>
        </p:xfrm>
        <a:graphic>
          <a:graphicData uri="http://schemas.openxmlformats.org/presentationml/2006/ole">
            <mc:AlternateContent xmlns:mc="http://schemas.openxmlformats.org/markup-compatibility/2006">
              <mc:Choice xmlns:v="urn:schemas-microsoft-com:vml" Requires="v">
                <p:oleObj spid="_x0000_s1052" name="Equation" r:id="rId4" imgW="2476500" imgH="558800" progId="Equation.3">
                  <p:embed/>
                </p:oleObj>
              </mc:Choice>
              <mc:Fallback>
                <p:oleObj name="Equation" r:id="rId4" imgW="2476500" imgH="558800" progId="Equation.3">
                  <p:embed/>
                  <p:pic>
                    <p:nvPicPr>
                      <p:cNvPr id="0" name=""/>
                      <p:cNvPicPr/>
                      <p:nvPr/>
                    </p:nvPicPr>
                    <p:blipFill>
                      <a:blip r:embed="rId5"/>
                      <a:stretch>
                        <a:fillRect/>
                      </a:stretch>
                    </p:blipFill>
                    <p:spPr>
                      <a:xfrm>
                        <a:off x="763588" y="3235325"/>
                        <a:ext cx="4289425" cy="966788"/>
                      </a:xfrm>
                      <a:prstGeom prst="rect">
                        <a:avLst/>
                      </a:prstGeom>
                    </p:spPr>
                  </p:pic>
                </p:oleObj>
              </mc:Fallback>
            </mc:AlternateContent>
          </a:graphicData>
        </a:graphic>
      </p:graphicFrame>
    </p:spTree>
    <p:extLst>
      <p:ext uri="{BB962C8B-B14F-4D97-AF65-F5344CB8AC3E}">
        <p14:creationId xmlns:p14="http://schemas.microsoft.com/office/powerpoint/2010/main" val="267487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RSM efficiency</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255</a:t>
            </a:fld>
            <a:endParaRPr lang="en-US" dirty="0"/>
          </a:p>
        </p:txBody>
      </p:sp>
      <p:pic>
        <p:nvPicPr>
          <p:cNvPr id="6" name="Picture 5" descr="Untitled.tiff"/>
          <p:cNvPicPr>
            <a:picLocks noChangeAspect="1"/>
          </p:cNvPicPr>
          <p:nvPr/>
        </p:nvPicPr>
        <p:blipFill rotWithShape="1">
          <a:blip r:embed="rId3">
            <a:extLst>
              <a:ext uri="{28A0092B-C50C-407E-A947-70E740481C1C}">
                <a14:useLocalDpi xmlns:a14="http://schemas.microsoft.com/office/drawing/2010/main" val="0"/>
              </a:ext>
            </a:extLst>
          </a:blip>
          <a:srcRect l="40729" r="26485"/>
          <a:stretch/>
        </p:blipFill>
        <p:spPr>
          <a:xfrm>
            <a:off x="3657600" y="1450975"/>
            <a:ext cx="2944368" cy="4184650"/>
          </a:xfrm>
          <a:prstGeom prst="rect">
            <a:avLst/>
          </a:prstGeom>
        </p:spPr>
      </p:pic>
      <p:pic>
        <p:nvPicPr>
          <p:cNvPr id="7" name="Picture 6" descr="WHITEtiff.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725" y="3411034"/>
            <a:ext cx="819150" cy="386266"/>
          </a:xfrm>
          <a:prstGeom prst="rect">
            <a:avLst/>
          </a:prstGeom>
        </p:spPr>
      </p:pic>
      <p:sp>
        <p:nvSpPr>
          <p:cNvPr id="8" name="TextBox 7"/>
          <p:cNvSpPr txBox="1"/>
          <p:nvPr/>
        </p:nvSpPr>
        <p:spPr>
          <a:xfrm>
            <a:off x="1571625" y="2667000"/>
            <a:ext cx="2990850" cy="369332"/>
          </a:xfrm>
          <a:prstGeom prst="rect">
            <a:avLst/>
          </a:prstGeom>
          <a:noFill/>
        </p:spPr>
        <p:txBody>
          <a:bodyPr wrap="square" rtlCol="0">
            <a:spAutoFit/>
          </a:bodyPr>
          <a:lstStyle/>
          <a:p>
            <a:r>
              <a:rPr lang="en-US" dirty="0" smtClean="0"/>
              <a:t>substitute losses from</a:t>
            </a:r>
            <a:endParaRPr lang="en-US" dirty="0"/>
          </a:p>
        </p:txBody>
      </p:sp>
      <p:sp>
        <p:nvSpPr>
          <p:cNvPr id="9" name="TextBox 8"/>
          <p:cNvSpPr txBox="1"/>
          <p:nvPr/>
        </p:nvSpPr>
        <p:spPr>
          <a:xfrm>
            <a:off x="1889125" y="1514475"/>
            <a:ext cx="3365500" cy="646331"/>
          </a:xfrm>
          <a:prstGeom prst="rect">
            <a:avLst/>
          </a:prstGeom>
          <a:noFill/>
        </p:spPr>
        <p:txBody>
          <a:bodyPr wrap="square" rtlCol="0">
            <a:spAutoFit/>
          </a:bodyPr>
          <a:lstStyle/>
          <a:p>
            <a:r>
              <a:rPr lang="en-US" dirty="0" smtClean="0"/>
              <a:t>Low speed efficiency ,</a:t>
            </a:r>
          </a:p>
          <a:p>
            <a:r>
              <a:rPr lang="en-US" dirty="0" smtClean="0"/>
              <a:t>losses near zero =</a:t>
            </a:r>
            <a:endParaRPr lang="en-US" dirty="0"/>
          </a:p>
        </p:txBody>
      </p:sp>
      <p:sp>
        <p:nvSpPr>
          <p:cNvPr id="10" name="TextBox 9"/>
          <p:cNvSpPr txBox="1"/>
          <p:nvPr/>
        </p:nvSpPr>
        <p:spPr>
          <a:xfrm>
            <a:off x="571500" y="4540250"/>
            <a:ext cx="3460750" cy="369332"/>
          </a:xfrm>
          <a:prstGeom prst="rect">
            <a:avLst/>
          </a:prstGeom>
          <a:noFill/>
        </p:spPr>
        <p:txBody>
          <a:bodyPr wrap="square" rtlCol="0">
            <a:spAutoFit/>
          </a:bodyPr>
          <a:lstStyle/>
          <a:p>
            <a:r>
              <a:rPr lang="en-US" dirty="0" smtClean="0"/>
              <a:t>Resultant RSM efficiency  =</a:t>
            </a:r>
            <a:endParaRPr lang="en-US" dirty="0"/>
          </a:p>
        </p:txBody>
      </p:sp>
    </p:spTree>
    <p:extLst>
      <p:ext uri="{BB962C8B-B14F-4D97-AF65-F5344CB8AC3E}">
        <p14:creationId xmlns:p14="http://schemas.microsoft.com/office/powerpoint/2010/main" val="1809149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RSM air gap considerations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256</a:t>
            </a:fld>
            <a:endParaRPr lang="en-US" dirty="0"/>
          </a:p>
        </p:txBody>
      </p:sp>
      <p:sp>
        <p:nvSpPr>
          <p:cNvPr id="3" name="TextBox 2"/>
          <p:cNvSpPr txBox="1"/>
          <p:nvPr/>
        </p:nvSpPr>
        <p:spPr>
          <a:xfrm>
            <a:off x="282214" y="1061709"/>
            <a:ext cx="8219458" cy="4647426"/>
          </a:xfrm>
          <a:prstGeom prst="rect">
            <a:avLst/>
          </a:prstGeom>
          <a:noFill/>
        </p:spPr>
        <p:txBody>
          <a:bodyPr wrap="square" rtlCol="0">
            <a:spAutoFit/>
          </a:bodyPr>
          <a:lstStyle/>
          <a:p>
            <a:r>
              <a:rPr lang="en-US" sz="2000" dirty="0" smtClean="0"/>
              <a:t>The RSM air-gap per side has a significant effect on the d-axis inductance</a:t>
            </a:r>
            <a:r>
              <a:rPr lang="en-US" sz="2400" i="1" dirty="0" smtClean="0">
                <a:solidFill>
                  <a:srgbClr val="800000"/>
                </a:solidFill>
              </a:rPr>
              <a:t> L</a:t>
            </a:r>
            <a:r>
              <a:rPr lang="en-US" sz="2400" i="1" baseline="-25000" dirty="0" smtClean="0">
                <a:solidFill>
                  <a:srgbClr val="800000"/>
                </a:solidFill>
              </a:rPr>
              <a:t>d</a:t>
            </a:r>
            <a:r>
              <a:rPr lang="en-US" sz="2400" i="1" dirty="0" smtClean="0">
                <a:solidFill>
                  <a:srgbClr val="800000"/>
                </a:solidFill>
              </a:rPr>
              <a:t> </a:t>
            </a:r>
            <a:r>
              <a:rPr lang="en-US" sz="2400" dirty="0" smtClean="0"/>
              <a:t> </a:t>
            </a:r>
            <a:r>
              <a:rPr lang="en-US" sz="2000" dirty="0" smtClean="0"/>
              <a:t>but no effect on the q-axis inductance </a:t>
            </a:r>
            <a:r>
              <a:rPr lang="en-US" sz="2800" i="1" dirty="0">
                <a:solidFill>
                  <a:srgbClr val="800000"/>
                </a:solidFill>
              </a:rPr>
              <a:t> </a:t>
            </a:r>
            <a:r>
              <a:rPr lang="en-US" sz="2800" i="1" dirty="0" smtClean="0">
                <a:solidFill>
                  <a:srgbClr val="800000"/>
                </a:solidFill>
              </a:rPr>
              <a:t>L</a:t>
            </a:r>
            <a:r>
              <a:rPr lang="en-US" sz="2800" i="1" baseline="-25000" dirty="0" smtClean="0">
                <a:solidFill>
                  <a:srgbClr val="800000"/>
                </a:solidFill>
              </a:rPr>
              <a:t>q</a:t>
            </a:r>
            <a:r>
              <a:rPr lang="en-US" sz="2800" i="1" dirty="0" smtClean="0">
                <a:solidFill>
                  <a:srgbClr val="800000"/>
                </a:solidFill>
              </a:rPr>
              <a:t> .</a:t>
            </a:r>
          </a:p>
          <a:p>
            <a:endParaRPr lang="en-US" sz="2800" i="1" dirty="0">
              <a:solidFill>
                <a:srgbClr val="800000"/>
              </a:solidFill>
            </a:endParaRPr>
          </a:p>
          <a:p>
            <a:r>
              <a:rPr lang="en-US" sz="2000" dirty="0" smtClean="0"/>
              <a:t>The air-gap plot clearly shows </a:t>
            </a:r>
          </a:p>
          <a:p>
            <a:r>
              <a:rPr lang="en-US" sz="2000" dirty="0" smtClean="0"/>
              <a:t>that the air-gap must be kept </a:t>
            </a:r>
          </a:p>
          <a:p>
            <a:r>
              <a:rPr lang="en-US" sz="2000" dirty="0" smtClean="0"/>
              <a:t>as small as is practical.</a:t>
            </a:r>
          </a:p>
          <a:p>
            <a:endParaRPr lang="en-US" sz="2000" dirty="0"/>
          </a:p>
          <a:p>
            <a:endParaRPr lang="en-US" sz="2000" dirty="0" smtClean="0"/>
          </a:p>
          <a:p>
            <a:r>
              <a:rPr lang="en-US" sz="2000" dirty="0" smtClean="0"/>
              <a:t>IM air-gaps per rotor diameter </a:t>
            </a:r>
          </a:p>
          <a:p>
            <a:r>
              <a:rPr lang="en-US" sz="2000" dirty="0" smtClean="0"/>
              <a:t>should be acceptable for RSMs</a:t>
            </a:r>
          </a:p>
          <a:p>
            <a:endParaRPr lang="en-US" sz="2000" dirty="0"/>
          </a:p>
          <a:p>
            <a:r>
              <a:rPr lang="en-US" sz="2000" dirty="0" smtClean="0"/>
              <a:t>Any manufacturing process that </a:t>
            </a:r>
          </a:p>
          <a:p>
            <a:r>
              <a:rPr lang="en-US" sz="2000" dirty="0" smtClean="0"/>
              <a:t>can produce RSMs with smaller </a:t>
            </a:r>
          </a:p>
          <a:p>
            <a:r>
              <a:rPr lang="en-US" sz="2000" dirty="0" smtClean="0"/>
              <a:t>gaps will have an advantage. </a:t>
            </a:r>
          </a:p>
        </p:txBody>
      </p:sp>
      <p:pic>
        <p:nvPicPr>
          <p:cNvPr id="6" name="Picture 5" descr="Untitled.tiff"/>
          <p:cNvPicPr>
            <a:picLocks noChangeAspect="1"/>
          </p:cNvPicPr>
          <p:nvPr/>
        </p:nvPicPr>
        <p:blipFill rotWithShape="1">
          <a:blip r:embed="rId3">
            <a:extLst>
              <a:ext uri="{28A0092B-C50C-407E-A947-70E740481C1C}">
                <a14:useLocalDpi xmlns:a14="http://schemas.microsoft.com/office/drawing/2010/main" val="0"/>
              </a:ext>
            </a:extLst>
          </a:blip>
          <a:srcRect l="6324" r="4038"/>
          <a:stretch/>
        </p:blipFill>
        <p:spPr>
          <a:xfrm>
            <a:off x="4168371" y="2113678"/>
            <a:ext cx="4621645" cy="3788964"/>
          </a:xfrm>
          <a:prstGeom prst="rect">
            <a:avLst/>
          </a:prstGeom>
        </p:spPr>
      </p:pic>
    </p:spTree>
    <p:extLst>
      <p:ext uri="{BB962C8B-B14F-4D97-AF65-F5344CB8AC3E}">
        <p14:creationId xmlns:p14="http://schemas.microsoft.com/office/powerpoint/2010/main" val="3154691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a:solidFill>
                  <a:srgbClr val="800000"/>
                </a:solidFill>
              </a:rPr>
              <a:t>L</a:t>
            </a:r>
            <a:r>
              <a:rPr lang="en-US" sz="3600" dirty="0" smtClean="0">
                <a:solidFill>
                  <a:srgbClr val="800000"/>
                </a:solidFill>
              </a:rPr>
              <a:t>oss in torque output due to rotor ribs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257</a:t>
            </a:fld>
            <a:endParaRPr lang="en-US"/>
          </a:p>
        </p:txBody>
      </p:sp>
      <p:sp>
        <p:nvSpPr>
          <p:cNvPr id="3" name="TextBox 2"/>
          <p:cNvSpPr txBox="1"/>
          <p:nvPr/>
        </p:nvSpPr>
        <p:spPr>
          <a:xfrm>
            <a:off x="942780" y="1347064"/>
            <a:ext cx="8042487" cy="4093428"/>
          </a:xfrm>
          <a:prstGeom prst="rect">
            <a:avLst/>
          </a:prstGeom>
          <a:noFill/>
        </p:spPr>
        <p:txBody>
          <a:bodyPr wrap="square" rtlCol="0">
            <a:spAutoFit/>
          </a:bodyPr>
          <a:lstStyle/>
          <a:p>
            <a:r>
              <a:rPr lang="en-US" sz="2000" dirty="0" smtClean="0"/>
              <a:t>The flux carrier support ribs necessary for rotor stability naturally result in a drop in output torque.</a:t>
            </a:r>
          </a:p>
          <a:p>
            <a:endParaRPr lang="en-US" sz="2000" dirty="0"/>
          </a:p>
          <a:p>
            <a:r>
              <a:rPr lang="en-US" sz="2000" dirty="0" smtClean="0"/>
              <a:t>This drop in torque is due to a reduction of effect flux lost by leakage through the ribs.  The loss is limited by rib thickness and its saturation by the q axis MMF (about 2 Tesla in rib).</a:t>
            </a:r>
          </a:p>
          <a:p>
            <a:endParaRPr lang="en-US" sz="2000" dirty="0"/>
          </a:p>
          <a:p>
            <a:r>
              <a:rPr lang="en-US" sz="2000" dirty="0" smtClean="0"/>
              <a:t>This torque reduction can be estimated by:</a:t>
            </a:r>
          </a:p>
          <a:p>
            <a:endParaRPr lang="en-US" sz="2000" dirty="0"/>
          </a:p>
          <a:p>
            <a:endParaRPr lang="en-US" sz="2000" dirty="0" smtClean="0"/>
          </a:p>
          <a:p>
            <a:endParaRPr lang="en-US" sz="2000" dirty="0"/>
          </a:p>
          <a:p>
            <a:endParaRPr lang="en-US" sz="2000" dirty="0" smtClean="0"/>
          </a:p>
          <a:p>
            <a:r>
              <a:rPr lang="en-US" sz="2000" dirty="0" smtClean="0"/>
              <a:t>The rib also effect the quadrature inductance and saliency ratio</a:t>
            </a:r>
            <a:endParaRPr lang="en-US" sz="2000" dirty="0"/>
          </a:p>
        </p:txBody>
      </p:sp>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781" y="4007470"/>
            <a:ext cx="5435600" cy="876300"/>
          </a:xfrm>
          <a:prstGeom prst="rect">
            <a:avLst/>
          </a:prstGeom>
        </p:spPr>
      </p:pic>
    </p:spTree>
    <p:extLst>
      <p:ext uri="{BB962C8B-B14F-4D97-AF65-F5344CB8AC3E}">
        <p14:creationId xmlns:p14="http://schemas.microsoft.com/office/powerpoint/2010/main" val="277959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6"/>
            <a:ext cx="8229600" cy="701211"/>
          </a:xfrm>
        </p:spPr>
        <p:txBody>
          <a:bodyPr>
            <a:normAutofit fontScale="90000"/>
          </a:bodyPr>
          <a:lstStyle/>
          <a:p>
            <a:r>
              <a:rPr lang="en-US" sz="3600" dirty="0" smtClean="0">
                <a:solidFill>
                  <a:srgbClr val="800000"/>
                </a:solidFill>
              </a:rPr>
              <a:t>The analytical solutions vs FEA analysis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26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258</a:t>
            </a:fld>
            <a:endParaRPr lang="en-US" dirty="0"/>
          </a:p>
        </p:txBody>
      </p:sp>
      <p:sp>
        <p:nvSpPr>
          <p:cNvPr id="3" name="TextBox 2"/>
          <p:cNvSpPr txBox="1"/>
          <p:nvPr/>
        </p:nvSpPr>
        <p:spPr>
          <a:xfrm>
            <a:off x="842738" y="629128"/>
            <a:ext cx="7844062" cy="3693319"/>
          </a:xfrm>
          <a:prstGeom prst="rect">
            <a:avLst/>
          </a:prstGeom>
          <a:noFill/>
        </p:spPr>
        <p:txBody>
          <a:bodyPr wrap="square" rtlCol="0">
            <a:spAutoFit/>
          </a:bodyPr>
          <a:lstStyle/>
          <a:p>
            <a:r>
              <a:rPr lang="en-US" dirty="0" smtClean="0"/>
              <a:t>The solutions of the performance equations are quite non-linear for the RSM</a:t>
            </a:r>
          </a:p>
          <a:p>
            <a:endParaRPr lang="en-US" dirty="0"/>
          </a:p>
          <a:p>
            <a:r>
              <a:rPr lang="en-US" dirty="0" smtClean="0"/>
              <a:t>The rotor material is non-isotropic and the flux distribution is controlled by the material condition of saturation which determines its magnetic reluctance or permeability which changes continuously as the rotor rotates.</a:t>
            </a:r>
          </a:p>
          <a:p>
            <a:endParaRPr lang="en-US" dirty="0"/>
          </a:p>
          <a:p>
            <a:r>
              <a:rPr lang="en-US" dirty="0" smtClean="0"/>
              <a:t>This means that FEA analysis is required for a detailed analysis and predictions of output torque and power.</a:t>
            </a:r>
          </a:p>
          <a:p>
            <a:endParaRPr lang="en-US" dirty="0"/>
          </a:p>
          <a:p>
            <a:endParaRPr lang="en-US" dirty="0" smtClean="0"/>
          </a:p>
          <a:p>
            <a:endParaRPr lang="en-US" dirty="0"/>
          </a:p>
          <a:p>
            <a:endParaRPr lang="en-US" dirty="0"/>
          </a:p>
        </p:txBody>
      </p:sp>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340" y="3293452"/>
            <a:ext cx="6480569" cy="3062897"/>
          </a:xfrm>
          <a:prstGeom prst="rect">
            <a:avLst/>
          </a:prstGeom>
        </p:spPr>
      </p:pic>
      <p:cxnSp>
        <p:nvCxnSpPr>
          <p:cNvPr id="8" name="Straight Arrow Connector 7"/>
          <p:cNvCxnSpPr/>
          <p:nvPr/>
        </p:nvCxnSpPr>
        <p:spPr>
          <a:xfrm flipV="1">
            <a:off x="1649867" y="3727238"/>
            <a:ext cx="2480734" cy="2350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035650" y="3357906"/>
            <a:ext cx="795259" cy="461665"/>
          </a:xfrm>
          <a:prstGeom prst="rect">
            <a:avLst/>
          </a:prstGeom>
          <a:noFill/>
        </p:spPr>
        <p:txBody>
          <a:bodyPr wrap="square" rtlCol="0">
            <a:spAutoFit/>
          </a:bodyPr>
          <a:lstStyle/>
          <a:p>
            <a:r>
              <a:rPr lang="en-US" sz="2400" i="1" dirty="0" smtClean="0">
                <a:solidFill>
                  <a:srgbClr val="800000"/>
                </a:solidFill>
              </a:rPr>
              <a:t>q</a:t>
            </a:r>
            <a:endParaRPr lang="en-US" sz="2400" i="1" dirty="0">
              <a:solidFill>
                <a:srgbClr val="800000"/>
              </a:solidFill>
            </a:endParaRPr>
          </a:p>
        </p:txBody>
      </p:sp>
      <p:cxnSp>
        <p:nvCxnSpPr>
          <p:cNvPr id="11" name="Straight Arrow Connector 10"/>
          <p:cNvCxnSpPr/>
          <p:nvPr/>
        </p:nvCxnSpPr>
        <p:spPr>
          <a:xfrm>
            <a:off x="5020817" y="6077535"/>
            <a:ext cx="320477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8232570" y="5821649"/>
            <a:ext cx="432004" cy="461665"/>
          </a:xfrm>
          <a:prstGeom prst="rect">
            <a:avLst/>
          </a:prstGeom>
        </p:spPr>
        <p:txBody>
          <a:bodyPr wrap="none">
            <a:spAutoFit/>
          </a:bodyPr>
          <a:lstStyle/>
          <a:p>
            <a:r>
              <a:rPr lang="en-US" sz="2400" i="1" dirty="0" smtClean="0">
                <a:solidFill>
                  <a:srgbClr val="800000"/>
                </a:solidFill>
              </a:rPr>
              <a:t>d</a:t>
            </a:r>
            <a:endParaRPr lang="en-US" sz="2400" i="1" dirty="0">
              <a:solidFill>
                <a:srgbClr val="800000"/>
              </a:solidFill>
            </a:endParaRPr>
          </a:p>
        </p:txBody>
      </p:sp>
    </p:spTree>
    <p:extLst>
      <p:ext uri="{BB962C8B-B14F-4D97-AF65-F5344CB8AC3E}">
        <p14:creationId xmlns:p14="http://schemas.microsoft.com/office/powerpoint/2010/main" val="1239190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945</TotalTime>
  <Words>1004</Words>
  <Application>Microsoft Office PowerPoint</Application>
  <PresentationFormat>On-screen Show (4:3)</PresentationFormat>
  <Paragraphs>170</Paragraphs>
  <Slides>16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LECTURE</vt:lpstr>
      <vt:lpstr>Equation</vt:lpstr>
      <vt:lpstr>Electric Machine Design Course </vt:lpstr>
      <vt:lpstr>Reluctance concept  (very old before 1900)</vt:lpstr>
      <vt:lpstr>RSM equivalent vector circuit</vt:lpstr>
      <vt:lpstr>SynRM vector equations in the d-q-axis (synchronous reference frame)  </vt:lpstr>
      <vt:lpstr>Torque calculation for RSM</vt:lpstr>
      <vt:lpstr>RSM efficiency</vt:lpstr>
      <vt:lpstr>RSM air gap considerations</vt:lpstr>
      <vt:lpstr>Loss in torque output due to rotor ribs</vt:lpstr>
      <vt:lpstr>The analytical solutions vs FEA analysis</vt:lpstr>
      <vt:lpstr>Losses in RSMs</vt:lpstr>
      <vt:lpstr>Title</vt:lpstr>
      <vt:lpstr>RSM phasor diagram</vt:lpstr>
      <vt:lpstr>RSM torque production vs. Ld/Lq &amp; current angle  </vt:lpstr>
      <vt:lpstr>RSM power factor vs current &amp; load angles</vt:lpstr>
      <vt:lpstr>RSM output power</vt:lpstr>
      <vt:lpstr>Ld &amp; Lq inductance calculations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dc:title>
  <dc:creator>james hendershot</dc:creator>
  <cp:lastModifiedBy>Charlie</cp:lastModifiedBy>
  <cp:revision>75</cp:revision>
  <dcterms:created xsi:type="dcterms:W3CDTF">2012-06-02T18:11:50Z</dcterms:created>
  <dcterms:modified xsi:type="dcterms:W3CDTF">2012-12-10T07:58:06Z</dcterms:modified>
</cp:coreProperties>
</file>