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40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9" r:id="rId4"/>
    <p:sldId id="279" r:id="rId5"/>
    <p:sldId id="275" r:id="rId6"/>
    <p:sldId id="258" r:id="rId7"/>
    <p:sldId id="280" r:id="rId8"/>
    <p:sldId id="268" r:id="rId9"/>
    <p:sldId id="273" r:id="rId10"/>
    <p:sldId id="278" r:id="rId11"/>
    <p:sldId id="272" r:id="rId12"/>
    <p:sldId id="274" r:id="rId13"/>
    <p:sldId id="276" r:id="rId14"/>
    <p:sldId id="270" r:id="rId15"/>
    <p:sldId id="281" r:id="rId16"/>
    <p:sldId id="271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88731-959B-764C-A4A5-AEC8285B870C}" type="datetimeFigureOut">
              <a:rPr lang="en-US" smtClean="0"/>
              <a:t>8/25/2012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C2774-B047-3D41-A58A-FEB2142DB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27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6EE14-BABE-F349-A371-6E79D58700CB}" type="datetimeFigureOut">
              <a:rPr lang="en-US" smtClean="0"/>
              <a:t>8/25/2012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2398C-5127-B142-8077-228EF0947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44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2398C-5127-B142-8077-228EF094713F}" type="slidenum">
              <a:rPr lang="en-US" smtClean="0"/>
              <a:t>242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64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2398C-5127-B142-8077-228EF094713F}" type="slidenum">
              <a:rPr lang="en-US" smtClean="0"/>
              <a:t>243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50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2398C-5127-B142-8077-228EF094713F}" type="slidenum">
              <a:rPr lang="en-US" smtClean="0"/>
              <a:t>248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2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C340-A2D2-FC41-9D23-7D46DCAC76E2}" type="datetime1">
              <a:rPr lang="en-US" smtClean="0"/>
              <a:t>8/25/2012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CMod 24 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1AE2-B4C2-9545-A777-33AD02FB87F7}" type="datetime1">
              <a:rPr lang="en-US" smtClean="0"/>
              <a:t>8/25/2012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CMod 24 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1319-E1B1-A541-BDB1-9D3C0FFF9F51}" type="datetime1">
              <a:rPr lang="en-US" smtClean="0"/>
              <a:t>8/25/2012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CMod 24 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A802-2381-E44F-AB80-B45A0593600E}" type="datetime1">
              <a:rPr lang="en-US" smtClean="0"/>
              <a:t>8/25/2012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CMod 24 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8A48-53F2-5E4C-A69B-4270346D3DB6}" type="datetime1">
              <a:rPr lang="en-US" smtClean="0"/>
              <a:t>8/25/2012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CMod 24 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17DE-7C86-6D40-800B-77F8125D9211}" type="datetime1">
              <a:rPr lang="en-US" smtClean="0"/>
              <a:t>8/25/2012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CMod 24 opyright: JR Hendershot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DA2F-D934-E84F-972B-D02663CACE70}" type="datetime1">
              <a:rPr lang="en-US" smtClean="0"/>
              <a:t>8/25/2012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CMod 24 opyright: JR Hendershot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5173-3FCE-264A-8311-EA8D7FECD270}" type="datetime1">
              <a:rPr lang="en-US" smtClean="0"/>
              <a:t>8/25/2012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CMod 24 opyright: JR Hendershot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37A6-7A1A-2749-A0A1-5CA30225ACED}" type="datetime1">
              <a:rPr lang="en-US" smtClean="0"/>
              <a:t>8/25/2012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CMod 24 opyright: JR Hendershot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2E04-678E-4241-86A4-E8203EE0082B}" type="datetime1">
              <a:rPr lang="en-US" smtClean="0"/>
              <a:t>8/25/2012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CMod 24 opyright: JR Hendershot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BECFD-4B88-F84E-8B32-BD243A51859A}" type="datetime1">
              <a:rPr lang="en-US" smtClean="0"/>
              <a:t>8/25/2012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CMod 24 opyright: JR Hendershot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84CE3-C3DF-E047-BF9B-BDAAD76A4D29}" type="datetime1">
              <a:rPr lang="en-US" smtClean="0"/>
              <a:t>8/25/2012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CMod 24 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370" y="1249484"/>
            <a:ext cx="7886733" cy="147002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00000"/>
                </a:solidFill>
                <a:cs typeface="Arial"/>
              </a:rPr>
              <a:t>Electric Machine Design Course</a:t>
            </a:r>
            <a:br>
              <a:rPr lang="en-US" sz="3600" b="1" dirty="0">
                <a:solidFill>
                  <a:srgbClr val="800000"/>
                </a:solidFill>
                <a:cs typeface="Arial"/>
              </a:rPr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670" y="3292077"/>
            <a:ext cx="8120564" cy="1752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800000"/>
                </a:solidFill>
                <a:cs typeface="Arial"/>
              </a:rPr>
              <a:t>Rotor Design of Reluctance Synchronous Machines </a:t>
            </a:r>
          </a:p>
          <a:p>
            <a:r>
              <a:rPr lang="en-US" dirty="0" smtClean="0">
                <a:solidFill>
                  <a:srgbClr val="800000"/>
                </a:solidFill>
                <a:cs typeface="Arial"/>
              </a:rPr>
              <a:t>Lecture </a:t>
            </a:r>
            <a:r>
              <a:rPr lang="en-US" dirty="0">
                <a:solidFill>
                  <a:srgbClr val="800000"/>
                </a:solidFill>
                <a:cs typeface="Arial"/>
              </a:rPr>
              <a:t># </a:t>
            </a:r>
            <a:r>
              <a:rPr lang="en-US" dirty="0" smtClean="0">
                <a:solidFill>
                  <a:srgbClr val="800000"/>
                </a:solidFill>
                <a:cs typeface="Arial"/>
              </a:rPr>
              <a:t>25</a:t>
            </a:r>
            <a:endParaRPr lang="en-US" dirty="0">
              <a:solidFill>
                <a:srgbClr val="800000"/>
              </a:solidFill>
              <a:cs typeface="Arial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55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(4) pole RSM rotor designs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249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77999" y="4523332"/>
            <a:ext cx="6140824" cy="1447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 flux “barriers” or magnetic flux insulators produce</a:t>
            </a:r>
          </a:p>
          <a:p>
            <a:pPr>
              <a:lnSpc>
                <a:spcPts val="2200"/>
              </a:lnSpc>
              <a:tabLst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anisotropy which results in the forming of poles in the rotor.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300"/>
              </a:lnSpc>
              <a:tabLst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 resulting saliency produces the poles which are the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preferred magnetic flux paths known as the rotor poles.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92300" y="6273800"/>
            <a:ext cx="4711326" cy="21587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200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Furnished by Prof. Valeria Hrabovcova, &amp; Josef Mihok, University of Zilina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/>
          <a:srcRect l="5023" t="10670" r="4926" b="30480"/>
          <a:stretch/>
        </p:blipFill>
        <p:spPr bwMode="auto">
          <a:xfrm>
            <a:off x="456083" y="1055255"/>
            <a:ext cx="8257032" cy="4050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780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608"/>
            <a:ext cx="8229600" cy="701211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RSM power factor P.F. vs. saliency ratio</a:t>
            </a:r>
            <a:r>
              <a:rPr lang="en-US" sz="2800" dirty="0" smtClean="0"/>
              <a:t> </a:t>
            </a:r>
            <a:r>
              <a:rPr lang="en-US" sz="3200" i="1" dirty="0" err="1">
                <a:solidFill>
                  <a:srgbClr val="800000"/>
                </a:solidFill>
              </a:rPr>
              <a:t>K</a:t>
            </a:r>
            <a:r>
              <a:rPr lang="en-US" sz="3200" i="1" baseline="-25000" dirty="0" err="1">
                <a:solidFill>
                  <a:srgbClr val="800000"/>
                </a:solidFill>
              </a:rPr>
              <a:t>sal</a:t>
            </a:r>
            <a:r>
              <a:rPr lang="en-US" sz="2800" i="1" baseline="-25000" dirty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/>
            </a:r>
            <a:br>
              <a:rPr lang="en-US" sz="2800" dirty="0">
                <a:solidFill>
                  <a:srgbClr val="800000"/>
                </a:solidFill>
              </a:rPr>
            </a:b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250</a:t>
            </a:fld>
            <a:endParaRPr lang="en-US" dirty="0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7" t="4153" r="9477" b="33918"/>
          <a:stretch/>
        </p:blipFill>
        <p:spPr>
          <a:xfrm>
            <a:off x="1196238" y="896771"/>
            <a:ext cx="7277192" cy="37345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421728"/>
            <a:ext cx="952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P.F.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4241" y="4777950"/>
            <a:ext cx="654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>
                <a:solidFill>
                  <a:srgbClr val="800000"/>
                </a:solidFill>
              </a:rPr>
              <a:t>K</a:t>
            </a:r>
            <a:r>
              <a:rPr lang="en-US" sz="2400" i="1" baseline="-25000" dirty="0" err="1">
                <a:solidFill>
                  <a:srgbClr val="800000"/>
                </a:solidFill>
              </a:rPr>
              <a:t>sa</a:t>
            </a:r>
            <a:endParaRPr lang="en-US" sz="2400" dirty="0"/>
          </a:p>
        </p:txBody>
      </p:sp>
      <p:pic>
        <p:nvPicPr>
          <p:cNvPr id="10" name="Picture 9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4" y="5068605"/>
            <a:ext cx="4244709" cy="113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28"/>
            <a:ext cx="8229600" cy="1172368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800000"/>
                </a:solidFill>
              </a:rPr>
              <a:t>(K</a:t>
            </a:r>
            <a:r>
              <a:rPr lang="en-US" sz="3200" dirty="0" smtClean="0">
                <a:solidFill>
                  <a:srgbClr val="800000"/>
                </a:solidFill>
              </a:rPr>
              <a:t>) saturation factors for Inductance,</a:t>
            </a:r>
            <a:br>
              <a:rPr lang="en-US" sz="3200" dirty="0" smtClean="0">
                <a:solidFill>
                  <a:srgbClr val="800000"/>
                </a:solidFill>
              </a:rPr>
            </a:br>
            <a:r>
              <a:rPr lang="en-US" sz="3200" dirty="0" smtClean="0">
                <a:solidFill>
                  <a:srgbClr val="800000"/>
                </a:solidFill>
              </a:rPr>
              <a:t> open circuit vs. saturated for </a:t>
            </a:r>
            <a:r>
              <a:rPr lang="en-US" sz="3200" i="1" dirty="0" smtClean="0">
                <a:solidFill>
                  <a:srgbClr val="800000"/>
                </a:solidFill>
              </a:rPr>
              <a:t>q &amp; d </a:t>
            </a:r>
            <a:r>
              <a:rPr lang="en-US" sz="3200" dirty="0" smtClean="0">
                <a:solidFill>
                  <a:srgbClr val="800000"/>
                </a:solidFill>
              </a:rPr>
              <a:t>axes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251</a:t>
            </a:fld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19" r="6775" b="16323"/>
          <a:stretch/>
        </p:blipFill>
        <p:spPr>
          <a:xfrm>
            <a:off x="267944" y="1180326"/>
            <a:ext cx="6245352" cy="3566160"/>
          </a:xfrm>
          <a:prstGeom prst="rect">
            <a:avLst/>
          </a:prstGeom>
        </p:spPr>
      </p:pic>
      <p:pic>
        <p:nvPicPr>
          <p:cNvPr id="6" name="Picture 5" descr="VALERIA tiff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9" y="5434768"/>
            <a:ext cx="4525791" cy="767649"/>
          </a:xfrm>
          <a:prstGeom prst="rect">
            <a:avLst/>
          </a:prstGeom>
        </p:spPr>
      </p:pic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134" y="4908647"/>
            <a:ext cx="3936540" cy="14048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549" y="4702929"/>
            <a:ext cx="4810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Saturation factors </a:t>
            </a:r>
          </a:p>
          <a:p>
            <a:r>
              <a:rPr lang="en-US" sz="2000" dirty="0" smtClean="0"/>
              <a:t>vs. inverter voltage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Typical RSM rotor configuration showing necessary sections.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252</a:t>
            </a:fld>
            <a:endParaRPr lang="en-US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40" y="1937650"/>
            <a:ext cx="4597400" cy="4025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3643" y="1812152"/>
            <a:ext cx="2711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Flux barriers</a:t>
            </a:r>
          </a:p>
          <a:p>
            <a:endParaRPr lang="en-US" dirty="0" smtClean="0"/>
          </a:p>
          <a:p>
            <a:r>
              <a:rPr lang="en-US" dirty="0" smtClean="0"/>
              <a:t>	Flux </a:t>
            </a:r>
            <a:r>
              <a:rPr lang="en-US" dirty="0"/>
              <a:t>c</a:t>
            </a:r>
            <a:r>
              <a:rPr lang="en-US" dirty="0" smtClean="0"/>
              <a:t>arriers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Carrier support ribs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124200" y="1937650"/>
            <a:ext cx="3811397" cy="5166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24200" y="1937650"/>
            <a:ext cx="3326191" cy="7306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124200" y="1937650"/>
            <a:ext cx="2895600" cy="8733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83011" y="2568406"/>
            <a:ext cx="2625822" cy="2425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583011" y="2568406"/>
            <a:ext cx="2982592" cy="6278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583011" y="2568406"/>
            <a:ext cx="3225195" cy="10701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583011" y="2568406"/>
            <a:ext cx="3539152" cy="14126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725718" y="3981029"/>
            <a:ext cx="1155933" cy="856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725718" y="3981029"/>
            <a:ext cx="2968322" cy="1394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725718" y="3981029"/>
            <a:ext cx="1284370" cy="4280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69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43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Design of flux carriers &amp; flux barriers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253</a:t>
            </a:fld>
            <a:endParaRPr lang="en-US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57991"/>
            <a:ext cx="3606800" cy="3314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0142" y="5785276"/>
            <a:ext cx="310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RSM (4) pole rotor example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45102" y="1192976"/>
            <a:ext cx="2899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Flux Barrier</a:t>
            </a:r>
          </a:p>
          <a:p>
            <a:endParaRPr lang="en-US" dirty="0"/>
          </a:p>
          <a:p>
            <a:r>
              <a:rPr lang="en-US" dirty="0" smtClean="0"/>
              <a:t>	Flux Carrier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783256" y="1500841"/>
            <a:ext cx="461846" cy="14110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245102" y="1898497"/>
            <a:ext cx="449026" cy="12058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Untitled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/>
          <a:stretch/>
        </p:blipFill>
        <p:spPr>
          <a:xfrm>
            <a:off x="4198894" y="928601"/>
            <a:ext cx="4487906" cy="4022881"/>
          </a:xfrm>
          <a:prstGeom prst="rect">
            <a:avLst/>
          </a:prstGeom>
        </p:spPr>
      </p:pic>
      <p:pic>
        <p:nvPicPr>
          <p:cNvPr id="13" name="Picture 12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319" y="5150340"/>
            <a:ext cx="4695481" cy="11325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45102" y="18984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254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2941" y="148959"/>
            <a:ext cx="816385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800000"/>
                </a:solidFill>
              </a:rPr>
              <a:t>	</a:t>
            </a:r>
            <a:r>
              <a:rPr lang="en-US" sz="3200" dirty="0">
                <a:solidFill>
                  <a:srgbClr val="800000"/>
                </a:solidFill>
              </a:rPr>
              <a:t>Rotor barrier insulation ratio </a:t>
            </a:r>
            <a:r>
              <a:rPr lang="en-US" sz="3600" dirty="0">
                <a:solidFill>
                  <a:srgbClr val="800000"/>
                </a:solidFill>
              </a:rPr>
              <a:t>(</a:t>
            </a:r>
            <a:r>
              <a:rPr lang="en-US" sz="3600" i="1" dirty="0">
                <a:solidFill>
                  <a:srgbClr val="800000"/>
                </a:solidFill>
              </a:rPr>
              <a:t>K</a:t>
            </a:r>
            <a:r>
              <a:rPr lang="en-US" sz="3600" i="1" baseline="-25000" dirty="0">
                <a:solidFill>
                  <a:srgbClr val="800000"/>
                </a:solidFill>
              </a:rPr>
              <a:t>w</a:t>
            </a:r>
            <a:r>
              <a:rPr lang="en-US" sz="3600" dirty="0">
                <a:solidFill>
                  <a:srgbClr val="800000"/>
                </a:solidFill>
              </a:rPr>
              <a:t>)</a:t>
            </a:r>
            <a:br>
              <a:rPr lang="en-US" sz="3600" dirty="0">
                <a:solidFill>
                  <a:srgbClr val="800000"/>
                </a:solidFill>
              </a:rPr>
            </a:br>
            <a:r>
              <a:rPr lang="en-US" sz="2000" dirty="0">
                <a:solidFill>
                  <a:srgbClr val="800000"/>
                </a:solidFill>
              </a:rPr>
              <a:t/>
            </a:r>
            <a:br>
              <a:rPr lang="en-US" sz="2000" dirty="0">
                <a:solidFill>
                  <a:srgbClr val="800000"/>
                </a:solidFill>
              </a:rPr>
            </a:br>
            <a:r>
              <a:rPr lang="en-US" sz="2000" dirty="0"/>
              <a:t>A comparison of different RSM rotor geometry designs, is </a:t>
            </a:r>
            <a:r>
              <a:rPr lang="en-US" sz="2000" dirty="0" smtClean="0"/>
              <a:t> </a:t>
            </a:r>
            <a:r>
              <a:rPr lang="en-US" sz="2000" dirty="0"/>
              <a:t>useful </a:t>
            </a:r>
            <a:r>
              <a:rPr lang="en-US" sz="2000" dirty="0" smtClean="0"/>
              <a:t>to </a:t>
            </a:r>
            <a:r>
              <a:rPr lang="en-US" sz="2000" dirty="0"/>
              <a:t>define the </a:t>
            </a:r>
            <a:r>
              <a:rPr lang="en-US" sz="2000" dirty="0" smtClean="0"/>
              <a:t>ratio </a:t>
            </a:r>
            <a:r>
              <a:rPr lang="en-US" sz="2000" dirty="0"/>
              <a:t>of the widths of the barriers by the widths of the carriers: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solidFill>
                  <a:srgbClr val="800000"/>
                </a:solidFill>
              </a:rPr>
              <a:t/>
            </a:r>
            <a:br>
              <a:rPr lang="en-US" sz="2000" dirty="0">
                <a:solidFill>
                  <a:srgbClr val="800000"/>
                </a:solidFill>
              </a:rPr>
            </a:br>
            <a:r>
              <a:rPr lang="en-US" sz="2000" dirty="0">
                <a:solidFill>
                  <a:srgbClr val="800000"/>
                </a:solidFill>
              </a:rPr>
              <a:t/>
            </a:r>
            <a:br>
              <a:rPr lang="en-US" sz="2000" dirty="0">
                <a:solidFill>
                  <a:srgbClr val="800000"/>
                </a:solidFill>
              </a:rPr>
            </a:br>
            <a:r>
              <a:rPr lang="en-US" sz="2000" dirty="0">
                <a:solidFill>
                  <a:srgbClr val="800000"/>
                </a:solidFill>
              </a:rPr>
              <a:t/>
            </a:r>
            <a:br>
              <a:rPr lang="en-US" sz="2000" dirty="0">
                <a:solidFill>
                  <a:srgbClr val="800000"/>
                </a:solidFill>
              </a:rPr>
            </a:br>
            <a:r>
              <a:rPr lang="en-US" sz="2400" i="1" dirty="0" err="1">
                <a:solidFill>
                  <a:srgbClr val="800000"/>
                </a:solidFill>
              </a:rPr>
              <a:t>W</a:t>
            </a:r>
            <a:r>
              <a:rPr lang="en-US" sz="2400" i="1" baseline="-25000" dirty="0" err="1">
                <a:solidFill>
                  <a:srgbClr val="800000"/>
                </a:solidFill>
              </a:rPr>
              <a:t>barri</a:t>
            </a:r>
            <a:r>
              <a:rPr lang="en-US" sz="2000" i="1" baseline="-25000" dirty="0" err="1">
                <a:solidFill>
                  <a:srgbClr val="800000"/>
                </a:solidFill>
              </a:rPr>
              <a:t>er</a:t>
            </a:r>
            <a:r>
              <a:rPr lang="en-US" sz="2000" i="1" dirty="0">
                <a:solidFill>
                  <a:srgbClr val="800000"/>
                </a:solidFill>
              </a:rPr>
              <a:t>= </a:t>
            </a:r>
            <a:r>
              <a:rPr lang="en-US" sz="2000" dirty="0"/>
              <a:t>sum of thickness of flux barriers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400" i="1" dirty="0" err="1">
                <a:solidFill>
                  <a:srgbClr val="800000"/>
                </a:solidFill>
              </a:rPr>
              <a:t>W</a:t>
            </a:r>
            <a:r>
              <a:rPr lang="en-US" sz="2400" i="1" baseline="-25000" dirty="0" err="1">
                <a:solidFill>
                  <a:srgbClr val="800000"/>
                </a:solidFill>
              </a:rPr>
              <a:t>carrie</a:t>
            </a:r>
            <a:r>
              <a:rPr lang="en-US" sz="2000" i="1" baseline="-25000" dirty="0" err="1">
                <a:solidFill>
                  <a:srgbClr val="800000"/>
                </a:solidFill>
              </a:rPr>
              <a:t>r</a:t>
            </a:r>
            <a:r>
              <a:rPr lang="en-US" sz="2000" i="1" dirty="0">
                <a:solidFill>
                  <a:srgbClr val="800000"/>
                </a:solidFill>
              </a:rPr>
              <a:t>= </a:t>
            </a:r>
            <a:r>
              <a:rPr lang="en-US" sz="2000" dirty="0"/>
              <a:t>sum of thickness of flux carriers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If </a:t>
            </a:r>
            <a:r>
              <a:rPr lang="en-US" sz="2400" i="1" dirty="0">
                <a:solidFill>
                  <a:srgbClr val="800000"/>
                </a:solidFill>
              </a:rPr>
              <a:t>w</a:t>
            </a:r>
            <a:r>
              <a:rPr lang="en-US" sz="2000" dirty="0"/>
              <a:t> = zero the rotor is solid</a:t>
            </a:r>
            <a:br>
              <a:rPr lang="en-US" sz="2000" dirty="0"/>
            </a:br>
            <a:r>
              <a:rPr lang="en-US" sz="2000" dirty="0"/>
              <a:t>If </a:t>
            </a:r>
            <a:r>
              <a:rPr lang="en-US" sz="2400" dirty="0"/>
              <a:t>w</a:t>
            </a:r>
            <a:r>
              <a:rPr lang="en-US" sz="2000" dirty="0"/>
              <a:t> = 1, the barriers &amp; carriers are equal thickness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989224"/>
              </p:ext>
            </p:extLst>
          </p:nvPr>
        </p:nvGraphicFramePr>
        <p:xfrm>
          <a:off x="2949400" y="1858715"/>
          <a:ext cx="3041487" cy="1622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1143000" imgH="609600" progId="Equation.3">
                  <p:embed/>
                </p:oleObj>
              </mc:Choice>
              <mc:Fallback>
                <p:oleObj name="Equation" r:id="rId3" imgW="1143000" imgH="60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9400" y="1858715"/>
                        <a:ext cx="3041487" cy="1622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84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920"/>
            <a:ext cx="8229600" cy="701211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Saliency ratio of RSM rotors determines inductance ratio</a:t>
            </a:r>
            <a:br>
              <a:rPr lang="en-US" sz="2800" dirty="0" smtClean="0">
                <a:solidFill>
                  <a:srgbClr val="800000"/>
                </a:solidFill>
              </a:rPr>
            </a:br>
            <a:r>
              <a:rPr lang="en-US" sz="2800" dirty="0" smtClean="0">
                <a:solidFill>
                  <a:srgbClr val="800000"/>
                </a:solidFill>
              </a:rPr>
              <a:t>based upon the thickness of barrier to carrier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255</a:t>
            </a:fld>
            <a:endParaRPr lang="en-US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9" t="7116" r="12760" b="29098"/>
          <a:stretch/>
        </p:blipFill>
        <p:spPr>
          <a:xfrm>
            <a:off x="1045227" y="1241911"/>
            <a:ext cx="7287586" cy="35154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4043" y="5227163"/>
            <a:ext cx="6491566" cy="1251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Saliency ratio</a:t>
            </a:r>
            <a:r>
              <a:rPr lang="en-US" sz="2000" i="1" dirty="0" smtClean="0">
                <a:solidFill>
                  <a:srgbClr val="800000"/>
                </a:solidFill>
              </a:rPr>
              <a:t> </a:t>
            </a:r>
            <a:r>
              <a:rPr lang="en-US" sz="2400" i="1" dirty="0" err="1" smtClean="0">
                <a:solidFill>
                  <a:srgbClr val="800000"/>
                </a:solidFill>
              </a:rPr>
              <a:t>K</a:t>
            </a:r>
            <a:r>
              <a:rPr lang="en-US" sz="2400" i="1" baseline="-25000" dirty="0" err="1" smtClean="0">
                <a:solidFill>
                  <a:srgbClr val="800000"/>
                </a:solidFill>
              </a:rPr>
              <a:t>sal</a:t>
            </a:r>
            <a:r>
              <a:rPr lang="en-US" sz="2400" i="1" baseline="-25000" dirty="0" smtClean="0">
                <a:solidFill>
                  <a:srgbClr val="800000"/>
                </a:solidFill>
              </a:rPr>
              <a:t> </a:t>
            </a:r>
            <a:r>
              <a:rPr lang="en-US" sz="2000" dirty="0" err="1" smtClean="0"/>
              <a:t>vs</a:t>
            </a:r>
            <a:r>
              <a:rPr lang="en-US" sz="2000" dirty="0" smtClean="0"/>
              <a:t> flux carrier / flux barrier  </a:t>
            </a:r>
            <a:r>
              <a:rPr lang="en-US" sz="2400" dirty="0" smtClean="0"/>
              <a:t>(</a:t>
            </a:r>
            <a:r>
              <a:rPr lang="en-US" sz="2400" i="1" dirty="0" err="1" smtClean="0">
                <a:solidFill>
                  <a:srgbClr val="800000"/>
                </a:solidFill>
              </a:rPr>
              <a:t>t</a:t>
            </a:r>
            <a:r>
              <a:rPr lang="en-US" sz="2400" i="1" baseline="-25000" dirty="0" err="1" smtClean="0">
                <a:solidFill>
                  <a:srgbClr val="800000"/>
                </a:solidFill>
              </a:rPr>
              <a:t>b</a:t>
            </a:r>
            <a:r>
              <a:rPr lang="en-US" sz="2400" i="1" dirty="0" smtClean="0">
                <a:solidFill>
                  <a:srgbClr val="800000"/>
                </a:solidFill>
              </a:rPr>
              <a:t> </a:t>
            </a:r>
            <a:r>
              <a:rPr lang="en-US" sz="2400" i="1" dirty="0">
                <a:solidFill>
                  <a:srgbClr val="800000"/>
                </a:solidFill>
              </a:rPr>
              <a:t>/ </a:t>
            </a:r>
            <a:r>
              <a:rPr lang="en-US" sz="2400" i="1" dirty="0" err="1" smtClean="0">
                <a:solidFill>
                  <a:srgbClr val="800000"/>
                </a:solidFill>
              </a:rPr>
              <a:t>t</a:t>
            </a:r>
            <a:r>
              <a:rPr lang="en-US" sz="2400" i="1" baseline="-25000" dirty="0" err="1" smtClean="0">
                <a:solidFill>
                  <a:srgbClr val="800000"/>
                </a:solidFill>
              </a:rPr>
              <a:t>c</a:t>
            </a:r>
            <a:r>
              <a:rPr lang="en-US" sz="2400" dirty="0" smtClean="0"/>
              <a:t>)</a:t>
            </a:r>
          </a:p>
          <a:p>
            <a:r>
              <a:rPr lang="en-US" sz="2000" dirty="0" smtClean="0"/>
              <a:t>Ideal</a:t>
            </a:r>
            <a:r>
              <a:rPr lang="en-US" sz="2400" dirty="0" smtClean="0"/>
              <a:t> </a:t>
            </a:r>
            <a:r>
              <a:rPr lang="en-US" sz="2400" i="1" dirty="0" err="1">
                <a:solidFill>
                  <a:srgbClr val="800000"/>
                </a:solidFill>
              </a:rPr>
              <a:t>t</a:t>
            </a:r>
            <a:r>
              <a:rPr lang="en-US" sz="2400" i="1" baseline="-25000" dirty="0" err="1">
                <a:solidFill>
                  <a:srgbClr val="800000"/>
                </a:solidFill>
              </a:rPr>
              <a:t>b</a:t>
            </a:r>
            <a:r>
              <a:rPr lang="en-US" sz="2400" i="1" dirty="0">
                <a:solidFill>
                  <a:srgbClr val="800000"/>
                </a:solidFill>
              </a:rPr>
              <a:t> / </a:t>
            </a:r>
            <a:r>
              <a:rPr lang="en-US" sz="2400" i="1" dirty="0" err="1" smtClean="0">
                <a:solidFill>
                  <a:srgbClr val="800000"/>
                </a:solidFill>
              </a:rPr>
              <a:t>t</a:t>
            </a:r>
            <a:r>
              <a:rPr lang="en-US" sz="2400" i="1" baseline="-25000" dirty="0" err="1" smtClean="0">
                <a:solidFill>
                  <a:srgbClr val="800000"/>
                </a:solidFill>
              </a:rPr>
              <a:t>c</a:t>
            </a:r>
            <a:r>
              <a:rPr lang="en-US" sz="2400" i="1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would seem to be 0.5 for </a:t>
            </a:r>
            <a:r>
              <a:rPr lang="en-US" sz="2400" i="1" dirty="0" err="1" smtClean="0">
                <a:solidFill>
                  <a:srgbClr val="800000"/>
                </a:solidFill>
              </a:rPr>
              <a:t>K</a:t>
            </a:r>
            <a:r>
              <a:rPr lang="en-US" sz="2400" i="1" baseline="-25000" dirty="0" err="1" smtClean="0">
                <a:solidFill>
                  <a:srgbClr val="800000"/>
                </a:solidFill>
              </a:rPr>
              <a:t>sal</a:t>
            </a:r>
            <a:r>
              <a:rPr lang="en-US" sz="2400" i="1" baseline="-250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/>
              <a:t> </a:t>
            </a:r>
            <a:r>
              <a:rPr lang="en-US" sz="2000" dirty="0" smtClean="0"/>
              <a:t>= 10</a:t>
            </a:r>
            <a:endParaRPr lang="en-US" sz="2000" baseline="-25000" dirty="0"/>
          </a:p>
          <a:p>
            <a:endParaRPr lang="en-US" sz="2000" baseline="-25000" dirty="0"/>
          </a:p>
          <a:p>
            <a:r>
              <a:rPr lang="en-US" sz="1400" dirty="0" smtClean="0"/>
              <a:t>Based upon FEA analysis conducted by Gary Horst for University  of Wisconsin  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450434" y="2346394"/>
            <a:ext cx="781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800000"/>
                </a:solidFill>
              </a:rPr>
              <a:t>K</a:t>
            </a:r>
            <a:r>
              <a:rPr lang="en-US" sz="2800" i="1" baseline="-25000" dirty="0" err="1">
                <a:solidFill>
                  <a:srgbClr val="800000"/>
                </a:solidFill>
              </a:rPr>
              <a:t>sal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193381" y="4645980"/>
            <a:ext cx="4573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srgbClr val="800000"/>
                </a:solidFill>
              </a:rPr>
              <a:t>t</a:t>
            </a:r>
            <a:r>
              <a:rPr lang="en-US" sz="2400" i="1" baseline="-25000" dirty="0" err="1" smtClean="0">
                <a:solidFill>
                  <a:srgbClr val="800000"/>
                </a:solidFill>
              </a:rPr>
              <a:t>b</a:t>
            </a:r>
            <a:r>
              <a:rPr lang="en-US" sz="2400" i="1" dirty="0" smtClean="0">
                <a:solidFill>
                  <a:srgbClr val="800000"/>
                </a:solidFill>
              </a:rPr>
              <a:t> </a:t>
            </a:r>
            <a:r>
              <a:rPr lang="en-US" sz="2400" i="1" dirty="0">
                <a:solidFill>
                  <a:srgbClr val="800000"/>
                </a:solidFill>
              </a:rPr>
              <a:t>/ </a:t>
            </a:r>
            <a:r>
              <a:rPr lang="en-US" sz="2400" i="1" dirty="0" err="1" smtClean="0">
                <a:solidFill>
                  <a:srgbClr val="800000"/>
                </a:solidFill>
              </a:rPr>
              <a:t>t</a:t>
            </a:r>
            <a:r>
              <a:rPr lang="en-US" sz="2400" i="1" baseline="-25000" dirty="0" err="1" smtClean="0">
                <a:solidFill>
                  <a:srgbClr val="800000"/>
                </a:solidFill>
              </a:rPr>
              <a:t>c</a:t>
            </a:r>
            <a:r>
              <a:rPr lang="en-US" sz="2400" i="1" baseline="-250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/>
              <a:t>Thickness of barrier/carrier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22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RSM rotor design goals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25 </a:t>
            </a:r>
            <a:r>
              <a:rPr lang="en-US" dirty="0"/>
              <a:t>C</a:t>
            </a:r>
            <a:r>
              <a:rPr lang="en-US" dirty="0" smtClean="0"/>
              <a:t>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241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8433" y="6228933"/>
            <a:ext cx="2365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JRH thanks Prof Tom </a:t>
            </a:r>
          </a:p>
          <a:p>
            <a:r>
              <a:rPr lang="en-US" sz="1400" dirty="0" err="1" smtClean="0"/>
              <a:t>Lipo</a:t>
            </a:r>
            <a:r>
              <a:rPr lang="en-US" sz="1400" dirty="0" smtClean="0"/>
              <a:t> for his teaching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45590" y="1329877"/>
            <a:ext cx="755800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Initial assumptions: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RSM stator same as 4, 6 ort 8 pole A-synchronous machine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Rotor to stator air gaps similar to AC Induction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Driven with software modified three phase inverters</a:t>
            </a:r>
          </a:p>
          <a:p>
            <a:endParaRPr lang="en-US" sz="2000" dirty="0"/>
          </a:p>
          <a:p>
            <a:r>
              <a:rPr lang="en-US" sz="2000" dirty="0" smtClean="0"/>
              <a:t>For successful RSM designs the</a:t>
            </a:r>
            <a:r>
              <a:rPr lang="en-US" sz="2000" b="1" i="1" dirty="0" smtClean="0"/>
              <a:t> </a:t>
            </a:r>
            <a:r>
              <a:rPr lang="en-US" sz="2000" b="1" i="1" dirty="0" err="1" smtClean="0">
                <a:solidFill>
                  <a:srgbClr val="800000"/>
                </a:solidFill>
              </a:rPr>
              <a:t>Lq</a:t>
            </a:r>
            <a:r>
              <a:rPr lang="en-US" sz="2000" b="1" i="1" dirty="0" smtClean="0"/>
              <a:t> </a:t>
            </a:r>
            <a:r>
              <a:rPr lang="en-US" sz="2000" dirty="0"/>
              <a:t>/</a:t>
            </a:r>
            <a:r>
              <a:rPr lang="en-US" sz="2000" dirty="0" smtClean="0"/>
              <a:t> </a:t>
            </a:r>
            <a:r>
              <a:rPr lang="en-US" sz="2000" b="1" i="1" dirty="0" err="1" smtClean="0">
                <a:solidFill>
                  <a:srgbClr val="800000"/>
                </a:solidFill>
              </a:rPr>
              <a:t>Ld</a:t>
            </a:r>
            <a:r>
              <a:rPr lang="en-US" sz="2000" b="1" i="1" dirty="0" smtClean="0">
                <a:solidFill>
                  <a:srgbClr val="800000"/>
                </a:solidFill>
              </a:rPr>
              <a:t>  </a:t>
            </a:r>
            <a:r>
              <a:rPr lang="en-US" sz="2000" dirty="0" smtClean="0"/>
              <a:t>should be 5, 6, 7 or higher</a:t>
            </a:r>
          </a:p>
          <a:p>
            <a:endParaRPr lang="en-US" sz="2000" dirty="0"/>
          </a:p>
          <a:p>
            <a:r>
              <a:rPr lang="en-US" sz="2000" dirty="0" smtClean="0"/>
              <a:t>Power factor must be greater than 0.8 or 0.9</a:t>
            </a:r>
          </a:p>
          <a:p>
            <a:endParaRPr lang="en-US" sz="2000" dirty="0"/>
          </a:p>
          <a:p>
            <a:r>
              <a:rPr lang="en-US" sz="2000" dirty="0" smtClean="0"/>
              <a:t>Rotor construction must be robust for rpm stability   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39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RSM rotor design guidelines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242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4958" y="1017387"/>
            <a:ext cx="7994496" cy="44700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  <a:tabLst>
                <a:tab pos="457200" algn="l"/>
              </a:tabLst>
            </a:pPr>
            <a:r>
              <a:rPr lang="en-US" altLang="zh-CN" sz="2200" dirty="0" smtClean="0">
                <a:latin typeface="Arial"/>
                <a:cs typeface="Arial"/>
              </a:rPr>
              <a:t>Rotor saliency must be optimized to maximize inductance </a:t>
            </a:r>
            <a:r>
              <a:rPr lang="en-US" altLang="zh-CN" sz="2200" dirty="0">
                <a:latin typeface="Arial"/>
                <a:cs typeface="Arial"/>
              </a:rPr>
              <a:t>ratio</a:t>
            </a:r>
          </a:p>
          <a:p>
            <a:pPr>
              <a:lnSpc>
                <a:spcPts val="2800"/>
              </a:lnSpc>
              <a:tabLst>
                <a:tab pos="457200" algn="l"/>
              </a:tabLst>
            </a:pPr>
            <a:r>
              <a:rPr lang="en-US" altLang="zh-CN" sz="2200" dirty="0" smtClean="0"/>
              <a:t>	Rotor can be axial or radial laminated</a:t>
            </a:r>
          </a:p>
          <a:p>
            <a:pPr>
              <a:lnSpc>
                <a:spcPts val="2800"/>
              </a:lnSpc>
              <a:tabLst>
                <a:tab pos="457200" algn="l"/>
              </a:tabLst>
            </a:pP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sz="2200" dirty="0" smtClean="0">
                <a:latin typeface="Arial"/>
                <a:cs typeface="Arial"/>
              </a:rPr>
              <a:t>Maximum saliency produced by flux guides &amp; flux barriers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ts val="2800"/>
              </a:lnSpc>
              <a:tabLst>
                <a:tab pos="457200" algn="l"/>
              </a:tabLst>
            </a:pPr>
            <a:r>
              <a:rPr lang="en-US" altLang="zh-CN" sz="2200" dirty="0"/>
              <a:t>	</a:t>
            </a:r>
            <a:endParaRPr lang="en-US" altLang="zh-CN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900"/>
              </a:lnSpc>
              <a:tabLst/>
            </a:pPr>
            <a:r>
              <a:rPr lang="en-US" altLang="zh-CN" sz="2200" dirty="0">
                <a:solidFill>
                  <a:srgbClr val="000000"/>
                </a:solidFill>
                <a:cs typeface="Arial"/>
              </a:rPr>
              <a:t>Saliency ratio </a:t>
            </a:r>
            <a:r>
              <a:rPr lang="en-US" altLang="zh-CN" sz="2200" dirty="0" smtClean="0">
                <a:solidFill>
                  <a:srgbClr val="000000"/>
                </a:solidFill>
                <a:cs typeface="Arial"/>
              </a:rPr>
              <a:t>determines max &amp; min  inductances</a:t>
            </a:r>
            <a:r>
              <a:rPr lang="en-US" altLang="zh-CN" sz="22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altLang="zh-CN" sz="2400" i="1" dirty="0" err="1">
                <a:solidFill>
                  <a:srgbClr val="800000"/>
                </a:solidFill>
                <a:cs typeface="Arial"/>
              </a:rPr>
              <a:t>L</a:t>
            </a:r>
            <a:r>
              <a:rPr lang="en-US" altLang="zh-CN" sz="2400" i="1" baseline="-25000" dirty="0" err="1">
                <a:solidFill>
                  <a:srgbClr val="800000"/>
                </a:solidFill>
                <a:cs typeface="Arial"/>
              </a:rPr>
              <a:t>d</a:t>
            </a:r>
            <a:r>
              <a:rPr lang="en-US" altLang="zh-CN" sz="22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Arial"/>
              </a:rPr>
              <a:t>&amp; </a:t>
            </a:r>
            <a:r>
              <a:rPr lang="en-US" altLang="zh-CN" sz="2400" i="1" dirty="0" err="1" smtClean="0">
                <a:solidFill>
                  <a:srgbClr val="800000"/>
                </a:solidFill>
                <a:cs typeface="Arial"/>
              </a:rPr>
              <a:t>L</a:t>
            </a:r>
            <a:r>
              <a:rPr lang="en-US" altLang="zh-CN" sz="2400" i="1" baseline="-25000" dirty="0" err="1" smtClean="0">
                <a:solidFill>
                  <a:srgbClr val="800000"/>
                </a:solidFill>
                <a:cs typeface="Arial"/>
              </a:rPr>
              <a:t>q</a:t>
            </a:r>
            <a:r>
              <a:rPr lang="en-US" altLang="zh-CN" sz="2200" dirty="0" smtClean="0">
                <a:solidFill>
                  <a:srgbClr val="000000"/>
                </a:solidFill>
                <a:cs typeface="Arial"/>
              </a:rPr>
              <a:t> </a:t>
            </a:r>
          </a:p>
          <a:p>
            <a:pPr>
              <a:lnSpc>
                <a:spcPts val="2900"/>
              </a:lnSpc>
              <a:tabLst/>
            </a:pPr>
            <a:endParaRPr lang="en-US" altLang="zh-CN" sz="2200" dirty="0">
              <a:solidFill>
                <a:srgbClr val="000000"/>
              </a:solidFill>
              <a:cs typeface="Arial"/>
            </a:endParaRPr>
          </a:p>
          <a:p>
            <a:pPr>
              <a:lnSpc>
                <a:spcPts val="2900"/>
              </a:lnSpc>
              <a:tabLst/>
            </a:pPr>
            <a:r>
              <a:rPr lang="en-US" altLang="zh-CN" sz="2200" dirty="0" smtClean="0">
                <a:solidFill>
                  <a:srgbClr val="000000"/>
                </a:solidFill>
                <a:cs typeface="Arial"/>
              </a:rPr>
              <a:t>Output power &amp; torque proportional to inductance ratio</a:t>
            </a:r>
          </a:p>
          <a:p>
            <a:pPr>
              <a:lnSpc>
                <a:spcPts val="2900"/>
              </a:lnSpc>
              <a:tabLst/>
            </a:pPr>
            <a:endParaRPr lang="en-US" altLang="zh-CN" sz="2200" dirty="0">
              <a:solidFill>
                <a:srgbClr val="000000"/>
              </a:solidFill>
              <a:cs typeface="Arial"/>
            </a:endParaRPr>
          </a:p>
          <a:p>
            <a:pPr>
              <a:lnSpc>
                <a:spcPts val="2900"/>
              </a:lnSpc>
              <a:tabLst/>
            </a:pPr>
            <a:r>
              <a:rPr lang="en-US" altLang="zh-CN" sz="2200" dirty="0" smtClean="0">
                <a:solidFill>
                  <a:srgbClr val="000000"/>
                </a:solidFill>
                <a:cs typeface="Arial"/>
              </a:rPr>
              <a:t>To compete with other two motor technologies </a:t>
            </a:r>
            <a:r>
              <a:rPr lang="en-US" altLang="zh-CN" sz="24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altLang="zh-CN" sz="2400" i="1" dirty="0">
                <a:solidFill>
                  <a:srgbClr val="800000"/>
                </a:solidFill>
                <a:cs typeface="Arial"/>
              </a:rPr>
              <a:t>L</a:t>
            </a:r>
            <a:r>
              <a:rPr lang="en-US" altLang="zh-CN" sz="2400" i="1" baseline="-25000" dirty="0">
                <a:solidFill>
                  <a:srgbClr val="800000"/>
                </a:solidFill>
                <a:cs typeface="Arial"/>
              </a:rPr>
              <a:t>d</a:t>
            </a:r>
            <a:r>
              <a:rPr lang="en-US" altLang="zh-CN" sz="24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Arial"/>
              </a:rPr>
              <a:t>/ </a:t>
            </a:r>
            <a:r>
              <a:rPr lang="en-US" altLang="zh-CN" sz="2400" i="1" dirty="0" smtClean="0">
                <a:solidFill>
                  <a:srgbClr val="800000"/>
                </a:solidFill>
                <a:cs typeface="Arial"/>
              </a:rPr>
              <a:t>L</a:t>
            </a:r>
            <a:r>
              <a:rPr lang="en-US" altLang="zh-CN" sz="2400" i="1" baseline="-25000" dirty="0" smtClean="0">
                <a:solidFill>
                  <a:srgbClr val="800000"/>
                </a:solidFill>
                <a:cs typeface="Arial"/>
              </a:rPr>
              <a:t>q </a:t>
            </a:r>
            <a:r>
              <a:rPr lang="en-US" altLang="zh-CN" sz="2400" i="1" dirty="0" smtClean="0">
                <a:solidFill>
                  <a:srgbClr val="800000"/>
                </a:solidFill>
                <a:cs typeface="Arial"/>
              </a:rPr>
              <a:t>&gt; (7)</a:t>
            </a:r>
          </a:p>
          <a:p>
            <a:pPr>
              <a:lnSpc>
                <a:spcPts val="2900"/>
              </a:lnSpc>
              <a:tabLst/>
            </a:pPr>
            <a:endParaRPr lang="en-US" altLang="zh-CN" sz="2400" i="1" dirty="0">
              <a:solidFill>
                <a:srgbClr val="800000"/>
              </a:solidFill>
              <a:cs typeface="Arial"/>
            </a:endParaRPr>
          </a:p>
          <a:p>
            <a:pPr>
              <a:lnSpc>
                <a:spcPts val="2900"/>
              </a:lnSpc>
              <a:tabLst/>
            </a:pPr>
            <a:r>
              <a:rPr lang="en-US" altLang="zh-CN" sz="2200" dirty="0" smtClean="0">
                <a:cs typeface="Arial"/>
              </a:rPr>
              <a:t>Final rotor design must be robust enough to withstand all</a:t>
            </a:r>
          </a:p>
          <a:p>
            <a:pPr>
              <a:lnSpc>
                <a:spcPts val="2900"/>
              </a:lnSpc>
              <a:tabLst/>
            </a:pPr>
            <a:r>
              <a:rPr lang="en-US" altLang="zh-CN" sz="2200" dirty="0" smtClean="0">
                <a:cs typeface="Arial"/>
              </a:rPr>
              <a:t>forces on rotor caused by producing torque without damage </a:t>
            </a:r>
            <a:endParaRPr lang="en-US" altLang="zh-CN" sz="2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More rotor design hints for RSM rotors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243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497692"/>
            <a:ext cx="8537387" cy="4006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tabLst>
                <a:tab pos="457200" algn="l"/>
              </a:tabLst>
            </a:pPr>
            <a:r>
              <a:rPr lang="en-US" altLang="zh-CN" sz="2400" dirty="0" smtClean="0">
                <a:latin typeface="Arial"/>
                <a:cs typeface="Arial"/>
              </a:rPr>
              <a:t>Use of radial </a:t>
            </a:r>
            <a:r>
              <a:rPr lang="en-US" altLang="zh-CN" sz="2400" i="1" dirty="0" smtClean="0">
                <a:latin typeface="Arial"/>
                <a:cs typeface="Arial"/>
              </a:rPr>
              <a:t>flux carriers &amp; flux barriers </a:t>
            </a:r>
            <a:r>
              <a:rPr lang="en-US" altLang="zh-CN" sz="2400" dirty="0" smtClean="0">
                <a:latin typeface="Arial"/>
                <a:cs typeface="Arial"/>
              </a:rPr>
              <a:t>as magnetic flux </a:t>
            </a:r>
            <a:r>
              <a:rPr lang="en-US" altLang="zh-CN" sz="2400" dirty="0">
                <a:latin typeface="Arial"/>
                <a:cs typeface="Arial"/>
              </a:rPr>
              <a:t>guides to improve saliency </a:t>
            </a:r>
            <a:r>
              <a:rPr lang="en-US" altLang="zh-CN" sz="2400" dirty="0" smtClean="0">
                <a:latin typeface="Arial"/>
                <a:cs typeface="Arial"/>
              </a:rPr>
              <a:t>and </a:t>
            </a:r>
            <a:r>
              <a:rPr lang="en-US" altLang="zh-CN" sz="2400" dirty="0">
                <a:latin typeface="Arial"/>
                <a:cs typeface="Arial"/>
              </a:rPr>
              <a:t>inductance </a:t>
            </a:r>
            <a:r>
              <a:rPr lang="en-US" altLang="zh-CN" sz="2400" dirty="0" smtClean="0">
                <a:latin typeface="Arial"/>
                <a:cs typeface="Arial"/>
              </a:rPr>
              <a:t>ratio of rotor in stator circuit.</a:t>
            </a:r>
            <a:endParaRPr lang="en-US" altLang="zh-CN" sz="2400" dirty="0">
              <a:latin typeface="Arial"/>
              <a:cs typeface="Arial"/>
            </a:endParaRPr>
          </a:p>
          <a:p>
            <a:pPr>
              <a:lnSpc>
                <a:spcPts val="2800"/>
              </a:lnSpc>
              <a:tabLst>
                <a:tab pos="457200" algn="l"/>
              </a:tabLst>
            </a:pPr>
            <a:r>
              <a:rPr lang="en-US" altLang="zh-CN" sz="2400" dirty="0">
                <a:latin typeface="Arial"/>
                <a:cs typeface="Arial"/>
              </a:rPr>
              <a:t>	</a:t>
            </a:r>
            <a:endParaRPr lang="en-US" altLang="zh-CN" sz="2400" dirty="0" smtClean="0">
              <a:latin typeface="Arial"/>
              <a:cs typeface="Arial"/>
            </a:endParaRPr>
          </a:p>
          <a:p>
            <a:pPr>
              <a:lnSpc>
                <a:spcPts val="2800"/>
              </a:lnSpc>
              <a:tabLst>
                <a:tab pos="457200" algn="l"/>
              </a:tabLst>
            </a:pPr>
            <a:r>
              <a:rPr lang="en-US" altLang="zh-CN" sz="2400" dirty="0">
                <a:latin typeface="Arial"/>
                <a:cs typeface="Arial"/>
              </a:rPr>
              <a:t>	</a:t>
            </a:r>
            <a:r>
              <a:rPr lang="en-US" altLang="zh-CN" sz="2400" dirty="0" smtClean="0">
                <a:latin typeface="Arial"/>
                <a:cs typeface="Arial"/>
              </a:rPr>
              <a:t>a</a:t>
            </a:r>
            <a:r>
              <a:rPr lang="en-US" altLang="zh-CN" sz="2400" dirty="0">
                <a:latin typeface="Arial"/>
                <a:cs typeface="Arial"/>
              </a:rPr>
              <a:t>- Transverse </a:t>
            </a:r>
            <a:r>
              <a:rPr lang="en-US" altLang="zh-CN" sz="2400" dirty="0" smtClean="0">
                <a:latin typeface="Arial"/>
                <a:cs typeface="Arial"/>
              </a:rPr>
              <a:t>or radial laminations can make up </a:t>
            </a:r>
            <a:r>
              <a:rPr lang="en-US" altLang="zh-CN" sz="2400" dirty="0">
                <a:latin typeface="Arial"/>
                <a:cs typeface="Arial"/>
              </a:rPr>
              <a:t>the rotor </a:t>
            </a:r>
            <a:r>
              <a:rPr lang="en-US" altLang="zh-CN" sz="2400" dirty="0" smtClean="0">
                <a:latin typeface="Arial"/>
                <a:cs typeface="Arial"/>
              </a:rPr>
              <a:t>	    	soft iron pole sections for high inductance</a:t>
            </a:r>
            <a:endParaRPr lang="en-US" altLang="zh-CN" sz="2400" dirty="0">
              <a:latin typeface="Arial"/>
              <a:cs typeface="Arial"/>
            </a:endParaRPr>
          </a:p>
          <a:p>
            <a:pPr>
              <a:lnSpc>
                <a:spcPts val="2900"/>
              </a:lnSpc>
              <a:tabLst>
                <a:tab pos="457200" algn="l"/>
              </a:tabLst>
            </a:pPr>
            <a:r>
              <a:rPr lang="en-US" altLang="zh-CN" sz="2400" dirty="0">
                <a:latin typeface="Arial"/>
                <a:cs typeface="Arial"/>
              </a:rPr>
              <a:t>	b- A</a:t>
            </a:r>
            <a:r>
              <a:rPr lang="en-US" altLang="zh-CN" sz="2400" dirty="0" smtClean="0">
                <a:latin typeface="Arial"/>
                <a:cs typeface="Arial"/>
              </a:rPr>
              <a:t>lternate laminating </a:t>
            </a:r>
            <a:r>
              <a:rPr lang="en-US" altLang="zh-CN" sz="2400" dirty="0">
                <a:latin typeface="Arial"/>
                <a:cs typeface="Arial"/>
              </a:rPr>
              <a:t>of the rotor iron pole </a:t>
            </a:r>
            <a:r>
              <a:rPr lang="en-US" altLang="zh-CN" sz="2400" dirty="0" smtClean="0">
                <a:latin typeface="Arial"/>
                <a:cs typeface="Arial"/>
              </a:rPr>
              <a:t>sections 	  	  	    involves axial laminations punched from stator bore </a:t>
            </a:r>
            <a:endParaRPr lang="en-US" altLang="zh-CN" sz="2400" dirty="0">
              <a:latin typeface="Arial"/>
              <a:cs typeface="Arial"/>
            </a:endParaRPr>
          </a:p>
          <a:p>
            <a:pPr>
              <a:lnSpc>
                <a:spcPts val="2800"/>
              </a:lnSpc>
              <a:tabLst>
                <a:tab pos="457200" algn="l"/>
              </a:tabLst>
            </a:pPr>
            <a:r>
              <a:rPr lang="en-US" altLang="zh-CN" sz="2400" dirty="0">
                <a:latin typeface="Arial"/>
                <a:cs typeface="Arial"/>
              </a:rPr>
              <a:t>	c- Optimize number of flux </a:t>
            </a:r>
            <a:r>
              <a:rPr lang="en-US" altLang="zh-CN" sz="2400" dirty="0" smtClean="0">
                <a:latin typeface="Arial"/>
                <a:cs typeface="Arial"/>
              </a:rPr>
              <a:t>guides and thickness ratio</a:t>
            </a:r>
            <a:endParaRPr lang="en-US" altLang="zh-CN" sz="2400" dirty="0">
              <a:latin typeface="Arial"/>
              <a:cs typeface="Arial"/>
            </a:endParaRPr>
          </a:p>
          <a:p>
            <a:pPr>
              <a:lnSpc>
                <a:spcPts val="2900"/>
              </a:lnSpc>
              <a:tabLst>
                <a:tab pos="457200" algn="l"/>
              </a:tabLst>
            </a:pPr>
            <a:r>
              <a:rPr lang="en-US" altLang="zh-CN" sz="2400" dirty="0">
                <a:latin typeface="Arial"/>
                <a:cs typeface="Arial"/>
              </a:rPr>
              <a:t>	d- Shaping of flux </a:t>
            </a:r>
            <a:r>
              <a:rPr lang="en-US" altLang="zh-CN" sz="2400" dirty="0" smtClean="0">
                <a:latin typeface="Arial"/>
                <a:cs typeface="Arial"/>
              </a:rPr>
              <a:t>guides</a:t>
            </a:r>
          </a:p>
          <a:p>
            <a:pPr>
              <a:lnSpc>
                <a:spcPts val="2900"/>
              </a:lnSpc>
              <a:tabLst>
                <a:tab pos="457200" algn="l"/>
              </a:tabLst>
            </a:pPr>
            <a:r>
              <a:rPr lang="en-US" altLang="zh-CN" sz="2400" dirty="0">
                <a:latin typeface="Arial"/>
                <a:cs typeface="Arial"/>
              </a:rPr>
              <a:t>	</a:t>
            </a:r>
            <a:r>
              <a:rPr lang="en-US" altLang="zh-CN" sz="2400" dirty="0" smtClean="0">
                <a:latin typeface="Arial"/>
                <a:cs typeface="Arial"/>
              </a:rPr>
              <a:t>e- Minimize number of flux carrier support webs.</a:t>
            </a:r>
            <a:endParaRPr lang="en-US" altLang="zh-CN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74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RSM rotor </a:t>
            </a:r>
            <a:r>
              <a:rPr lang="en-US" sz="3600" i="1" dirty="0" smtClean="0">
                <a:solidFill>
                  <a:srgbClr val="800000"/>
                </a:solidFill>
              </a:rPr>
              <a:t>d &amp; q </a:t>
            </a:r>
            <a:r>
              <a:rPr lang="en-US" sz="3600" dirty="0" smtClean="0">
                <a:solidFill>
                  <a:srgbClr val="800000"/>
                </a:solidFill>
              </a:rPr>
              <a:t>Pole axes 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244</a:t>
            </a:fld>
            <a:endParaRPr lang="en-US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621" y="1215809"/>
            <a:ext cx="5253769" cy="5140541"/>
          </a:xfrm>
          <a:prstGeom prst="rect">
            <a:avLst/>
          </a:prstGeom>
        </p:spPr>
      </p:pic>
      <p:pic>
        <p:nvPicPr>
          <p:cNvPr id="6" name="Picture 5" descr="WHITEtiff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01" y="1376966"/>
            <a:ext cx="710695" cy="7366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1170204" y="3781264"/>
            <a:ext cx="3424986" cy="285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569785" y="2113566"/>
            <a:ext cx="3025405" cy="16676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55830" y="1698001"/>
            <a:ext cx="869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800000"/>
                </a:solidFill>
              </a:rPr>
              <a:t>q</a:t>
            </a:r>
            <a:endParaRPr lang="en-US" sz="2800" i="1" dirty="0">
              <a:solidFill>
                <a:srgbClr val="8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2517" y="3482446"/>
            <a:ext cx="71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800000"/>
                </a:solidFill>
              </a:rPr>
              <a:t>d</a:t>
            </a:r>
            <a:endParaRPr lang="en-US" sz="2800" i="1" dirty="0">
              <a:solidFill>
                <a:srgbClr val="8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2603" y="5065467"/>
            <a:ext cx="22975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Desired </a:t>
            </a:r>
            <a:r>
              <a:rPr lang="en-US" sz="2400" i="1" dirty="0">
                <a:solidFill>
                  <a:srgbClr val="800000"/>
                </a:solidFill>
              </a:rPr>
              <a:t>d/q </a:t>
            </a:r>
            <a:r>
              <a:rPr lang="en-US" dirty="0" smtClean="0"/>
              <a:t>inductance &amp; saliency ratio greater than</a:t>
            </a:r>
            <a:r>
              <a:rPr lang="en-US" sz="2400" i="1" dirty="0" smtClean="0">
                <a:solidFill>
                  <a:srgbClr val="800000"/>
                </a:solidFill>
              </a:rPr>
              <a:t> 7</a:t>
            </a:r>
            <a:endParaRPr lang="en-US" sz="2400" i="1" dirty="0">
              <a:solidFill>
                <a:srgbClr val="8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4453" y="1483968"/>
            <a:ext cx="2254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RSM rotor with alternate layers</a:t>
            </a:r>
          </a:p>
          <a:p>
            <a:r>
              <a:rPr lang="en-US" dirty="0" smtClean="0"/>
              <a:t> of flux carriers</a:t>
            </a:r>
          </a:p>
          <a:p>
            <a:r>
              <a:rPr lang="en-US" dirty="0" smtClean="0"/>
              <a:t>&amp; flux barriers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50075" y="4979852"/>
            <a:ext cx="2040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Shaft can be magnetic or non-magnetic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55830" y="1098707"/>
            <a:ext cx="2925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Standard AC IM stator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639048" y="1358499"/>
            <a:ext cx="0" cy="6391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608415" y="1698001"/>
            <a:ext cx="1056038" cy="10987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228"/>
            <a:ext cx="8229600" cy="82536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Typically two rotor lamination choices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25 </a:t>
            </a:r>
            <a:r>
              <a:rPr lang="en-US" dirty="0"/>
              <a:t>C</a:t>
            </a:r>
            <a:r>
              <a:rPr lang="en-US" dirty="0" smtClean="0"/>
              <a:t>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245</a:t>
            </a:fld>
            <a:endParaRPr lang="en-US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0" y="1382186"/>
            <a:ext cx="8828045" cy="29137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199" y="4681994"/>
            <a:ext cx="3900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 Radial laminated rotor  Radial barriers &amp; carriers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3005" y="4706899"/>
            <a:ext cx="3685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  Axially laminated rotor Radial barriers &amp; carriers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2152" y="5710019"/>
            <a:ext cx="4405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ermanent magnet material can be used </a:t>
            </a:r>
          </a:p>
          <a:p>
            <a:r>
              <a:rPr lang="en-US" dirty="0" smtClean="0"/>
              <a:t>to perform as non-magnetic flux barriers.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246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/>
          <a:srcRect l="4583" t="3095" r="5735" b="7649"/>
          <a:stretch/>
        </p:blipFill>
        <p:spPr bwMode="auto">
          <a:xfrm>
            <a:off x="583143" y="595656"/>
            <a:ext cx="7762276" cy="579940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03446" y="77747"/>
            <a:ext cx="917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Sample RSM rotor configurations with saliency ratios</a:t>
            </a:r>
            <a:endParaRPr lang="en-US" sz="2400" dirty="0">
              <a:solidFill>
                <a:srgbClr val="800000"/>
              </a:solidFill>
            </a:endParaRPr>
          </a:p>
        </p:txBody>
      </p:sp>
      <p:pic>
        <p:nvPicPr>
          <p:cNvPr id="2" name="Picture 1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931" y="3259486"/>
            <a:ext cx="4225488" cy="3148403"/>
          </a:xfrm>
          <a:prstGeom prst="rect">
            <a:avLst/>
          </a:prstGeom>
        </p:spPr>
      </p:pic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51" y="611146"/>
            <a:ext cx="2475292" cy="2624488"/>
          </a:xfrm>
          <a:prstGeom prst="rect">
            <a:avLst/>
          </a:prstGeom>
        </p:spPr>
      </p:pic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43" y="611146"/>
            <a:ext cx="2406130" cy="262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5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247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58016" y="31691"/>
            <a:ext cx="5290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800000"/>
                </a:solidFill>
              </a:rPr>
              <a:t>RSM rotor configurations</a:t>
            </a:r>
          </a:p>
        </p:txBody>
      </p:sp>
      <p:pic>
        <p:nvPicPr>
          <p:cNvPr id="7" name="Picture 6" descr="Untitled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"/>
          <a:stretch/>
        </p:blipFill>
        <p:spPr>
          <a:xfrm>
            <a:off x="703615" y="799285"/>
            <a:ext cx="7713525" cy="49651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8360" y="5894685"/>
            <a:ext cx="7358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Countless rotor carrier/barrier variations are possible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02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001"/>
            <a:ext cx="8229600" cy="70121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Radially laminated RSM rotor principles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248</a:t>
            </a:fld>
            <a:endParaRPr lang="en-US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66" y="748480"/>
            <a:ext cx="8666416" cy="4768705"/>
          </a:xfrm>
          <a:prstGeom prst="rect">
            <a:avLst/>
          </a:prstGeom>
        </p:spPr>
      </p:pic>
      <p:pic>
        <p:nvPicPr>
          <p:cNvPr id="6" name="Picture 5" descr="VALERIA tiff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13" y="5566983"/>
            <a:ext cx="4172196" cy="87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LECTURE.thmx</Template>
  <TotalTime>298</TotalTime>
  <Words>474</Words>
  <Application>Microsoft Office PowerPoint</Application>
  <PresentationFormat>On-screen Show (4:3)</PresentationFormat>
  <Paragraphs>130</Paragraphs>
  <Slides>17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LECTURE</vt:lpstr>
      <vt:lpstr>Equation</vt:lpstr>
      <vt:lpstr>Electric Machine Design Course </vt:lpstr>
      <vt:lpstr>RSM rotor design goals</vt:lpstr>
      <vt:lpstr>RSM rotor design guidelines</vt:lpstr>
      <vt:lpstr>More rotor design hints for RSM rotors</vt:lpstr>
      <vt:lpstr>RSM rotor d &amp; q Pole axes </vt:lpstr>
      <vt:lpstr>Typically two rotor lamination choices</vt:lpstr>
      <vt:lpstr>PowerPoint Presentation</vt:lpstr>
      <vt:lpstr>PowerPoint Presentation</vt:lpstr>
      <vt:lpstr>Radially laminated RSM rotor principles</vt:lpstr>
      <vt:lpstr>(4) pole RSM rotor designs</vt:lpstr>
      <vt:lpstr>RSM power factor P.F. vs. saliency ratio Ksal  </vt:lpstr>
      <vt:lpstr>(K) saturation factors for Inductance,  open circuit vs. saturated for q &amp; d axes</vt:lpstr>
      <vt:lpstr>Typical RSM rotor configuration showing necessary sections.</vt:lpstr>
      <vt:lpstr>Design of flux carriers &amp; flux barriers</vt:lpstr>
      <vt:lpstr>PowerPoint Presentation</vt:lpstr>
      <vt:lpstr>Saliency ratio of RSM rotors determines inductance ratio based upon the thickness of barrier to carrier</vt:lpstr>
      <vt:lpstr>Title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Machine Design Course</dc:title>
  <dc:creator>james hendershot</dc:creator>
  <cp:lastModifiedBy>Charlie</cp:lastModifiedBy>
  <cp:revision>71</cp:revision>
  <dcterms:created xsi:type="dcterms:W3CDTF">2012-06-02T18:11:50Z</dcterms:created>
  <dcterms:modified xsi:type="dcterms:W3CDTF">2012-08-25T16:16:38Z</dcterms:modified>
</cp:coreProperties>
</file>