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30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5" r:id="rId4"/>
    <p:sldId id="258" r:id="rId5"/>
    <p:sldId id="269" r:id="rId6"/>
    <p:sldId id="259" r:id="rId7"/>
    <p:sldId id="261" r:id="rId8"/>
    <p:sldId id="260" r:id="rId9"/>
    <p:sldId id="262" r:id="rId10"/>
    <p:sldId id="263" r:id="rId11"/>
    <p:sldId id="267" r:id="rId12"/>
    <p:sldId id="268" r:id="rId13"/>
    <p:sldId id="264" r:id="rId14"/>
    <p:sldId id="266" r:id="rId15"/>
    <p:sldId id="271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0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7E41F-DFD7-B343-A48C-6B9CD05C631D}" type="datetimeFigureOut">
              <a:rPr lang="en-US" smtClean="0"/>
              <a:t>9/3/2012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D8CC2-9300-5F4F-AD28-9CB40B7F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980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C5316-2818-A444-A7DE-DCD713CB85CF}" type="datetimeFigureOut">
              <a:rPr lang="en-US" smtClean="0"/>
              <a:t>9/3/2012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3561D-AD69-2342-A951-6B1AF8678C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164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3561D-AD69-2342-A951-6B1AF8678C14}" type="slidenum">
              <a:rPr lang="en-US" smtClean="0"/>
              <a:t>232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093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3561D-AD69-2342-A951-6B1AF8678C14}" type="slidenum">
              <a:rPr lang="en-US" smtClean="0"/>
              <a:t>235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960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53FF-060C-DB4E-AB3B-C92CD6AA99DE}" type="datetime1">
              <a:rPr lang="en-US" smtClean="0"/>
              <a:t>9/3/2012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23Copyright: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D561-B2B2-964B-A860-FCE72D89961F}" type="datetime1">
              <a:rPr lang="en-US" smtClean="0"/>
              <a:t>9/3/2012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23Copyright: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D54C-D413-0245-A246-C8BBEAEF0E30}" type="datetime1">
              <a:rPr lang="en-US" smtClean="0"/>
              <a:t>9/3/2012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23Copyright: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77CB-AC3A-374A-A4E1-F357EFBC09DE}" type="datetime1">
              <a:rPr lang="en-US" smtClean="0"/>
              <a:t>9/3/2012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23Copyright: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D69C-7D7D-D14D-A074-E304ACF917FD}" type="datetime1">
              <a:rPr lang="en-US" smtClean="0"/>
              <a:t>9/3/2012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23Copyright: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D941-069B-084D-960C-7547F01BF9C7}" type="datetime1">
              <a:rPr lang="en-US" smtClean="0"/>
              <a:t>9/3/2012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23Copyright: JR Hendershot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A8DC4-F7E5-1749-B0A0-8EBA84CEE1F1}" type="datetime1">
              <a:rPr lang="en-US" smtClean="0"/>
              <a:t>9/3/2012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23Copyright: JR Hendershot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8D81-9AFA-9D47-8960-34C01D6A4F57}" type="datetime1">
              <a:rPr lang="en-US" smtClean="0"/>
              <a:t>9/3/2012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23Copyright: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DB64-18AE-F64B-A88F-8E22EEAFC4F1}" type="datetime1">
              <a:rPr lang="en-US" smtClean="0"/>
              <a:t>9/3/2012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23Copyright: JR Hendershot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7446D-DDCF-3A48-9B80-5838429744BB}" type="datetime1">
              <a:rPr lang="en-US" smtClean="0"/>
              <a:t>9/3/2012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23Copyright: JR Hendershot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6A1C-4DDC-A84B-A721-00D57BD866D5}" type="datetime1">
              <a:rPr lang="en-US" smtClean="0"/>
              <a:t>9/3/2012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23Copyright: JR Hendershot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1E1DA-BC10-6447-9F06-D51F457B402A}" type="datetime1">
              <a:rPr lang="en-US" smtClean="0"/>
              <a:t>9/3/2012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Mod 23Copyright: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5.emf"/><Relationship Id="rId18" Type="http://schemas.openxmlformats.org/officeDocument/2006/relationships/oleObject" Target="../embeddings/oleObject7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9.tif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tiff"/><Relationship Id="rId20" Type="http://schemas.openxmlformats.org/officeDocument/2006/relationships/image" Target="../media/image20.tif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emf"/><Relationship Id="rId5" Type="http://schemas.openxmlformats.org/officeDocument/2006/relationships/image" Target="../media/image11.emf"/><Relationship Id="rId15" Type="http://schemas.openxmlformats.org/officeDocument/2006/relationships/image" Target="../media/image16.e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7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emf"/><Relationship Id="rId1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370" y="1249484"/>
            <a:ext cx="7886733" cy="147002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00000"/>
                </a:solidFill>
                <a:cs typeface="Arial"/>
              </a:rPr>
              <a:t>Electric Machine Design Course</a:t>
            </a:r>
            <a:br>
              <a:rPr lang="en-US" sz="3600" b="1" dirty="0">
                <a:solidFill>
                  <a:srgbClr val="800000"/>
                </a:solidFill>
                <a:cs typeface="Arial"/>
              </a:rPr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180" y="3292077"/>
            <a:ext cx="7691222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  <a:cs typeface="Arial"/>
              </a:rPr>
              <a:t>Reluctance Synchronous Machine Theory </a:t>
            </a:r>
          </a:p>
          <a:p>
            <a:r>
              <a:rPr lang="en-US" dirty="0" smtClean="0">
                <a:solidFill>
                  <a:srgbClr val="800000"/>
                </a:solidFill>
                <a:cs typeface="Arial"/>
              </a:rPr>
              <a:t>Lecture </a:t>
            </a:r>
            <a:r>
              <a:rPr lang="en-US" dirty="0">
                <a:solidFill>
                  <a:srgbClr val="800000"/>
                </a:solidFill>
                <a:cs typeface="Arial"/>
              </a:rPr>
              <a:t># </a:t>
            </a:r>
            <a:r>
              <a:rPr lang="en-US" dirty="0" smtClean="0">
                <a:solidFill>
                  <a:srgbClr val="800000"/>
                </a:solidFill>
                <a:cs typeface="Arial"/>
              </a:rPr>
              <a:t>24</a:t>
            </a:r>
            <a:endParaRPr lang="en-US" dirty="0">
              <a:solidFill>
                <a:srgbClr val="800000"/>
              </a:solidFill>
              <a:cs typeface="Arial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55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617"/>
            <a:ext cx="8229600" cy="59928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Relationship of saliency ratio to power factor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239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016000"/>
            <a:ext cx="76327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Tom </a:t>
            </a:r>
            <a:r>
              <a:rPr lang="en-US" dirty="0" err="1" smtClean="0"/>
              <a:t>Lipo</a:t>
            </a:r>
            <a:r>
              <a:rPr lang="en-US" dirty="0" smtClean="0"/>
              <a:t>, Takayoshi </a:t>
            </a:r>
            <a:r>
              <a:rPr lang="en-US" dirty="0"/>
              <a:t>M</a:t>
            </a:r>
            <a:r>
              <a:rPr lang="en-US" dirty="0" smtClean="0"/>
              <a:t>atsuo &amp; Gary Horst have blessed us all with their work with RSMs in 1994 to provide us a good starting place for RSM design optimization of the rotor.</a:t>
            </a:r>
          </a:p>
          <a:p>
            <a:endParaRPr lang="en-US" dirty="0"/>
          </a:p>
          <a:p>
            <a:r>
              <a:rPr lang="en-US" dirty="0" smtClean="0"/>
              <a:t>They have answered the question as to the relationship between and power factor of the RSM machine.</a:t>
            </a:r>
          </a:p>
          <a:p>
            <a:endParaRPr lang="en-US" dirty="0" smtClean="0"/>
          </a:p>
          <a:p>
            <a:r>
              <a:rPr lang="en-US" dirty="0" smtClean="0"/>
              <a:t>A plot of power factor vs. saliency ratio is provided by Matsuo &amp; </a:t>
            </a:r>
            <a:r>
              <a:rPr lang="en-US" dirty="0" err="1" smtClean="0"/>
              <a:t>Lipo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1" b="10099"/>
          <a:stretch/>
        </p:blipFill>
        <p:spPr>
          <a:xfrm>
            <a:off x="1879600" y="3401568"/>
            <a:ext cx="4864100" cy="22219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0100" y="5342128"/>
            <a:ext cx="342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0</a:t>
            </a:r>
            <a:endParaRPr lang="en-US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11400" y="5588000"/>
            <a:ext cx="491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	2	3	4	5	6	7	8	9	10</a:t>
            </a:r>
            <a:endParaRPr lang="en-US" sz="2000" b="1" dirty="0"/>
          </a:p>
        </p:txBody>
      </p:sp>
      <p:pic>
        <p:nvPicPr>
          <p:cNvPr id="9" name="Picture 8" descr="WHITEtiff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278" y="3390900"/>
            <a:ext cx="511722" cy="241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66900" y="3279745"/>
            <a:ext cx="622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1.0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77900" y="3878323"/>
            <a:ext cx="86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</a:t>
            </a:r>
          </a:p>
          <a:p>
            <a:r>
              <a:rPr lang="en-US" dirty="0" smtClean="0"/>
              <a:t>Factor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44900" y="5930900"/>
            <a:ext cx="372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Saliency Ratio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37400" y="3878323"/>
            <a:ext cx="187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</a:t>
            </a:r>
          </a:p>
          <a:p>
            <a:r>
              <a:rPr lang="en-US" dirty="0" smtClean="0"/>
              <a:t> A power factor of 0.8 requires a saliency ratio of  about 7 to 1.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194300" y="3878323"/>
            <a:ext cx="1943100" cy="4269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4-Point Star 15"/>
          <p:cNvSpPr/>
          <p:nvPr/>
        </p:nvSpPr>
        <p:spPr>
          <a:xfrm>
            <a:off x="5020945" y="3717955"/>
            <a:ext cx="389890" cy="359667"/>
          </a:xfrm>
          <a:prstGeom prst="star4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Design goal for a RSM rotor design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240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996434"/>
            <a:ext cx="8229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work summarized on the previous slide indicates some possibilities</a:t>
            </a:r>
            <a:endParaRPr lang="en-US" sz="2000" i="1" dirty="0" smtClean="0"/>
          </a:p>
          <a:p>
            <a:r>
              <a:rPr lang="en-US" sz="2000" dirty="0" smtClean="0"/>
              <a:t> for this RSM motor type against AC induction machines.</a:t>
            </a:r>
          </a:p>
          <a:p>
            <a:endParaRPr lang="en-US" sz="2000" dirty="0"/>
          </a:p>
          <a:p>
            <a:r>
              <a:rPr lang="en-US" sz="2000" dirty="0" smtClean="0"/>
              <a:t>The infrastructure components are almost identical and the power converters are very similar to the IM products.</a:t>
            </a:r>
          </a:p>
          <a:p>
            <a:endParaRPr lang="en-US" sz="2000" dirty="0"/>
          </a:p>
          <a:p>
            <a:r>
              <a:rPr lang="en-US" sz="2000" dirty="0" smtClean="0"/>
              <a:t>A study of previous designs of RSM machines indicate difficulty in achieving saliency ratios above 3.5 to 1 or so.</a:t>
            </a:r>
          </a:p>
          <a:p>
            <a:endParaRPr lang="en-US" sz="2000" dirty="0"/>
          </a:p>
          <a:p>
            <a:r>
              <a:rPr lang="en-US" sz="2000" dirty="0" smtClean="0"/>
              <a:t>Pro </a:t>
            </a:r>
            <a:r>
              <a:rPr lang="en-US" sz="2000" dirty="0" err="1" smtClean="0"/>
              <a:t>Lipo</a:t>
            </a:r>
            <a:r>
              <a:rPr lang="en-US" sz="2000" dirty="0" smtClean="0"/>
              <a:t> and Matsuo of the University of Wisconsin have created rotor configurations with acceptable saliency ratios that have been validated by actual prototype testing by Gary Horst of Emerson (now NIDEC)</a:t>
            </a:r>
          </a:p>
          <a:p>
            <a:endParaRPr lang="en-US" sz="2000" dirty="0"/>
          </a:p>
          <a:p>
            <a:r>
              <a:rPr lang="en-US" sz="2000" dirty="0" smtClean="0"/>
              <a:t>There are two principle known ways to create the saliency in the RSM</a:t>
            </a:r>
          </a:p>
          <a:p>
            <a:r>
              <a:rPr lang="en-US" sz="2000" dirty="0" smtClean="0"/>
              <a:t>These involve laminating either axially or radially with alternate flux barriers and flux carriers to control the permeability paths to create the poles.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415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5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Axial &amp; radial laminated RSM rotors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241</a:t>
            </a:fld>
            <a:endParaRPr lang="en-US" dirty="0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5600"/>
            <a:ext cx="8331200" cy="4000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5676900"/>
            <a:ext cx="74549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most common RSM rotor configurations being developed </a:t>
            </a:r>
          </a:p>
          <a:p>
            <a:r>
              <a:rPr lang="en-US" dirty="0" smtClean="0"/>
              <a:t>for achieving maximum saliency ratio between </a:t>
            </a:r>
            <a:r>
              <a:rPr lang="en-US" sz="2000" i="1" dirty="0" smtClean="0">
                <a:solidFill>
                  <a:srgbClr val="800000"/>
                </a:solidFill>
              </a:rPr>
              <a:t>d &amp; q </a:t>
            </a:r>
            <a:r>
              <a:rPr lang="en-US" dirty="0" smtClean="0"/>
              <a:t>axes.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762500" y="1409700"/>
            <a:ext cx="711200" cy="195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244600" y="1435100"/>
            <a:ext cx="241300" cy="195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485900" y="3378200"/>
            <a:ext cx="9017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473700" y="3340100"/>
            <a:ext cx="1625600" cy="1308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543394" y="975994"/>
            <a:ext cx="380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800000"/>
                </a:solidFill>
              </a:rPr>
              <a:t>d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2273300" y="4368800"/>
            <a:ext cx="380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800000"/>
                </a:solidFill>
              </a:rPr>
              <a:t>d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1058521" y="945961"/>
            <a:ext cx="372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800000"/>
                </a:solidFill>
              </a:rPr>
              <a:t>q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7051705" y="4435733"/>
            <a:ext cx="372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800000"/>
                </a:solidFill>
              </a:rPr>
              <a:t>q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415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Mechanical considerations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242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067127"/>
            <a:ext cx="822960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Either lamination configuration must be rugged to withstand radial and </a:t>
            </a:r>
          </a:p>
          <a:p>
            <a:r>
              <a:rPr lang="en-US" dirty="0" smtClean="0"/>
              <a:t>torsional forces.</a:t>
            </a:r>
          </a:p>
          <a:p>
            <a:endParaRPr lang="en-US" dirty="0"/>
          </a:p>
          <a:p>
            <a:r>
              <a:rPr lang="en-US" dirty="0" smtClean="0"/>
              <a:t>The axial laminated rotor must have radial support webs in between the flux barriers and carriers to provide the required stability against forces</a:t>
            </a:r>
          </a:p>
          <a:p>
            <a:endParaRPr lang="en-US" dirty="0"/>
          </a:p>
          <a:p>
            <a:r>
              <a:rPr lang="en-US" dirty="0" smtClean="0"/>
              <a:t>The thicker these webs, the more rugged the rotor but the machine torque density is reduced from the leakage flux in these webs.</a:t>
            </a:r>
          </a:p>
          <a:p>
            <a:endParaRPr lang="en-US" dirty="0"/>
          </a:p>
          <a:p>
            <a:r>
              <a:rPr lang="en-US" dirty="0" smtClean="0"/>
              <a:t>The radial laminated designs are more rugged all around but each carrier</a:t>
            </a:r>
          </a:p>
          <a:p>
            <a:r>
              <a:rPr lang="en-US" dirty="0" smtClean="0"/>
              <a:t> is a different shape than the others (each set per pole is identical)</a:t>
            </a:r>
          </a:p>
          <a:p>
            <a:endParaRPr lang="en-US" dirty="0"/>
          </a:p>
          <a:p>
            <a:r>
              <a:rPr lang="en-US" dirty="0" smtClean="0"/>
              <a:t>The radial laminated barriers and carriers must be fastened to the rotor core and the use of threaded fasteners has been common. (High apparent cost)</a:t>
            </a:r>
          </a:p>
          <a:p>
            <a:endParaRPr lang="en-US" dirty="0"/>
          </a:p>
          <a:p>
            <a:r>
              <a:rPr lang="en-US" dirty="0" smtClean="0"/>
              <a:t>Bottom line here is: This is a great opportunity to </a:t>
            </a:r>
            <a:r>
              <a:rPr lang="en-US" dirty="0"/>
              <a:t>b</a:t>
            </a:r>
            <a:r>
              <a:rPr lang="en-US" dirty="0" smtClean="0"/>
              <a:t>e creative and inventive with new RSM rotor designs for high saliency and low cost.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Use of magnets to increase torque density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243</a:t>
            </a:fld>
            <a:endParaRPr lang="en-US" dirty="0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1554896"/>
            <a:ext cx="4000500" cy="4020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383893"/>
            <a:ext cx="284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University of </a:t>
            </a:r>
            <a:r>
              <a:rPr lang="en-US" sz="1400" dirty="0" err="1" smtClean="0"/>
              <a:t>Padova</a:t>
            </a:r>
            <a:endParaRPr lang="en-US" sz="1400" dirty="0"/>
          </a:p>
        </p:txBody>
      </p:sp>
      <p:pic>
        <p:nvPicPr>
          <p:cNvPr id="7" name="Picture 6" descr="WHITEtiff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00" y="1600200"/>
            <a:ext cx="577850" cy="63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59200" y="1554896"/>
            <a:ext cx="147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Flux carriers </a:t>
            </a:r>
          </a:p>
          <a:p>
            <a:r>
              <a:rPr lang="en-US" dirty="0" smtClean="0"/>
              <a:t>&amp; barriers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62300" y="4724400"/>
            <a:ext cx="306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Layers of </a:t>
            </a:r>
          </a:p>
          <a:p>
            <a:r>
              <a:rPr lang="en-US" dirty="0" smtClean="0"/>
              <a:t>magnet slabs</a:t>
            </a:r>
          </a:p>
          <a:p>
            <a:r>
              <a:rPr lang="en-US" dirty="0" smtClean="0"/>
              <a:t>used as flux barriers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914900" y="2057400"/>
            <a:ext cx="12319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346700" y="4419600"/>
            <a:ext cx="1104900" cy="1041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9600" y="1600200"/>
            <a:ext cx="29083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Although RSMs are intended to eliminate magnets,  small slabs </a:t>
            </a:r>
          </a:p>
          <a:p>
            <a:r>
              <a:rPr lang="en-US" dirty="0" smtClean="0"/>
              <a:t>can be used to increase the torque density.</a:t>
            </a:r>
          </a:p>
          <a:p>
            <a:endParaRPr lang="en-US" dirty="0"/>
          </a:p>
          <a:p>
            <a:r>
              <a:rPr lang="en-US" dirty="0" smtClean="0"/>
              <a:t>Rotor stability requires</a:t>
            </a:r>
          </a:p>
          <a:p>
            <a:r>
              <a:rPr lang="en-US" dirty="0" smtClean="0"/>
              <a:t>retention of magnets</a:t>
            </a:r>
          </a:p>
          <a:p>
            <a:r>
              <a:rPr lang="en-US" dirty="0" smtClean="0"/>
              <a:t>against radial and tangential forces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5799117"/>
            <a:ext cx="70802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Use of permanent magnet flux barriers should be avoided at all cost because the purpose of looking at RSMs was to avoid use of magnets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Title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24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Title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58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040" y="390910"/>
            <a:ext cx="5921837" cy="70121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Reluctance Synchronous machines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231</a:t>
            </a:fld>
            <a:endParaRPr lang="en-US" dirty="0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3" y="387574"/>
            <a:ext cx="2289797" cy="23225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3975" y="1329971"/>
            <a:ext cx="8171645" cy="4647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RSM starts with a standard </a:t>
            </a:r>
            <a:r>
              <a:rPr lang="en-US" sz="2000" dirty="0" smtClean="0"/>
              <a:t>IM</a:t>
            </a:r>
            <a:r>
              <a:rPr lang="en-US" dirty="0" smtClean="0"/>
              <a:t> stator lamination</a:t>
            </a:r>
          </a:p>
          <a:p>
            <a:r>
              <a:rPr lang="en-US" dirty="0" smtClean="0"/>
              <a:t>and core with similar or same slot numbers per pole. </a:t>
            </a:r>
          </a:p>
          <a:p>
            <a:endParaRPr lang="en-US" dirty="0"/>
          </a:p>
          <a:p>
            <a:r>
              <a:rPr lang="en-US" dirty="0" smtClean="0"/>
              <a:t>The number of phase coils &amp; arrangements are almost </a:t>
            </a:r>
          </a:p>
          <a:p>
            <a:r>
              <a:rPr lang="en-US" dirty="0" smtClean="0"/>
              <a:t>identical to those used for IM phase windings.</a:t>
            </a:r>
          </a:p>
          <a:p>
            <a:endParaRPr lang="en-US" dirty="0"/>
          </a:p>
          <a:p>
            <a:r>
              <a:rPr lang="en-US" dirty="0" smtClean="0"/>
              <a:t>This leads to the conclusion that standard</a:t>
            </a:r>
            <a:r>
              <a:rPr lang="en-US" sz="2400" dirty="0" smtClean="0"/>
              <a:t> </a:t>
            </a:r>
            <a:r>
              <a:rPr lang="en-US" sz="2000" dirty="0" smtClean="0"/>
              <a:t>IM</a:t>
            </a:r>
            <a:r>
              <a:rPr lang="en-US" sz="2400" dirty="0" smtClean="0"/>
              <a:t> </a:t>
            </a:r>
            <a:r>
              <a:rPr lang="en-US" dirty="0" smtClean="0"/>
              <a:t>frames and mechanical components are useful for RSMs with little or no modifications necessary.</a:t>
            </a:r>
          </a:p>
          <a:p>
            <a:endParaRPr lang="en-US" dirty="0"/>
          </a:p>
          <a:p>
            <a:r>
              <a:rPr lang="en-US" dirty="0" smtClean="0"/>
              <a:t>The rotor design of the RSM machine version must be optimized.</a:t>
            </a:r>
          </a:p>
          <a:p>
            <a:endParaRPr lang="en-US" dirty="0"/>
          </a:p>
          <a:p>
            <a:r>
              <a:rPr lang="en-US" dirty="0" smtClean="0"/>
              <a:t>Happily, no magnets are required (although optional)  with no conductors &amp;</a:t>
            </a:r>
          </a:p>
          <a:p>
            <a:r>
              <a:rPr lang="en-US" dirty="0" smtClean="0"/>
              <a:t>no intentional currents flowing in the rotor! (eddy currents unwelcomed)</a:t>
            </a:r>
          </a:p>
          <a:p>
            <a:endParaRPr lang="en-US" dirty="0"/>
          </a:p>
          <a:p>
            <a:r>
              <a:rPr lang="en-US" dirty="0" smtClean="0"/>
              <a:t>The only required task moving forward is to develop a rotor that must produce saliency in order to be attracted by the rotating electro-magnetic stator poles 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51600" y="390910"/>
            <a:ext cx="71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504D"/>
                </a:solidFill>
              </a:rPr>
              <a:t>ABB</a:t>
            </a:r>
            <a:endParaRPr lang="en-US" sz="16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Photo taken from ABB web site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781300" y="5790410"/>
            <a:ext cx="2133600" cy="365125"/>
          </a:xfrm>
        </p:spPr>
        <p:txBody>
          <a:bodyPr/>
          <a:lstStyle/>
          <a:p>
            <a:fld id="{D31B9E2A-62C9-E64C-B4B8-CE2194CCEB4D}" type="slidenum">
              <a:rPr lang="en-US" smtClean="0"/>
              <a:t>232</a:t>
            </a:fld>
            <a:endParaRPr lang="en-US" dirty="0"/>
          </a:p>
        </p:txBody>
      </p:sp>
      <p:pic>
        <p:nvPicPr>
          <p:cNvPr id="3" name="Picture 2" descr="Untitled3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1041727"/>
            <a:ext cx="6680200" cy="51138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5600" y="1358900"/>
            <a:ext cx="3721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Flux barrier/carrier proportions from an ABB advertising photo</a:t>
            </a:r>
          </a:p>
          <a:p>
            <a:r>
              <a:rPr lang="en-US" dirty="0" smtClean="0"/>
              <a:t>of their (4) pole </a:t>
            </a:r>
            <a:r>
              <a:rPr lang="en-US" dirty="0" err="1" smtClean="0"/>
              <a:t>SynRM</a:t>
            </a:r>
            <a:r>
              <a:rPr lang="en-US" dirty="0" smtClean="0"/>
              <a:t> product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68400" y="2590800"/>
            <a:ext cx="38989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Flux carriers</a:t>
            </a:r>
          </a:p>
          <a:p>
            <a:endParaRPr lang="en-US" dirty="0"/>
          </a:p>
          <a:p>
            <a:r>
              <a:rPr lang="en-US" dirty="0" smtClean="0"/>
              <a:t>Flux barriers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Carrier webs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654300" y="2095500"/>
            <a:ext cx="4191000" cy="673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54300" y="2768600"/>
            <a:ext cx="4749800" cy="419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654300" y="3314700"/>
            <a:ext cx="4940300" cy="749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654300" y="3314700"/>
            <a:ext cx="48514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654300" y="4203700"/>
            <a:ext cx="5257800" cy="584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654300" y="4203700"/>
            <a:ext cx="2070100" cy="172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654300" y="4203700"/>
            <a:ext cx="1587500" cy="495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461" y="49118"/>
            <a:ext cx="8229600" cy="70121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So what goes on inside a RSM machine?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233</a:t>
            </a:fld>
            <a:endParaRPr lang="en-US" dirty="0"/>
          </a:p>
        </p:txBody>
      </p:sp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56" y="724552"/>
            <a:ext cx="6405249" cy="3587750"/>
          </a:xfrm>
          <a:prstGeom prst="rect">
            <a:avLst/>
          </a:prstGeom>
        </p:spPr>
      </p:pic>
      <p:pic>
        <p:nvPicPr>
          <p:cNvPr id="8" name="Picture 7" descr="WHITEtiff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778" y="2182538"/>
            <a:ext cx="343483" cy="3302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4238154" y="1888138"/>
            <a:ext cx="402757" cy="4148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463892" y="2754430"/>
            <a:ext cx="465666" cy="512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77178" y="1561928"/>
            <a:ext cx="43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800000"/>
                </a:solidFill>
              </a:rPr>
              <a:t>L</a:t>
            </a:r>
            <a:r>
              <a:rPr lang="en-US" sz="2000" i="1" baseline="-25000" dirty="0" smtClean="0">
                <a:solidFill>
                  <a:srgbClr val="800000"/>
                </a:solidFill>
              </a:rPr>
              <a:t>d</a:t>
            </a:r>
            <a:endParaRPr lang="en-US" sz="2000" i="1" baseline="-25000" dirty="0">
              <a:solidFill>
                <a:srgbClr val="8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25899" y="3043898"/>
            <a:ext cx="468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rgbClr val="800000"/>
                </a:solidFill>
              </a:rPr>
              <a:t>L</a:t>
            </a:r>
            <a:r>
              <a:rPr lang="en-US" sz="2000" i="1" baseline="-25000" dirty="0" smtClean="0">
                <a:solidFill>
                  <a:srgbClr val="800000"/>
                </a:solidFill>
              </a:rPr>
              <a:t>q</a:t>
            </a:r>
            <a:endParaRPr lang="en-US" sz="2000" i="1" baseline="-25000" dirty="0">
              <a:solidFill>
                <a:srgbClr val="8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2557" y="4340319"/>
            <a:ext cx="562724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The </a:t>
            </a:r>
            <a:r>
              <a:rPr lang="en-US" sz="1600" dirty="0"/>
              <a:t>RSM has only a single </a:t>
            </a:r>
            <a:r>
              <a:rPr lang="en-US" sz="1600" dirty="0" smtClean="0"/>
              <a:t>multi-phase magnetic </a:t>
            </a:r>
            <a:r>
              <a:rPr lang="en-US" sz="1600" dirty="0"/>
              <a:t>flux </a:t>
            </a:r>
            <a:endParaRPr lang="en-US" sz="1600" dirty="0" smtClean="0"/>
          </a:p>
          <a:p>
            <a:r>
              <a:rPr lang="en-US" sz="1600" dirty="0" smtClean="0"/>
              <a:t>source </a:t>
            </a:r>
            <a:r>
              <a:rPr lang="en-US" sz="1600" dirty="0"/>
              <a:t>(in stator</a:t>
            </a:r>
            <a:r>
              <a:rPr lang="en-US" sz="1600" dirty="0" smtClean="0"/>
              <a:t>) powered by an inverter.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Torque is produced by attraction of salient rotor poles </a:t>
            </a:r>
            <a:r>
              <a:rPr lang="en-US" sz="1600" dirty="0" smtClean="0"/>
              <a:t>to</a:t>
            </a:r>
          </a:p>
          <a:p>
            <a:r>
              <a:rPr lang="en-US" sz="1600" dirty="0" smtClean="0"/>
              <a:t>the stator poles created by the (E) rotation of phase coils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The level of attraction (torque) is proportional to</a:t>
            </a:r>
            <a:r>
              <a:rPr lang="en-US" dirty="0"/>
              <a:t>  </a:t>
            </a:r>
            <a:r>
              <a:rPr lang="en-US" sz="2000" i="1" dirty="0">
                <a:solidFill>
                  <a:srgbClr val="800000"/>
                </a:solidFill>
              </a:rPr>
              <a:t>L</a:t>
            </a:r>
            <a:r>
              <a:rPr lang="en-US" sz="2000" i="1" baseline="-25000" dirty="0">
                <a:solidFill>
                  <a:srgbClr val="800000"/>
                </a:solidFill>
              </a:rPr>
              <a:t>q </a:t>
            </a:r>
            <a:r>
              <a:rPr lang="en-US" sz="2000" i="1" dirty="0">
                <a:solidFill>
                  <a:srgbClr val="800000"/>
                </a:solidFill>
              </a:rPr>
              <a:t>/ L</a:t>
            </a:r>
            <a:r>
              <a:rPr lang="en-US" sz="2000" i="1" baseline="-25000" dirty="0">
                <a:solidFill>
                  <a:srgbClr val="800000"/>
                </a:solidFill>
              </a:rPr>
              <a:t>d</a:t>
            </a:r>
          </a:p>
          <a:p>
            <a:endParaRPr lang="en-US" i="1" baseline="-25000" dirty="0">
              <a:solidFill>
                <a:srgbClr val="800000"/>
              </a:solidFill>
            </a:endParaRPr>
          </a:p>
        </p:txBody>
      </p:sp>
      <p:pic>
        <p:nvPicPr>
          <p:cNvPr id="13" name="Picture 12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33" y="3949176"/>
            <a:ext cx="3077043" cy="2357029"/>
          </a:xfrm>
          <a:prstGeom prst="rect">
            <a:avLst/>
          </a:prstGeom>
        </p:spPr>
      </p:pic>
      <p:pic>
        <p:nvPicPr>
          <p:cNvPr id="14" name="Picture 13" descr="INFOLYTICA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38" y="5872661"/>
            <a:ext cx="477982" cy="4288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47261" y="1205035"/>
            <a:ext cx="2646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magnetic field set up by the NI in the phase coil causes an attraction of the rotor pole to be aligned to the stator axis. (CCW)</a:t>
            </a:r>
            <a:endParaRPr lang="en-US" sz="1600" dirty="0"/>
          </a:p>
        </p:txBody>
      </p:sp>
      <p:pic>
        <p:nvPicPr>
          <p:cNvPr id="16" name="Picture 15" descr="WHITEtiff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742" y="2012823"/>
            <a:ext cx="560691" cy="504105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4694546" y="1397000"/>
            <a:ext cx="1652715" cy="717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181600" y="1397000"/>
            <a:ext cx="1165661" cy="1771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927305" y="2754430"/>
            <a:ext cx="2066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phase is independently controlled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591"/>
            <a:ext cx="8229600" cy="70121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RSM DEPENDENCE UPON </a:t>
            </a:r>
            <a:r>
              <a:rPr lang="en-US" sz="3200" i="1" dirty="0" err="1" smtClean="0">
                <a:solidFill>
                  <a:srgbClr val="800000"/>
                </a:solidFill>
              </a:rPr>
              <a:t>Lq</a:t>
            </a:r>
            <a:r>
              <a:rPr lang="en-US" sz="3200" i="1" dirty="0" smtClean="0">
                <a:solidFill>
                  <a:srgbClr val="800000"/>
                </a:solidFill>
              </a:rPr>
              <a:t> &amp; </a:t>
            </a:r>
            <a:r>
              <a:rPr lang="en-US" sz="3200" i="1" dirty="0" err="1" smtClean="0">
                <a:solidFill>
                  <a:srgbClr val="800000"/>
                </a:solidFill>
              </a:rPr>
              <a:t>Ld</a:t>
            </a:r>
            <a:endParaRPr lang="en-US" sz="3200" i="1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234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600075"/>
            <a:ext cx="3790950" cy="3257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962" y="1133475"/>
            <a:ext cx="2581275" cy="419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19" y="2919988"/>
            <a:ext cx="5719762" cy="3456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612" y="638502"/>
            <a:ext cx="5143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1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Equations that describe the D-Q equations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235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63600" y="1013209"/>
            <a:ext cx="75819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Since we are using the same stator and inverter the windings are for the most part sinusoidally distributed.</a:t>
            </a:r>
          </a:p>
          <a:p>
            <a:endParaRPr lang="en-US" dirty="0"/>
          </a:p>
          <a:p>
            <a:r>
              <a:rPr lang="en-US" dirty="0" smtClean="0"/>
              <a:t>The stator leakage inductance is different than for the IM so the air-gap flux harmonics are handled with an additional term.</a:t>
            </a:r>
          </a:p>
          <a:p>
            <a:endParaRPr lang="en-US" dirty="0"/>
          </a:p>
          <a:p>
            <a:r>
              <a:rPr lang="en-US" dirty="0" smtClean="0"/>
              <a:t>Using Parks equations, the conventional equations of a synchronous machines are converted to the equation that describe the behavior of the RSM. Since there is only a single magnetic circuit there is no excitation field term.</a:t>
            </a:r>
          </a:p>
          <a:p>
            <a:endParaRPr lang="en-US" dirty="0"/>
          </a:p>
          <a:p>
            <a:r>
              <a:rPr lang="en-US" dirty="0" smtClean="0"/>
              <a:t>So we have the </a:t>
            </a:r>
            <a:r>
              <a:rPr lang="en-US" i="1" dirty="0" smtClean="0"/>
              <a:t>d-q </a:t>
            </a:r>
            <a:r>
              <a:rPr lang="en-US" dirty="0" smtClean="0"/>
              <a:t>equations for the RSM machine: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										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304163"/>
              </p:ext>
            </p:extLst>
          </p:nvPr>
        </p:nvGraphicFramePr>
        <p:xfrm>
          <a:off x="1393826" y="4364039"/>
          <a:ext cx="3347507" cy="729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" name="Equation" r:id="rId4" imgW="2565400" imgH="558800" progId="Equation.3">
                  <p:embed/>
                </p:oleObj>
              </mc:Choice>
              <mc:Fallback>
                <p:oleObj name="Equation" r:id="rId4" imgW="25654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93826" y="4364039"/>
                        <a:ext cx="3347507" cy="729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508905"/>
              </p:ext>
            </p:extLst>
          </p:nvPr>
        </p:nvGraphicFramePr>
        <p:xfrm>
          <a:off x="4502150" y="3314700"/>
          <a:ext cx="139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" name="Equation" r:id="rId6" imgW="139700" imgH="228600" progId="Equation.3">
                  <p:embed/>
                </p:oleObj>
              </mc:Choice>
              <mc:Fallback>
                <p:oleObj name="Equation" r:id="rId6" imgW="139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2150" y="3314700"/>
                        <a:ext cx="1397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334412"/>
              </p:ext>
            </p:extLst>
          </p:nvPr>
        </p:nvGraphicFramePr>
        <p:xfrm>
          <a:off x="4495800" y="3346450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" name="Equation" r:id="rId8" imgW="152400" imgH="165100" progId="Equation.3">
                  <p:embed/>
                </p:oleObj>
              </mc:Choice>
              <mc:Fallback>
                <p:oleObj name="Equation" r:id="rId8" imgW="1524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95800" y="3346450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565711"/>
              </p:ext>
            </p:extLst>
          </p:nvPr>
        </p:nvGraphicFramePr>
        <p:xfrm>
          <a:off x="4502150" y="3314700"/>
          <a:ext cx="139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2" name="Equation" r:id="rId10" imgW="139700" imgH="228600" progId="Equation.3">
                  <p:embed/>
                </p:oleObj>
              </mc:Choice>
              <mc:Fallback>
                <p:oleObj name="Equation" r:id="rId10" imgW="139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02150" y="3314700"/>
                        <a:ext cx="1397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223300"/>
              </p:ext>
            </p:extLst>
          </p:nvPr>
        </p:nvGraphicFramePr>
        <p:xfrm>
          <a:off x="4502150" y="3314700"/>
          <a:ext cx="139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" name="Equation" r:id="rId12" imgW="139700" imgH="228600" progId="Equation.3">
                  <p:embed/>
                </p:oleObj>
              </mc:Choice>
              <mc:Fallback>
                <p:oleObj name="Equation" r:id="rId12" imgW="139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02150" y="3314700"/>
                        <a:ext cx="1397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046034"/>
              </p:ext>
            </p:extLst>
          </p:nvPr>
        </p:nvGraphicFramePr>
        <p:xfrm>
          <a:off x="1402293" y="5092706"/>
          <a:ext cx="3330578" cy="729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" name="Equation" r:id="rId14" imgW="2552700" imgH="558800" progId="Equation.3">
                  <p:embed/>
                </p:oleObj>
              </mc:Choice>
              <mc:Fallback>
                <p:oleObj name="Equation" r:id="rId14" imgW="25527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402293" y="5092706"/>
                        <a:ext cx="3330578" cy="729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Untitled.tif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827" y="4593053"/>
            <a:ext cx="336597" cy="329280"/>
          </a:xfrm>
          <a:prstGeom prst="rect">
            <a:avLst/>
          </a:prstGeom>
        </p:spPr>
      </p:pic>
      <p:pic>
        <p:nvPicPr>
          <p:cNvPr id="13" name="Picture 12" descr="Untitled.tif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740" y="4898657"/>
            <a:ext cx="329684" cy="398368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38957"/>
              </p:ext>
            </p:extLst>
          </p:nvPr>
        </p:nvGraphicFramePr>
        <p:xfrm>
          <a:off x="4502150" y="3314700"/>
          <a:ext cx="139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" name="Equation" r:id="rId18" imgW="139700" imgH="228600" progId="Equation.3">
                  <p:embed/>
                </p:oleObj>
              </mc:Choice>
              <mc:Fallback>
                <p:oleObj name="Equation" r:id="rId18" imgW="139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502150" y="3314700"/>
                        <a:ext cx="1397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11287" y="4542975"/>
            <a:ext cx="248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</a:t>
            </a:r>
            <a:r>
              <a:rPr lang="en-US" i="1" dirty="0" smtClean="0">
                <a:solidFill>
                  <a:srgbClr val="800000"/>
                </a:solidFill>
              </a:rPr>
              <a:t>d</a:t>
            </a:r>
            <a:r>
              <a:rPr lang="en-US" dirty="0" smtClean="0"/>
              <a:t> axis inductance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08572" y="4898007"/>
            <a:ext cx="2587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</a:t>
            </a:r>
            <a:r>
              <a:rPr lang="en-US" i="1" dirty="0" smtClean="0">
                <a:solidFill>
                  <a:srgbClr val="800000"/>
                </a:solidFill>
              </a:rPr>
              <a:t>q</a:t>
            </a:r>
            <a:r>
              <a:rPr lang="en-US" dirty="0" smtClean="0"/>
              <a:t> axis inductance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04234" y="5221522"/>
            <a:ext cx="3148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800000"/>
                </a:solidFill>
              </a:rPr>
              <a:t>r</a:t>
            </a:r>
            <a:r>
              <a:rPr lang="en-US" i="1" baseline="-25000" dirty="0" smtClean="0"/>
              <a:t>s </a:t>
            </a:r>
            <a:r>
              <a:rPr lang="en-US" i="1" dirty="0" smtClean="0"/>
              <a:t>= </a:t>
            </a:r>
            <a:r>
              <a:rPr lang="en-US" dirty="0" smtClean="0"/>
              <a:t>stator phase resistance</a:t>
            </a:r>
          </a:p>
          <a:p>
            <a:r>
              <a:rPr lang="en-US" dirty="0"/>
              <a:t> </a:t>
            </a:r>
            <a:r>
              <a:rPr lang="en-US" dirty="0" smtClean="0"/>
              <a:t>  = rotor speed</a:t>
            </a:r>
          </a:p>
          <a:p>
            <a:r>
              <a:rPr lang="en-US" dirty="0" smtClean="0"/>
              <a:t>000</a:t>
            </a:r>
            <a:endParaRPr lang="en-US" dirty="0"/>
          </a:p>
        </p:txBody>
      </p:sp>
      <p:pic>
        <p:nvPicPr>
          <p:cNvPr id="18" name="Picture 17" descr="Untitled.tiff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0" r="1388" b="-914"/>
          <a:stretch/>
        </p:blipFill>
        <p:spPr>
          <a:xfrm>
            <a:off x="5099629" y="5604252"/>
            <a:ext cx="301752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909"/>
            <a:ext cx="8229600" cy="70121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RSM motor power factor discussion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236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3667" y="770785"/>
            <a:ext cx="757766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importance of a good power factor is well recognized.</a:t>
            </a:r>
          </a:p>
          <a:p>
            <a:r>
              <a:rPr lang="en-US" dirty="0"/>
              <a:t>	</a:t>
            </a:r>
            <a:r>
              <a:rPr lang="en-US" dirty="0" smtClean="0"/>
              <a:t>(So as not to require an oversized converter)</a:t>
            </a:r>
          </a:p>
          <a:p>
            <a:endParaRPr lang="en-US" dirty="0"/>
          </a:p>
          <a:p>
            <a:r>
              <a:rPr lang="en-US" dirty="0" smtClean="0"/>
              <a:t>RSM machines of the past have had limited success competing against IMs, SRMs &amp; of course PMSM IPMs.</a:t>
            </a:r>
          </a:p>
          <a:p>
            <a:endParaRPr lang="en-US" dirty="0"/>
          </a:p>
          <a:p>
            <a:r>
              <a:rPr lang="en-US" dirty="0" smtClean="0"/>
              <a:t>Low saliency ratios between the </a:t>
            </a:r>
            <a:r>
              <a:rPr lang="en-US" sz="2000" i="1" dirty="0" smtClean="0">
                <a:solidFill>
                  <a:srgbClr val="800000"/>
                </a:solidFill>
              </a:rPr>
              <a:t>d &amp; q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axes of early designs limited </a:t>
            </a:r>
            <a:r>
              <a:rPr lang="en-US" dirty="0" smtClean="0"/>
              <a:t>by low </a:t>
            </a:r>
            <a:r>
              <a:rPr lang="en-US" dirty="0" smtClean="0"/>
              <a:t>inductance ratios.</a:t>
            </a:r>
          </a:p>
          <a:p>
            <a:endParaRPr lang="en-US" dirty="0"/>
          </a:p>
          <a:p>
            <a:r>
              <a:rPr lang="en-US" dirty="0" smtClean="0"/>
              <a:t>The power factor of the RSM is given by </a:t>
            </a:r>
            <a:r>
              <a:rPr lang="en-US" sz="2000" dirty="0" err="1" smtClean="0">
                <a:solidFill>
                  <a:srgbClr val="800000"/>
                </a:solidFill>
              </a:rPr>
              <a:t>cos</a:t>
            </a:r>
            <a:r>
              <a:rPr lang="en-US" sz="2000" i="1" dirty="0" smtClean="0">
                <a:solidFill>
                  <a:srgbClr val="800000"/>
                </a:solidFill>
              </a:rPr>
              <a:t> </a:t>
            </a:r>
            <a:r>
              <a:rPr lang="en-US" sz="2000" i="1" dirty="0" err="1" smtClean="0">
                <a:solidFill>
                  <a:srgbClr val="800000"/>
                </a:solidFill>
              </a:rPr>
              <a:t>φ</a:t>
            </a:r>
            <a:endParaRPr lang="en-US" sz="2000" i="1" dirty="0" smtClean="0">
              <a:solidFill>
                <a:srgbClr val="800000"/>
              </a:solidFill>
            </a:endParaRPr>
          </a:p>
          <a:p>
            <a:endParaRPr lang="en-US" i="1" dirty="0" smtClean="0"/>
          </a:p>
          <a:p>
            <a:r>
              <a:rPr lang="en-US" dirty="0" smtClean="0"/>
              <a:t>In the rotating reference frame</a:t>
            </a:r>
            <a:r>
              <a:rPr lang="en-US" sz="2000" i="1" dirty="0" smtClean="0"/>
              <a:t>, </a:t>
            </a:r>
            <a:r>
              <a:rPr lang="en-US" sz="2000" i="1" dirty="0" err="1" smtClean="0">
                <a:solidFill>
                  <a:srgbClr val="800000"/>
                </a:solidFill>
              </a:rPr>
              <a:t>V</a:t>
            </a:r>
            <a:r>
              <a:rPr lang="en-US" sz="2000" i="1" baseline="-25000" dirty="0" err="1" smtClean="0">
                <a:solidFill>
                  <a:srgbClr val="800000"/>
                </a:solidFill>
              </a:rPr>
              <a:t>qs</a:t>
            </a:r>
            <a:r>
              <a:rPr lang="en-US" sz="2000" i="1" baseline="-25000" dirty="0" smtClean="0">
                <a:solidFill>
                  <a:srgbClr val="800000"/>
                </a:solidFill>
              </a:rPr>
              <a:t>  </a:t>
            </a:r>
            <a:r>
              <a:rPr lang="en-US" sz="2000" i="1" dirty="0" smtClean="0">
                <a:solidFill>
                  <a:srgbClr val="800000"/>
                </a:solidFill>
              </a:rPr>
              <a:t>&amp; </a:t>
            </a:r>
            <a:r>
              <a:rPr lang="en-US" sz="2000" i="1" dirty="0" err="1" smtClean="0">
                <a:solidFill>
                  <a:srgbClr val="800000"/>
                </a:solidFill>
              </a:rPr>
              <a:t>V</a:t>
            </a:r>
            <a:r>
              <a:rPr lang="en-US" sz="2000" i="1" baseline="-25000" dirty="0" err="1" smtClean="0">
                <a:solidFill>
                  <a:srgbClr val="800000"/>
                </a:solidFill>
              </a:rPr>
              <a:t>ds</a:t>
            </a:r>
            <a:r>
              <a:rPr lang="en-US" sz="2000" i="1" baseline="-25000" dirty="0" smtClean="0">
                <a:solidFill>
                  <a:srgbClr val="800000"/>
                </a:solidFill>
              </a:rPr>
              <a:t>  </a:t>
            </a:r>
            <a:r>
              <a:rPr lang="en-US" dirty="0" smtClean="0"/>
              <a:t>are the </a:t>
            </a:r>
            <a:r>
              <a:rPr lang="en-US" i="1" dirty="0" smtClean="0">
                <a:solidFill>
                  <a:srgbClr val="800000"/>
                </a:solidFill>
              </a:rPr>
              <a:t>q &amp; d</a:t>
            </a:r>
            <a:r>
              <a:rPr lang="en-US" i="1" dirty="0" smtClean="0"/>
              <a:t> </a:t>
            </a:r>
            <a:r>
              <a:rPr lang="en-US" dirty="0" smtClean="0"/>
              <a:t>axes steady state voltages.  The MMF angle is represented by</a:t>
            </a:r>
            <a:r>
              <a:rPr lang="en-US" sz="2000" dirty="0" smtClean="0"/>
              <a:t> </a:t>
            </a:r>
            <a:r>
              <a:rPr lang="en-US" sz="2000" i="1" dirty="0" err="1" smtClean="0">
                <a:solidFill>
                  <a:srgbClr val="800000"/>
                </a:solidFill>
              </a:rPr>
              <a:t>ε</a:t>
            </a:r>
            <a:endParaRPr lang="en-US" sz="2000" i="1" dirty="0" smtClean="0">
              <a:solidFill>
                <a:srgbClr val="80000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562116"/>
              </p:ext>
            </p:extLst>
          </p:nvPr>
        </p:nvGraphicFramePr>
        <p:xfrm>
          <a:off x="6661150" y="4305300"/>
          <a:ext cx="139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Equation" r:id="rId3" imgW="139700" imgH="228600" progId="Equation.3">
                  <p:embed/>
                </p:oleObj>
              </mc:Choice>
              <mc:Fallback>
                <p:oleObj name="Equation" r:id="rId3" imgW="139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61150" y="4305300"/>
                        <a:ext cx="1397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560974"/>
              </p:ext>
            </p:extLst>
          </p:nvPr>
        </p:nvGraphicFramePr>
        <p:xfrm>
          <a:off x="2771774" y="4871029"/>
          <a:ext cx="3413125" cy="1074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Equation" r:id="rId5" imgW="2298700" imgH="723900" progId="Equation.3">
                  <p:embed/>
                </p:oleObj>
              </mc:Choice>
              <mc:Fallback>
                <p:oleObj name="Equation" r:id="rId5" imgW="2298700" imgH="723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71774" y="4871029"/>
                        <a:ext cx="3413125" cy="10748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50" y="399779"/>
            <a:ext cx="8229600" cy="70121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RSM torque &amp; power factor equations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237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00667" y="1227990"/>
            <a:ext cx="74337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Therefore the electro-magnetic torque of the RSM machine is the same as for a synchronous machine: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machines </a:t>
            </a:r>
            <a:r>
              <a:rPr lang="en-US" i="1" dirty="0" smtClean="0"/>
              <a:t>d &amp; q </a:t>
            </a:r>
            <a:r>
              <a:rPr lang="en-US" dirty="0" smtClean="0"/>
              <a:t>axes values depends upon the size or the machine and the total number of conductors in the stator. The two inductance values vary </a:t>
            </a:r>
            <a:r>
              <a:rPr lang="en-US" dirty="0" smtClean="0"/>
              <a:t>with</a:t>
            </a:r>
            <a:r>
              <a:rPr lang="en-US" dirty="0" smtClean="0"/>
              <a:t> </a:t>
            </a:r>
            <a:r>
              <a:rPr lang="en-US" dirty="0" smtClean="0"/>
              <a:t>the square of the number of turns </a:t>
            </a:r>
            <a:r>
              <a:rPr lang="en-US" dirty="0" smtClean="0"/>
              <a:t>in </a:t>
            </a:r>
            <a:r>
              <a:rPr lang="en-US" dirty="0" smtClean="0"/>
              <a:t>series in the machine. (measured line to line)</a:t>
            </a:r>
          </a:p>
          <a:p>
            <a:endParaRPr lang="en-US" i="1" dirty="0"/>
          </a:p>
          <a:p>
            <a:r>
              <a:rPr lang="en-US" dirty="0" smtClean="0"/>
              <a:t>The inductance ratio depends upon the saliency ratio of the RSM</a:t>
            </a:r>
          </a:p>
          <a:p>
            <a:r>
              <a:rPr lang="en-US" dirty="0" smtClean="0"/>
              <a:t>(more about that coming up</a:t>
            </a:r>
            <a:r>
              <a:rPr lang="en-US" dirty="0" smtClean="0"/>
              <a:t>) which is set by the amount of air (flux barriers) and steel or iron (flux carrier) in the magnetic circuit the coil</a:t>
            </a:r>
          </a:p>
          <a:p>
            <a:r>
              <a:rPr lang="en-US" dirty="0" smtClean="0"/>
              <a:t> is linked with.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803125"/>
              </p:ext>
            </p:extLst>
          </p:nvPr>
        </p:nvGraphicFramePr>
        <p:xfrm>
          <a:off x="4502150" y="3314700"/>
          <a:ext cx="139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" name="Equation" r:id="rId3" imgW="139700" imgH="228600" progId="Equation.3">
                  <p:embed/>
                </p:oleObj>
              </mc:Choice>
              <mc:Fallback>
                <p:oleObj name="Equation" r:id="rId3" imgW="139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02150" y="3314700"/>
                        <a:ext cx="1397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540325"/>
              </p:ext>
            </p:extLst>
          </p:nvPr>
        </p:nvGraphicFramePr>
        <p:xfrm>
          <a:off x="1879600" y="2033474"/>
          <a:ext cx="3302000" cy="896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name="Equation" r:id="rId5" imgW="2057400" imgH="558800" progId="Equation.3">
                  <p:embed/>
                </p:oleObj>
              </mc:Choice>
              <mc:Fallback>
                <p:oleObj name="Equation" r:id="rId5" imgW="20574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79600" y="2033474"/>
                        <a:ext cx="3302000" cy="896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867405" y="2342620"/>
            <a:ext cx="2497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800000"/>
                </a:solidFill>
              </a:rPr>
              <a:t>p</a:t>
            </a:r>
            <a:r>
              <a:rPr lang="en-US" sz="1600" dirty="0" smtClean="0"/>
              <a:t> = pole pairs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Power factor vs. </a:t>
            </a:r>
            <a:r>
              <a:rPr lang="en-US" sz="3600" i="1" dirty="0" smtClean="0">
                <a:solidFill>
                  <a:srgbClr val="800000"/>
                </a:solidFill>
              </a:rPr>
              <a:t>d</a:t>
            </a:r>
            <a:r>
              <a:rPr lang="en-US" sz="3600" dirty="0" smtClean="0">
                <a:solidFill>
                  <a:srgbClr val="800000"/>
                </a:solidFill>
              </a:rPr>
              <a:t> &amp; </a:t>
            </a:r>
            <a:r>
              <a:rPr lang="en-US" sz="3600" i="1" dirty="0" smtClean="0">
                <a:solidFill>
                  <a:srgbClr val="800000"/>
                </a:solidFill>
              </a:rPr>
              <a:t>q</a:t>
            </a:r>
            <a:r>
              <a:rPr lang="en-US" sz="3600" dirty="0" smtClean="0">
                <a:solidFill>
                  <a:srgbClr val="800000"/>
                </a:solidFill>
              </a:rPr>
              <a:t> axis saliency ratio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24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238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282700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 we have learned, the saliency ratio determines the </a:t>
            </a:r>
          </a:p>
          <a:p>
            <a:r>
              <a:rPr lang="en-US" sz="2400" i="1" dirty="0" smtClean="0">
                <a:solidFill>
                  <a:srgbClr val="800000"/>
                </a:solidFill>
              </a:rPr>
              <a:t>d &amp; q </a:t>
            </a:r>
            <a:r>
              <a:rPr lang="en-US" sz="2400" dirty="0" smtClean="0"/>
              <a:t>axis inductances.</a:t>
            </a:r>
          </a:p>
          <a:p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i="1" dirty="0" smtClean="0">
                <a:solidFill>
                  <a:srgbClr val="800000"/>
                </a:solidFill>
              </a:rPr>
              <a:t>d &amp; q axis </a:t>
            </a:r>
            <a:r>
              <a:rPr lang="en-US" sz="2400" dirty="0" smtClean="0"/>
              <a:t>inductances determine the power factor.</a:t>
            </a:r>
          </a:p>
          <a:p>
            <a:endParaRPr lang="en-US" sz="2400" dirty="0"/>
          </a:p>
          <a:p>
            <a:r>
              <a:rPr lang="en-US" sz="2400" dirty="0" smtClean="0"/>
              <a:t>The power factor determines if RSMs can be useful.</a:t>
            </a:r>
          </a:p>
          <a:p>
            <a:endParaRPr lang="en-US" sz="2400" dirty="0"/>
          </a:p>
          <a:p>
            <a:r>
              <a:rPr lang="en-US" sz="2400" dirty="0" smtClean="0"/>
              <a:t>Put another way</a:t>
            </a:r>
            <a:r>
              <a:rPr lang="en-US" sz="2400" dirty="0"/>
              <a:t>:</a:t>
            </a:r>
            <a:r>
              <a:rPr lang="en-US" sz="2400" dirty="0" smtClean="0"/>
              <a:t> can the RSM produce sufficient torque density or compete with other machine types?</a:t>
            </a:r>
          </a:p>
          <a:p>
            <a:endParaRPr lang="en-US" sz="2400" dirty="0"/>
          </a:p>
          <a:p>
            <a:r>
              <a:rPr lang="en-US" sz="2400" dirty="0" smtClean="0"/>
              <a:t>ABB has recently (Spring 2012) announced a broad RSM product line and claims the answer is YES!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LECTURE.thmx</Template>
  <TotalTime>1084</TotalTime>
  <Words>1241</Words>
  <Application>Microsoft Office PowerPoint</Application>
  <PresentationFormat>On-screen Show (4:3)</PresentationFormat>
  <Paragraphs>196</Paragraphs>
  <Slides>16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LECTURE</vt:lpstr>
      <vt:lpstr>Equation</vt:lpstr>
      <vt:lpstr>Electric Machine Design Course </vt:lpstr>
      <vt:lpstr>Reluctance Synchronous machines</vt:lpstr>
      <vt:lpstr>Photo taken from ABB web site</vt:lpstr>
      <vt:lpstr>So what goes on inside a RSM machine?</vt:lpstr>
      <vt:lpstr>RSM DEPENDENCE UPON Lq &amp; Ld</vt:lpstr>
      <vt:lpstr>Equations that describe the D-Q equations</vt:lpstr>
      <vt:lpstr>RSM motor power factor discussion</vt:lpstr>
      <vt:lpstr>RSM torque &amp; power factor equations</vt:lpstr>
      <vt:lpstr>Power factor vs. d &amp; q axis saliency ratio</vt:lpstr>
      <vt:lpstr>Relationship of saliency ratio to power factor</vt:lpstr>
      <vt:lpstr>Design goal for a RSM rotor design</vt:lpstr>
      <vt:lpstr>Axial &amp; radial laminated RSM rotors</vt:lpstr>
      <vt:lpstr>Mechanical considerations</vt:lpstr>
      <vt:lpstr>Use of magnets to increase torque density</vt:lpstr>
      <vt:lpstr>Title</vt:lpstr>
      <vt:lpstr>Title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Machine Design Course</dc:title>
  <dc:creator>james hendershot</dc:creator>
  <cp:lastModifiedBy>Charlie</cp:lastModifiedBy>
  <cp:revision>82</cp:revision>
  <dcterms:created xsi:type="dcterms:W3CDTF">2012-06-02T18:11:50Z</dcterms:created>
  <dcterms:modified xsi:type="dcterms:W3CDTF">2012-09-03T21:44:03Z</dcterms:modified>
</cp:coreProperties>
</file>