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20" saveSubsetFonts="1" autoCompressPictures="0">
  <p:sldMasterIdLst>
    <p:sldMasterId id="2147483660" r:id="rId1"/>
  </p:sldMasterIdLst>
  <p:notesMasterIdLst>
    <p:notesMasterId r:id="rId20"/>
  </p:notesMasterIdLst>
  <p:handoutMasterIdLst>
    <p:handoutMasterId r:id="rId21"/>
  </p:handoutMasterIdLst>
  <p:sldIdLst>
    <p:sldId id="256" r:id="rId2"/>
    <p:sldId id="273" r:id="rId3"/>
    <p:sldId id="281" r:id="rId4"/>
    <p:sldId id="261" r:id="rId5"/>
    <p:sldId id="268" r:id="rId6"/>
    <p:sldId id="257" r:id="rId7"/>
    <p:sldId id="260" r:id="rId8"/>
    <p:sldId id="269" r:id="rId9"/>
    <p:sldId id="274" r:id="rId10"/>
    <p:sldId id="280" r:id="rId11"/>
    <p:sldId id="277" r:id="rId12"/>
    <p:sldId id="278" r:id="rId13"/>
    <p:sldId id="271" r:id="rId14"/>
    <p:sldId id="270" r:id="rId15"/>
    <p:sldId id="279" r:id="rId16"/>
    <p:sldId id="276" r:id="rId17"/>
    <p:sldId id="272" r:id="rId18"/>
    <p:sldId id="282"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0" autoAdjust="0"/>
    <p:restoredTop sz="94660"/>
  </p:normalViewPr>
  <p:slideViewPr>
    <p:cSldViewPr snapToGrid="0" snapToObjects="1">
      <p:cViewPr varScale="1">
        <p:scale>
          <a:sx n="92" d="100"/>
          <a:sy n="92" d="100"/>
        </p:scale>
        <p:origin x="-135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4A04F1-50D3-0041-AC25-2DEEBB7891D0}" type="datetimeFigureOut">
              <a:rPr lang="en-US" smtClean="0"/>
              <a:t>9/3/2012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DE1A41-FD11-AC47-BA50-53C6CA1E1592}" type="slidenum">
              <a:rPr lang="en-US" smtClean="0"/>
              <a:t>‹#›</a:t>
            </a:fld>
            <a:endParaRPr lang="en-US" dirty="0"/>
          </a:p>
        </p:txBody>
      </p:sp>
    </p:spTree>
    <p:extLst>
      <p:ext uri="{BB962C8B-B14F-4D97-AF65-F5344CB8AC3E}">
        <p14:creationId xmlns:p14="http://schemas.microsoft.com/office/powerpoint/2010/main" val="38335116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A8C6E1-4A34-5B4C-B71F-CD65FD564805}" type="datetimeFigureOut">
              <a:rPr lang="en-US" smtClean="0"/>
              <a:t>9/3/2012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580C83-438A-2240-91F2-D117412C26D7}" type="slidenum">
              <a:rPr lang="en-US" smtClean="0"/>
              <a:t>‹#›</a:t>
            </a:fld>
            <a:endParaRPr lang="en-US" dirty="0"/>
          </a:p>
        </p:txBody>
      </p:sp>
    </p:spTree>
    <p:extLst>
      <p:ext uri="{BB962C8B-B14F-4D97-AF65-F5344CB8AC3E}">
        <p14:creationId xmlns:p14="http://schemas.microsoft.com/office/powerpoint/2010/main" val="31201392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580C83-438A-2240-91F2-D117412C26D7}" type="slidenum">
              <a:rPr lang="en-US" smtClean="0"/>
              <a:t>220</a:t>
            </a:fld>
            <a:endParaRPr lang="en-US" dirty="0"/>
          </a:p>
        </p:txBody>
      </p:sp>
    </p:spTree>
    <p:extLst>
      <p:ext uri="{BB962C8B-B14F-4D97-AF65-F5344CB8AC3E}">
        <p14:creationId xmlns:p14="http://schemas.microsoft.com/office/powerpoint/2010/main" val="3755584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580C83-438A-2240-91F2-D117412C26D7}" type="slidenum">
              <a:rPr lang="en-US" smtClean="0"/>
              <a:t>221</a:t>
            </a:fld>
            <a:endParaRPr lang="en-US" dirty="0"/>
          </a:p>
        </p:txBody>
      </p:sp>
    </p:spTree>
    <p:extLst>
      <p:ext uri="{BB962C8B-B14F-4D97-AF65-F5344CB8AC3E}">
        <p14:creationId xmlns:p14="http://schemas.microsoft.com/office/powerpoint/2010/main" val="3978285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580C83-438A-2240-91F2-D117412C26D7}" type="slidenum">
              <a:rPr lang="en-US" smtClean="0"/>
              <a:t>229</a:t>
            </a:fld>
            <a:endParaRPr lang="en-US" dirty="0"/>
          </a:p>
        </p:txBody>
      </p:sp>
    </p:spTree>
    <p:extLst>
      <p:ext uri="{BB962C8B-B14F-4D97-AF65-F5344CB8AC3E}">
        <p14:creationId xmlns:p14="http://schemas.microsoft.com/office/powerpoint/2010/main" val="2287160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580C83-438A-2240-91F2-D117412C26D7}" type="slidenum">
              <a:rPr lang="en-US" smtClean="0"/>
              <a:t>230</a:t>
            </a:fld>
            <a:endParaRPr lang="en-US" dirty="0"/>
          </a:p>
        </p:txBody>
      </p:sp>
    </p:spTree>
    <p:extLst>
      <p:ext uri="{BB962C8B-B14F-4D97-AF65-F5344CB8AC3E}">
        <p14:creationId xmlns:p14="http://schemas.microsoft.com/office/powerpoint/2010/main" val="2313864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580C83-438A-2240-91F2-D117412C26D7}" type="slidenum">
              <a:rPr lang="en-US" smtClean="0"/>
              <a:t>234</a:t>
            </a:fld>
            <a:endParaRPr lang="en-US" dirty="0"/>
          </a:p>
        </p:txBody>
      </p:sp>
    </p:spTree>
    <p:extLst>
      <p:ext uri="{BB962C8B-B14F-4D97-AF65-F5344CB8AC3E}">
        <p14:creationId xmlns:p14="http://schemas.microsoft.com/office/powerpoint/2010/main" val="2406721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C895FFF-8456-FC4E-AEB8-FF1E049DD0D3}" type="datetime1">
              <a:rPr lang="en-US" smtClean="0"/>
              <a:t>9/3/2012</a:t>
            </a:fld>
            <a:endParaRPr lang="en-US" dirty="0"/>
          </a:p>
        </p:txBody>
      </p:sp>
      <p:sp>
        <p:nvSpPr>
          <p:cNvPr id="5" name="Footer Placeholder 4"/>
          <p:cNvSpPr>
            <a:spLocks noGrp="1"/>
          </p:cNvSpPr>
          <p:nvPr>
            <p:ph type="ftr" sz="quarter" idx="11"/>
          </p:nvPr>
        </p:nvSpPr>
        <p:spPr/>
        <p:txBody>
          <a:bodyPr/>
          <a:lstStyle/>
          <a:p>
            <a:r>
              <a:rPr lang="en-US" dirty="0" smtClean="0"/>
              <a:t>Mod 22 Copyright: JR Hendershot 2012</a:t>
            </a:r>
            <a:endParaRPr lang="en-US" dirty="0"/>
          </a:p>
        </p:txBody>
      </p:sp>
      <p:sp>
        <p:nvSpPr>
          <p:cNvPr id="6" name="Slide Number Placeholder 5"/>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CB630F-2558-6D47-9FA9-63EA88981BC0}" type="datetime1">
              <a:rPr lang="en-US" smtClean="0"/>
              <a:t>9/3/2012</a:t>
            </a:fld>
            <a:endParaRPr lang="en-US" dirty="0"/>
          </a:p>
        </p:txBody>
      </p:sp>
      <p:sp>
        <p:nvSpPr>
          <p:cNvPr id="5" name="Footer Placeholder 4"/>
          <p:cNvSpPr>
            <a:spLocks noGrp="1"/>
          </p:cNvSpPr>
          <p:nvPr>
            <p:ph type="ftr" sz="quarter" idx="11"/>
          </p:nvPr>
        </p:nvSpPr>
        <p:spPr/>
        <p:txBody>
          <a:bodyPr/>
          <a:lstStyle/>
          <a:p>
            <a:r>
              <a:rPr lang="en-US" dirty="0" smtClean="0"/>
              <a:t>Mod 22 Copyright: JR Hendershot 2012</a:t>
            </a:r>
            <a:endParaRPr lang="en-US" dirty="0"/>
          </a:p>
        </p:txBody>
      </p:sp>
      <p:sp>
        <p:nvSpPr>
          <p:cNvPr id="6" name="Slide Number Placeholder 5"/>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077261-01B1-2E4E-8A6D-F03F186293C6}" type="datetime1">
              <a:rPr lang="en-US" smtClean="0"/>
              <a:t>9/3/2012</a:t>
            </a:fld>
            <a:endParaRPr lang="en-US" dirty="0"/>
          </a:p>
        </p:txBody>
      </p:sp>
      <p:sp>
        <p:nvSpPr>
          <p:cNvPr id="5" name="Footer Placeholder 4"/>
          <p:cNvSpPr>
            <a:spLocks noGrp="1"/>
          </p:cNvSpPr>
          <p:nvPr>
            <p:ph type="ftr" sz="quarter" idx="11"/>
          </p:nvPr>
        </p:nvSpPr>
        <p:spPr/>
        <p:txBody>
          <a:bodyPr/>
          <a:lstStyle/>
          <a:p>
            <a:r>
              <a:rPr lang="en-US" dirty="0" smtClean="0"/>
              <a:t>Mod 22 Copyright: JR Hendershot 2012</a:t>
            </a:r>
            <a:endParaRPr lang="en-US" dirty="0"/>
          </a:p>
        </p:txBody>
      </p:sp>
      <p:sp>
        <p:nvSpPr>
          <p:cNvPr id="6" name="Slide Number Placeholder 5"/>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C93F72-42A5-2241-A81A-C73FE1EF7BFC}" type="datetime1">
              <a:rPr lang="en-US" smtClean="0"/>
              <a:t>9/3/2012</a:t>
            </a:fld>
            <a:endParaRPr lang="en-US" dirty="0"/>
          </a:p>
        </p:txBody>
      </p:sp>
      <p:sp>
        <p:nvSpPr>
          <p:cNvPr id="5" name="Footer Placeholder 4"/>
          <p:cNvSpPr>
            <a:spLocks noGrp="1"/>
          </p:cNvSpPr>
          <p:nvPr>
            <p:ph type="ftr" sz="quarter" idx="11"/>
          </p:nvPr>
        </p:nvSpPr>
        <p:spPr/>
        <p:txBody>
          <a:bodyPr/>
          <a:lstStyle/>
          <a:p>
            <a:r>
              <a:rPr lang="en-US" dirty="0" smtClean="0"/>
              <a:t>Mod 22 Copyright: JR Hendershot 2012</a:t>
            </a:r>
            <a:endParaRPr lang="en-US" dirty="0"/>
          </a:p>
        </p:txBody>
      </p:sp>
      <p:sp>
        <p:nvSpPr>
          <p:cNvPr id="6" name="Slide Number Placeholder 5"/>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2E1B97-727A-584D-8DEA-5E06B2C20A8D}" type="datetime1">
              <a:rPr lang="en-US" smtClean="0"/>
              <a:t>9/3/2012</a:t>
            </a:fld>
            <a:endParaRPr lang="en-US" dirty="0"/>
          </a:p>
        </p:txBody>
      </p:sp>
      <p:sp>
        <p:nvSpPr>
          <p:cNvPr id="5" name="Footer Placeholder 4"/>
          <p:cNvSpPr>
            <a:spLocks noGrp="1"/>
          </p:cNvSpPr>
          <p:nvPr>
            <p:ph type="ftr" sz="quarter" idx="11"/>
          </p:nvPr>
        </p:nvSpPr>
        <p:spPr/>
        <p:txBody>
          <a:bodyPr/>
          <a:lstStyle/>
          <a:p>
            <a:r>
              <a:rPr lang="en-US" dirty="0" smtClean="0"/>
              <a:t>Mod 22 Copyright: JR Hendershot 2012</a:t>
            </a:r>
            <a:endParaRPr lang="en-US" dirty="0"/>
          </a:p>
        </p:txBody>
      </p:sp>
      <p:sp>
        <p:nvSpPr>
          <p:cNvPr id="6" name="Slide Number Placeholder 5"/>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5FBCF9-799F-F547-BFED-47C9E88EC82B}" type="datetime1">
              <a:rPr lang="en-US" smtClean="0"/>
              <a:t>9/3/2012</a:t>
            </a:fld>
            <a:endParaRPr lang="en-US" dirty="0"/>
          </a:p>
        </p:txBody>
      </p:sp>
      <p:sp>
        <p:nvSpPr>
          <p:cNvPr id="6" name="Footer Placeholder 5"/>
          <p:cNvSpPr>
            <a:spLocks noGrp="1"/>
          </p:cNvSpPr>
          <p:nvPr>
            <p:ph type="ftr" sz="quarter" idx="11"/>
          </p:nvPr>
        </p:nvSpPr>
        <p:spPr/>
        <p:txBody>
          <a:bodyPr/>
          <a:lstStyle/>
          <a:p>
            <a:r>
              <a:rPr lang="en-US" dirty="0" smtClean="0"/>
              <a:t>Mod 22 Copyright: JR Hendershot 2012</a:t>
            </a:r>
            <a:endParaRPr lang="en-US" dirty="0"/>
          </a:p>
        </p:txBody>
      </p:sp>
      <p:sp>
        <p:nvSpPr>
          <p:cNvPr id="7" name="Slide Number Placeholder 6"/>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97EC2C-6FA8-7C40-87D3-BBC852FF7939}" type="datetime1">
              <a:rPr lang="en-US" smtClean="0"/>
              <a:t>9/3/2012</a:t>
            </a:fld>
            <a:endParaRPr lang="en-US" dirty="0"/>
          </a:p>
        </p:txBody>
      </p:sp>
      <p:sp>
        <p:nvSpPr>
          <p:cNvPr id="8" name="Footer Placeholder 7"/>
          <p:cNvSpPr>
            <a:spLocks noGrp="1"/>
          </p:cNvSpPr>
          <p:nvPr>
            <p:ph type="ftr" sz="quarter" idx="11"/>
          </p:nvPr>
        </p:nvSpPr>
        <p:spPr/>
        <p:txBody>
          <a:bodyPr/>
          <a:lstStyle/>
          <a:p>
            <a:r>
              <a:rPr lang="en-US" dirty="0" smtClean="0"/>
              <a:t>Mod 22 Copyright: JR Hendershot 2012</a:t>
            </a:r>
            <a:endParaRPr lang="en-US" dirty="0"/>
          </a:p>
        </p:txBody>
      </p:sp>
      <p:sp>
        <p:nvSpPr>
          <p:cNvPr id="9" name="Slide Number Placeholder 8"/>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159404-8AEC-9649-9B0B-521E5C8C0B51}" type="datetime1">
              <a:rPr lang="en-US" smtClean="0"/>
              <a:t>9/3/2012</a:t>
            </a:fld>
            <a:endParaRPr lang="en-US" dirty="0"/>
          </a:p>
        </p:txBody>
      </p:sp>
      <p:sp>
        <p:nvSpPr>
          <p:cNvPr id="4" name="Footer Placeholder 3"/>
          <p:cNvSpPr>
            <a:spLocks noGrp="1"/>
          </p:cNvSpPr>
          <p:nvPr>
            <p:ph type="ftr" sz="quarter" idx="11"/>
          </p:nvPr>
        </p:nvSpPr>
        <p:spPr/>
        <p:txBody>
          <a:bodyPr/>
          <a:lstStyle/>
          <a:p>
            <a:r>
              <a:rPr lang="en-US" dirty="0" smtClean="0"/>
              <a:t>Mod 22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D96B64-9174-D947-92C1-10CECB674E42}" type="datetime1">
              <a:rPr lang="en-US" smtClean="0"/>
              <a:t>9/3/2012</a:t>
            </a:fld>
            <a:endParaRPr lang="en-US" dirty="0"/>
          </a:p>
        </p:txBody>
      </p:sp>
      <p:sp>
        <p:nvSpPr>
          <p:cNvPr id="3" name="Footer Placeholder 2"/>
          <p:cNvSpPr>
            <a:spLocks noGrp="1"/>
          </p:cNvSpPr>
          <p:nvPr>
            <p:ph type="ftr" sz="quarter" idx="11"/>
          </p:nvPr>
        </p:nvSpPr>
        <p:spPr/>
        <p:txBody>
          <a:bodyPr/>
          <a:lstStyle/>
          <a:p>
            <a:r>
              <a:rPr lang="en-US" dirty="0" smtClean="0"/>
              <a:t>Mod 22 Copyright: JR Hendershot 2012</a:t>
            </a:r>
            <a:endParaRPr lang="en-US" dirty="0"/>
          </a:p>
        </p:txBody>
      </p:sp>
      <p:sp>
        <p:nvSpPr>
          <p:cNvPr id="4" name="Slide Number Placeholder 3"/>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FF6DFC-DA50-FB40-A8FE-CE746F336F63}" type="datetime1">
              <a:rPr lang="en-US" smtClean="0"/>
              <a:t>9/3/2012</a:t>
            </a:fld>
            <a:endParaRPr lang="en-US" dirty="0"/>
          </a:p>
        </p:txBody>
      </p:sp>
      <p:sp>
        <p:nvSpPr>
          <p:cNvPr id="6" name="Footer Placeholder 5"/>
          <p:cNvSpPr>
            <a:spLocks noGrp="1"/>
          </p:cNvSpPr>
          <p:nvPr>
            <p:ph type="ftr" sz="quarter" idx="11"/>
          </p:nvPr>
        </p:nvSpPr>
        <p:spPr/>
        <p:txBody>
          <a:bodyPr/>
          <a:lstStyle/>
          <a:p>
            <a:r>
              <a:rPr lang="en-US" dirty="0" smtClean="0"/>
              <a:t>Mod 22 Copyright: JR Hendershot 2012</a:t>
            </a:r>
            <a:endParaRPr lang="en-US" dirty="0"/>
          </a:p>
        </p:txBody>
      </p:sp>
      <p:sp>
        <p:nvSpPr>
          <p:cNvPr id="7" name="Slide Number Placeholder 6"/>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93A763-8E32-DD4B-8FB8-466555C232BF}" type="datetime1">
              <a:rPr lang="en-US" smtClean="0"/>
              <a:t>9/3/2012</a:t>
            </a:fld>
            <a:endParaRPr lang="en-US" dirty="0"/>
          </a:p>
        </p:txBody>
      </p:sp>
      <p:sp>
        <p:nvSpPr>
          <p:cNvPr id="6" name="Footer Placeholder 5"/>
          <p:cNvSpPr>
            <a:spLocks noGrp="1"/>
          </p:cNvSpPr>
          <p:nvPr>
            <p:ph type="ftr" sz="quarter" idx="11"/>
          </p:nvPr>
        </p:nvSpPr>
        <p:spPr/>
        <p:txBody>
          <a:bodyPr/>
          <a:lstStyle/>
          <a:p>
            <a:r>
              <a:rPr lang="en-US" dirty="0" smtClean="0"/>
              <a:t>Mod 22 Copyright: JR Hendershot 2012</a:t>
            </a:r>
            <a:endParaRPr lang="en-US" dirty="0"/>
          </a:p>
        </p:txBody>
      </p:sp>
      <p:sp>
        <p:nvSpPr>
          <p:cNvPr id="7" name="Slide Number Placeholder 6"/>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1D9CAB-49C9-D048-8CC0-6D65C64E082E}" type="datetime1">
              <a:rPr lang="en-US" smtClean="0"/>
              <a:t>9/3/2012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Mod 22 Copyright: JR Hendershot 2012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1B9E2A-62C9-E64C-B4B8-CE2194CCEB4D}"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tiff"/><Relationship Id="rId4" Type="http://schemas.openxmlformats.org/officeDocument/2006/relationships/image" Target="../media/image11.tiff"/></Relationships>
</file>

<file path=ppt/slides/_rels/slide12.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tiff"/><Relationship Id="rId1" Type="http://schemas.openxmlformats.org/officeDocument/2006/relationships/slideLayout" Target="../slideLayouts/slideLayout2.xml"/><Relationship Id="rId4" Type="http://schemas.openxmlformats.org/officeDocument/2006/relationships/image" Target="../media/image16.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0370" y="1249484"/>
            <a:ext cx="7886733" cy="1470025"/>
          </a:xfrm>
        </p:spPr>
        <p:txBody>
          <a:bodyPr>
            <a:normAutofit/>
          </a:bodyPr>
          <a:lstStyle/>
          <a:p>
            <a:r>
              <a:rPr lang="en-US" sz="3600" b="1" dirty="0">
                <a:solidFill>
                  <a:srgbClr val="800000"/>
                </a:solidFill>
                <a:cs typeface="Arial"/>
              </a:rPr>
              <a:t>Electric Machine Design Course</a:t>
            </a:r>
            <a:br>
              <a:rPr lang="en-US" sz="3600" b="1" dirty="0">
                <a:solidFill>
                  <a:srgbClr val="800000"/>
                </a:solidFill>
                <a:cs typeface="Arial"/>
              </a:rPr>
            </a:br>
            <a:endParaRPr lang="en-US" sz="3600" dirty="0"/>
          </a:p>
        </p:txBody>
      </p:sp>
      <p:sp>
        <p:nvSpPr>
          <p:cNvPr id="3" name="Subtitle 2"/>
          <p:cNvSpPr>
            <a:spLocks noGrp="1"/>
          </p:cNvSpPr>
          <p:nvPr>
            <p:ph type="subTitle" idx="1"/>
          </p:nvPr>
        </p:nvSpPr>
        <p:spPr>
          <a:xfrm>
            <a:off x="646180" y="3292077"/>
            <a:ext cx="7691222" cy="1752600"/>
          </a:xfrm>
        </p:spPr>
        <p:txBody>
          <a:bodyPr>
            <a:normAutofit fontScale="85000" lnSpcReduction="20000"/>
          </a:bodyPr>
          <a:lstStyle/>
          <a:p>
            <a:r>
              <a:rPr lang="en-US" dirty="0" smtClean="0">
                <a:solidFill>
                  <a:srgbClr val="800000"/>
                </a:solidFill>
                <a:cs typeface="Arial"/>
              </a:rPr>
              <a:t>Reluctance Synchronous Motors </a:t>
            </a:r>
          </a:p>
          <a:p>
            <a:r>
              <a:rPr lang="en-US" dirty="0" smtClean="0">
                <a:solidFill>
                  <a:srgbClr val="800000"/>
                </a:solidFill>
                <a:cs typeface="Arial"/>
              </a:rPr>
              <a:t>(IM stator &amp; Salient </a:t>
            </a:r>
            <a:r>
              <a:rPr lang="en-US" dirty="0" smtClean="0">
                <a:solidFill>
                  <a:srgbClr val="800000"/>
                </a:solidFill>
                <a:cs typeface="Arial"/>
              </a:rPr>
              <a:t>Pole Rotor)</a:t>
            </a:r>
          </a:p>
          <a:p>
            <a:r>
              <a:rPr lang="en-US" dirty="0" smtClean="0">
                <a:solidFill>
                  <a:srgbClr val="800000"/>
                </a:solidFill>
                <a:cs typeface="Arial"/>
              </a:rPr>
              <a:t>Lecture </a:t>
            </a:r>
            <a:r>
              <a:rPr lang="en-US" dirty="0">
                <a:solidFill>
                  <a:srgbClr val="800000"/>
                </a:solidFill>
                <a:cs typeface="Arial"/>
              </a:rPr>
              <a:t># </a:t>
            </a:r>
            <a:r>
              <a:rPr lang="en-US" dirty="0" smtClean="0">
                <a:solidFill>
                  <a:srgbClr val="800000"/>
                </a:solidFill>
                <a:cs typeface="Arial"/>
              </a:rPr>
              <a:t>23</a:t>
            </a:r>
            <a:endParaRPr lang="en-US" dirty="0">
              <a:solidFill>
                <a:srgbClr val="800000"/>
              </a:solidFill>
              <a:cs typeface="Arial"/>
            </a:endParaRPr>
          </a:p>
          <a:p>
            <a:endParaRPr lang="en-US" dirty="0"/>
          </a:p>
        </p:txBody>
      </p:sp>
      <p:sp>
        <p:nvSpPr>
          <p:cNvPr id="4" name="Footer Placeholder 3"/>
          <p:cNvSpPr>
            <a:spLocks noGrp="1"/>
          </p:cNvSpPr>
          <p:nvPr>
            <p:ph type="ftr" sz="quarter" idx="11"/>
          </p:nvPr>
        </p:nvSpPr>
        <p:spPr/>
        <p:txBody>
          <a:bodyPr/>
          <a:lstStyle/>
          <a:p>
            <a:r>
              <a:rPr lang="en-US" dirty="0" smtClean="0"/>
              <a:t>Mod 23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220</a:t>
            </a:fld>
            <a:endParaRPr lang="en-US" dirty="0"/>
          </a:p>
        </p:txBody>
      </p:sp>
    </p:spTree>
    <p:extLst>
      <p:ext uri="{BB962C8B-B14F-4D97-AF65-F5344CB8AC3E}">
        <p14:creationId xmlns:p14="http://schemas.microsoft.com/office/powerpoint/2010/main" val="1612055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6"/>
            <a:ext cx="8229600" cy="701211"/>
          </a:xfrm>
        </p:spPr>
        <p:txBody>
          <a:bodyPr>
            <a:normAutofit fontScale="90000"/>
          </a:bodyPr>
          <a:lstStyle/>
          <a:p>
            <a:r>
              <a:rPr lang="en-US" sz="3600" dirty="0" smtClean="0">
                <a:solidFill>
                  <a:srgbClr val="800000"/>
                </a:solidFill>
              </a:rPr>
              <a:t>Motor type comparison for vehicle traction</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23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229</a:t>
            </a:fld>
            <a:endParaRPr lang="en-US" dirty="0"/>
          </a:p>
        </p:txBody>
      </p:sp>
      <p:pic>
        <p:nvPicPr>
          <p:cNvPr id="3" name="Picture 2" descr="Untitle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6559" y="1014890"/>
            <a:ext cx="4540241" cy="5341459"/>
          </a:xfrm>
          <a:prstGeom prst="rect">
            <a:avLst/>
          </a:prstGeom>
        </p:spPr>
      </p:pic>
      <p:sp>
        <p:nvSpPr>
          <p:cNvPr id="6" name="TextBox 5"/>
          <p:cNvSpPr txBox="1"/>
          <p:nvPr/>
        </p:nvSpPr>
        <p:spPr>
          <a:xfrm>
            <a:off x="143764" y="1054381"/>
            <a:ext cx="3677967" cy="5078314"/>
          </a:xfrm>
          <a:prstGeom prst="rect">
            <a:avLst/>
          </a:prstGeom>
          <a:noFill/>
        </p:spPr>
        <p:txBody>
          <a:bodyPr wrap="square" rtlCol="0">
            <a:spAutoFit/>
          </a:bodyPr>
          <a:lstStyle/>
          <a:p>
            <a:r>
              <a:rPr lang="en-US" dirty="0" smtClean="0"/>
              <a:t>Very little information is available to report on by 2012 relating to the relative performance advantages of each of the machines shown for use in vehicle traction. </a:t>
            </a:r>
          </a:p>
          <a:p>
            <a:endParaRPr lang="en-US" dirty="0"/>
          </a:p>
          <a:p>
            <a:r>
              <a:rPr lang="en-US" dirty="0" smtClean="0"/>
              <a:t>Some obvious points:</a:t>
            </a:r>
          </a:p>
          <a:p>
            <a:endParaRPr lang="en-US" dirty="0"/>
          </a:p>
          <a:p>
            <a:r>
              <a:rPr lang="en-US" dirty="0" smtClean="0"/>
              <a:t>IPMs currently dominate traction</a:t>
            </a:r>
          </a:p>
          <a:p>
            <a:r>
              <a:rPr lang="en-US" dirty="0" smtClean="0"/>
              <a:t>Reluctance types use no magnets</a:t>
            </a:r>
          </a:p>
          <a:p>
            <a:r>
              <a:rPr lang="en-US" dirty="0" smtClean="0"/>
              <a:t>SRMs are noisy with large torque ripple requiring unique inverters</a:t>
            </a:r>
          </a:p>
          <a:p>
            <a:endParaRPr lang="en-US" dirty="0"/>
          </a:p>
          <a:p>
            <a:r>
              <a:rPr lang="en-US" dirty="0" smtClean="0"/>
              <a:t>SRMs are simple and low cost</a:t>
            </a:r>
          </a:p>
          <a:p>
            <a:endParaRPr lang="en-US" dirty="0"/>
          </a:p>
          <a:p>
            <a:r>
              <a:rPr lang="en-US" dirty="0" smtClean="0"/>
              <a:t>IMs are well known but rotors are hot because of </a:t>
            </a:r>
            <a:r>
              <a:rPr lang="en-US" dirty="0" err="1" smtClean="0"/>
              <a:t>Omic</a:t>
            </a:r>
            <a:r>
              <a:rPr lang="en-US" dirty="0" smtClean="0"/>
              <a:t> losses.</a:t>
            </a:r>
          </a:p>
          <a:p>
            <a:endParaRPr lang="en-US" dirty="0"/>
          </a:p>
        </p:txBody>
      </p:sp>
    </p:spTree>
    <p:extLst>
      <p:ext uri="{BB962C8B-B14F-4D97-AF65-F5344CB8AC3E}">
        <p14:creationId xmlns:p14="http://schemas.microsoft.com/office/powerpoint/2010/main" val="17814121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6340"/>
            <a:ext cx="8229600" cy="701211"/>
          </a:xfrm>
        </p:spPr>
        <p:txBody>
          <a:bodyPr>
            <a:normAutofit/>
          </a:bodyPr>
          <a:lstStyle/>
          <a:p>
            <a:r>
              <a:rPr lang="en-US" sz="3600" dirty="0" smtClean="0">
                <a:solidFill>
                  <a:srgbClr val="800000"/>
                </a:solidFill>
              </a:rPr>
              <a:t>Thermal comparison of RSMs to IMs</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23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230</a:t>
            </a:fld>
            <a:endParaRPr lang="en-US" dirty="0"/>
          </a:p>
        </p:txBody>
      </p:sp>
      <p:sp>
        <p:nvSpPr>
          <p:cNvPr id="6" name="Rectangle 5"/>
          <p:cNvSpPr/>
          <p:nvPr/>
        </p:nvSpPr>
        <p:spPr>
          <a:xfrm>
            <a:off x="108857" y="6081564"/>
            <a:ext cx="3894667" cy="646331"/>
          </a:xfrm>
          <a:prstGeom prst="rect">
            <a:avLst/>
          </a:prstGeom>
        </p:spPr>
        <p:txBody>
          <a:bodyPr wrap="square">
            <a:spAutoFit/>
          </a:bodyPr>
          <a:lstStyle/>
          <a:p>
            <a:r>
              <a:rPr lang="en-US" baseline="30000" dirty="0"/>
              <a:t>Aldo </a:t>
            </a:r>
            <a:r>
              <a:rPr lang="en-US" baseline="30000" dirty="0" err="1"/>
              <a:t>Boglietti</a:t>
            </a:r>
            <a:r>
              <a:rPr lang="en-US" baseline="30000" dirty="0"/>
              <a:t>, </a:t>
            </a:r>
            <a:r>
              <a:rPr lang="en-US" i="1" baseline="30000" dirty="0"/>
              <a:t>Senior member IEEE</a:t>
            </a:r>
            <a:r>
              <a:rPr lang="en-US" baseline="30000" dirty="0"/>
              <a:t>, Michele </a:t>
            </a:r>
            <a:r>
              <a:rPr lang="en-US" baseline="30000" dirty="0" err="1"/>
              <a:t>Pastorelli</a:t>
            </a:r>
            <a:r>
              <a:rPr lang="en-US" baseline="30000" dirty="0"/>
              <a:t> Department of Electrical Engineering</a:t>
            </a:r>
          </a:p>
          <a:p>
            <a:r>
              <a:rPr lang="en-US" baseline="30000" dirty="0" err="1"/>
              <a:t>Politecnico</a:t>
            </a:r>
            <a:r>
              <a:rPr lang="en-US" baseline="30000" dirty="0"/>
              <a:t> di Torino</a:t>
            </a:r>
            <a:endParaRPr lang="en-US" dirty="0"/>
          </a:p>
        </p:txBody>
      </p:sp>
      <p:sp>
        <p:nvSpPr>
          <p:cNvPr id="7" name="TextBox 6"/>
          <p:cNvSpPr txBox="1"/>
          <p:nvPr/>
        </p:nvSpPr>
        <p:spPr>
          <a:xfrm>
            <a:off x="457200" y="936950"/>
            <a:ext cx="8535446" cy="5909311"/>
          </a:xfrm>
          <a:prstGeom prst="rect">
            <a:avLst/>
          </a:prstGeom>
          <a:noFill/>
        </p:spPr>
        <p:txBody>
          <a:bodyPr wrap="square" rtlCol="0">
            <a:spAutoFit/>
          </a:bodyPr>
          <a:lstStyle/>
          <a:p>
            <a:r>
              <a:rPr lang="en-US" dirty="0" smtClean="0"/>
              <a:t>A comparison was conducted for an </a:t>
            </a:r>
            <a:r>
              <a:rPr lang="en-US" dirty="0" smtClean="0"/>
              <a:t>IM </a:t>
            </a:r>
            <a:r>
              <a:rPr lang="en-US" dirty="0" smtClean="0"/>
              <a:t>and</a:t>
            </a:r>
          </a:p>
          <a:p>
            <a:r>
              <a:rPr lang="en-US" dirty="0" smtClean="0"/>
              <a:t>RSM in Italy in </a:t>
            </a:r>
            <a:r>
              <a:rPr lang="en-US" dirty="0" smtClean="0"/>
              <a:t>2008 with </a:t>
            </a:r>
            <a:r>
              <a:rPr lang="en-US" dirty="0" smtClean="0"/>
              <a:t>both motors using</a:t>
            </a:r>
          </a:p>
          <a:p>
            <a:r>
              <a:rPr lang="en-US" dirty="0" smtClean="0"/>
              <a:t>the same stator but with different rotors.</a:t>
            </a:r>
          </a:p>
          <a:p>
            <a:endParaRPr lang="en-US" dirty="0"/>
          </a:p>
          <a:p>
            <a:endParaRPr lang="en-US" dirty="0"/>
          </a:p>
          <a:p>
            <a:r>
              <a:rPr lang="en-US" dirty="0" smtClean="0"/>
              <a:t>	IM Torque =</a:t>
            </a:r>
          </a:p>
          <a:p>
            <a:endParaRPr lang="en-US" dirty="0"/>
          </a:p>
          <a:p>
            <a:endParaRPr lang="en-US" dirty="0" smtClean="0"/>
          </a:p>
          <a:p>
            <a:endParaRPr lang="en-US" dirty="0"/>
          </a:p>
          <a:p>
            <a:r>
              <a:rPr lang="en-US" dirty="0" smtClean="0"/>
              <a:t>	RSM Torque =</a:t>
            </a:r>
          </a:p>
          <a:p>
            <a:endParaRPr lang="en-US" dirty="0"/>
          </a:p>
          <a:p>
            <a:r>
              <a:rPr lang="en-US" dirty="0" smtClean="0"/>
              <a:t>Both </a:t>
            </a:r>
            <a:r>
              <a:rPr lang="en-US" dirty="0" smtClean="0"/>
              <a:t>motors have about the same air-gap flux density &amp; Ohmic stator losses (because they both use the same stator)</a:t>
            </a:r>
          </a:p>
          <a:p>
            <a:endParaRPr lang="en-US" dirty="0"/>
          </a:p>
          <a:p>
            <a:r>
              <a:rPr lang="en-US" dirty="0" smtClean="0"/>
              <a:t>Due mainly to the zero rotor losses in the RSM machine, the RSM torque rating was 17% higher than the IM version and was validated by testing.</a:t>
            </a:r>
          </a:p>
          <a:p>
            <a:endParaRPr lang="en-US" dirty="0"/>
          </a:p>
          <a:p>
            <a:r>
              <a:rPr lang="en-US" dirty="0" smtClean="0"/>
              <a:t>There was no data in the paper on the saliency ration of the RSM however.</a:t>
            </a:r>
          </a:p>
          <a:p>
            <a:endParaRPr lang="en-US" dirty="0" smtClean="0"/>
          </a:p>
          <a:p>
            <a:endParaRPr lang="en-US" dirty="0"/>
          </a:p>
          <a:p>
            <a:endParaRPr lang="en-US" dirty="0"/>
          </a:p>
        </p:txBody>
      </p:sp>
      <p:pic>
        <p:nvPicPr>
          <p:cNvPr id="8" name="Picture 7" descr="Untitle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8279" y="1165016"/>
            <a:ext cx="3208521" cy="2557239"/>
          </a:xfrm>
          <a:prstGeom prst="rect">
            <a:avLst/>
          </a:prstGeom>
        </p:spPr>
      </p:pic>
      <p:pic>
        <p:nvPicPr>
          <p:cNvPr id="9" name="Picture 8" descr="Untitled.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7179" y="2090448"/>
            <a:ext cx="2290830" cy="902448"/>
          </a:xfrm>
          <a:prstGeom prst="rect">
            <a:avLst/>
          </a:prstGeom>
        </p:spPr>
      </p:pic>
      <p:pic>
        <p:nvPicPr>
          <p:cNvPr id="11" name="Picture 10" descr="Untitled2.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1233" y="3266551"/>
            <a:ext cx="2164435" cy="680251"/>
          </a:xfrm>
          <a:prstGeom prst="rect">
            <a:avLst/>
          </a:prstGeom>
        </p:spPr>
      </p:pic>
    </p:spTree>
    <p:extLst>
      <p:ext uri="{BB962C8B-B14F-4D97-AF65-F5344CB8AC3E}">
        <p14:creationId xmlns:p14="http://schemas.microsoft.com/office/powerpoint/2010/main" val="3747179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Mod 23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231</a:t>
            </a:fld>
            <a:endParaRPr lang="en-US" dirty="0"/>
          </a:p>
        </p:txBody>
      </p:sp>
      <p:pic>
        <p:nvPicPr>
          <p:cNvPr id="10" name="Picture 9"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235" y="1322961"/>
            <a:ext cx="8565001" cy="4680402"/>
          </a:xfrm>
          <a:prstGeom prst="rect">
            <a:avLst/>
          </a:prstGeom>
        </p:spPr>
      </p:pic>
      <p:sp>
        <p:nvSpPr>
          <p:cNvPr id="11" name="TextBox 10"/>
          <p:cNvSpPr txBox="1"/>
          <p:nvPr/>
        </p:nvSpPr>
        <p:spPr>
          <a:xfrm>
            <a:off x="249383" y="343987"/>
            <a:ext cx="9081654" cy="584775"/>
          </a:xfrm>
          <a:prstGeom prst="rect">
            <a:avLst/>
          </a:prstGeom>
          <a:noFill/>
        </p:spPr>
        <p:txBody>
          <a:bodyPr wrap="square" rtlCol="0">
            <a:spAutoFit/>
          </a:bodyPr>
          <a:lstStyle/>
          <a:p>
            <a:r>
              <a:rPr lang="en-US" sz="3200" dirty="0" smtClean="0">
                <a:solidFill>
                  <a:schemeClr val="accent6">
                    <a:lumMod val="50000"/>
                  </a:schemeClr>
                </a:solidFill>
              </a:rPr>
              <a:t>(8) pole RSM and (6) pole SRM cross sections</a:t>
            </a:r>
            <a:endParaRPr lang="en-US" sz="3200" dirty="0">
              <a:solidFill>
                <a:schemeClr val="accent6">
                  <a:lumMod val="50000"/>
                </a:schemeClr>
              </a:solidFill>
            </a:endParaRPr>
          </a:p>
        </p:txBody>
      </p:sp>
    </p:spTree>
    <p:extLst>
      <p:ext uri="{BB962C8B-B14F-4D97-AF65-F5344CB8AC3E}">
        <p14:creationId xmlns:p14="http://schemas.microsoft.com/office/powerpoint/2010/main" val="7032789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668"/>
            <a:ext cx="8229600" cy="701211"/>
          </a:xfrm>
        </p:spPr>
        <p:txBody>
          <a:bodyPr>
            <a:normAutofit/>
          </a:bodyPr>
          <a:lstStyle/>
          <a:p>
            <a:r>
              <a:rPr lang="en-US" sz="3600" dirty="0" smtClean="0">
                <a:solidFill>
                  <a:srgbClr val="800000"/>
                </a:solidFill>
              </a:rPr>
              <a:t>SRM vs RSM (Salient pole machines)</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23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232</a:t>
            </a:fld>
            <a:endParaRPr lang="en-US" dirty="0"/>
          </a:p>
        </p:txBody>
      </p:sp>
      <p:pic>
        <p:nvPicPr>
          <p:cNvPr id="3" name="Picture 2"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97" y="1231297"/>
            <a:ext cx="3893752" cy="3809835"/>
          </a:xfrm>
          <a:prstGeom prst="rect">
            <a:avLst/>
          </a:prstGeom>
        </p:spPr>
      </p:pic>
      <p:pic>
        <p:nvPicPr>
          <p:cNvPr id="6" name="Picture 5" descr="Untitle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3810" y="1190868"/>
            <a:ext cx="4629754" cy="3751857"/>
          </a:xfrm>
          <a:prstGeom prst="rect">
            <a:avLst/>
          </a:prstGeom>
        </p:spPr>
      </p:pic>
      <p:sp>
        <p:nvSpPr>
          <p:cNvPr id="7" name="TextBox 6"/>
          <p:cNvSpPr txBox="1"/>
          <p:nvPr/>
        </p:nvSpPr>
        <p:spPr>
          <a:xfrm>
            <a:off x="362856" y="5200952"/>
            <a:ext cx="8560707" cy="369332"/>
          </a:xfrm>
          <a:prstGeom prst="rect">
            <a:avLst/>
          </a:prstGeom>
          <a:noFill/>
        </p:spPr>
        <p:txBody>
          <a:bodyPr wrap="square" rtlCol="0">
            <a:spAutoFit/>
          </a:bodyPr>
          <a:lstStyle/>
          <a:p>
            <a:r>
              <a:rPr lang="en-US" dirty="0" smtClean="0"/>
              <a:t>(4) Pole Switched Reluctance			   (4) </a:t>
            </a:r>
            <a:r>
              <a:rPr lang="en-US" dirty="0"/>
              <a:t>P</a:t>
            </a:r>
            <a:r>
              <a:rPr lang="en-US" dirty="0" smtClean="0"/>
              <a:t>ole Reluctance Synchronous</a:t>
            </a:r>
          </a:p>
        </p:txBody>
      </p:sp>
      <p:pic>
        <p:nvPicPr>
          <p:cNvPr id="8" name="Picture 7" descr="WHITEtiff.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0699" y="1245815"/>
            <a:ext cx="588674" cy="277586"/>
          </a:xfrm>
          <a:prstGeom prst="rect">
            <a:avLst/>
          </a:prstGeom>
        </p:spPr>
      </p:pic>
      <p:sp>
        <p:nvSpPr>
          <p:cNvPr id="9" name="TextBox 8"/>
          <p:cNvSpPr txBox="1"/>
          <p:nvPr/>
        </p:nvSpPr>
        <p:spPr>
          <a:xfrm>
            <a:off x="3592286" y="1305691"/>
            <a:ext cx="1681238" cy="646331"/>
          </a:xfrm>
          <a:prstGeom prst="rect">
            <a:avLst/>
          </a:prstGeom>
          <a:noFill/>
        </p:spPr>
        <p:txBody>
          <a:bodyPr wrap="square" rtlCol="0">
            <a:spAutoFit/>
          </a:bodyPr>
          <a:lstStyle/>
          <a:p>
            <a:r>
              <a:rPr lang="en-US" dirty="0" smtClean="0"/>
              <a:t>(3) phase machines</a:t>
            </a:r>
            <a:endParaRPr lang="en-US" dirty="0"/>
          </a:p>
        </p:txBody>
      </p:sp>
    </p:spTree>
    <p:extLst>
      <p:ext uri="{BB962C8B-B14F-4D97-AF65-F5344CB8AC3E}">
        <p14:creationId xmlns:p14="http://schemas.microsoft.com/office/powerpoint/2010/main" val="26748763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6"/>
            <a:ext cx="8229600" cy="701211"/>
          </a:xfrm>
        </p:spPr>
        <p:txBody>
          <a:bodyPr>
            <a:normAutofit/>
          </a:bodyPr>
          <a:lstStyle/>
          <a:p>
            <a:r>
              <a:rPr lang="en-US" sz="2800" dirty="0" smtClean="0">
                <a:solidFill>
                  <a:srgbClr val="800000"/>
                </a:solidFill>
              </a:rPr>
              <a:t>Salient Pole Motor Comparison SRM vs RSM</a:t>
            </a:r>
            <a:endParaRPr lang="en-US" sz="28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23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233</a:t>
            </a:fld>
            <a:endParaRPr lang="en-US" dirty="0"/>
          </a:p>
        </p:txBody>
      </p:sp>
      <p:sp>
        <p:nvSpPr>
          <p:cNvPr id="3" name="Rectangle 2"/>
          <p:cNvSpPr/>
          <p:nvPr/>
        </p:nvSpPr>
        <p:spPr>
          <a:xfrm>
            <a:off x="664400" y="828347"/>
            <a:ext cx="3058800" cy="581356"/>
          </a:xfrm>
          <a:prstGeom prst="rect">
            <a:avLst/>
          </a:prstGeom>
        </p:spPr>
        <p:txBody>
          <a:bodyPr wrap="none">
            <a:spAutoFit/>
          </a:bodyPr>
          <a:lstStyle/>
          <a:p>
            <a:pPr>
              <a:lnSpc>
                <a:spcPts val="4000"/>
              </a:lnSpc>
              <a:tabLst/>
            </a:pPr>
            <a:r>
              <a:rPr lang="en-US" altLang="zh-CN" sz="2400" dirty="0" smtClean="0">
                <a:latin typeface="Arial"/>
                <a:cs typeface="Arial"/>
              </a:rPr>
              <a:t>Switched Reluctance</a:t>
            </a:r>
            <a:endParaRPr lang="en-US" altLang="zh-CN" sz="2400" dirty="0">
              <a:latin typeface="Arial"/>
              <a:cs typeface="Arial"/>
            </a:endParaRPr>
          </a:p>
        </p:txBody>
      </p:sp>
      <p:sp>
        <p:nvSpPr>
          <p:cNvPr id="6" name="Rectangle 5"/>
          <p:cNvSpPr/>
          <p:nvPr/>
        </p:nvSpPr>
        <p:spPr>
          <a:xfrm>
            <a:off x="4749987" y="842981"/>
            <a:ext cx="3606426" cy="581356"/>
          </a:xfrm>
          <a:prstGeom prst="rect">
            <a:avLst/>
          </a:prstGeom>
        </p:spPr>
        <p:txBody>
          <a:bodyPr wrap="none">
            <a:spAutoFit/>
          </a:bodyPr>
          <a:lstStyle/>
          <a:p>
            <a:pPr>
              <a:lnSpc>
                <a:spcPts val="4000"/>
              </a:lnSpc>
              <a:tabLst/>
            </a:pPr>
            <a:r>
              <a:rPr lang="en-US" altLang="zh-CN" sz="2400" dirty="0" smtClean="0">
                <a:solidFill>
                  <a:srgbClr val="000000"/>
                </a:solidFill>
                <a:latin typeface="Arial"/>
                <a:cs typeface="Arial"/>
              </a:rPr>
              <a:t>Reluctance Synchronous</a:t>
            </a:r>
            <a:endParaRPr lang="en-US" altLang="zh-CN" sz="2400" dirty="0">
              <a:solidFill>
                <a:srgbClr val="000000"/>
              </a:solidFill>
              <a:latin typeface="Arial"/>
              <a:cs typeface="Arial"/>
            </a:endParaRPr>
          </a:p>
        </p:txBody>
      </p:sp>
      <p:sp>
        <p:nvSpPr>
          <p:cNvPr id="7" name="Rectangle 6"/>
          <p:cNvSpPr/>
          <p:nvPr/>
        </p:nvSpPr>
        <p:spPr>
          <a:xfrm>
            <a:off x="722634" y="1711842"/>
            <a:ext cx="3457127" cy="4264415"/>
          </a:xfrm>
          <a:prstGeom prst="rect">
            <a:avLst/>
          </a:prstGeom>
        </p:spPr>
        <p:txBody>
          <a:bodyPr wrap="square">
            <a:spAutoFit/>
          </a:bodyPr>
          <a:lstStyle/>
          <a:p>
            <a:pPr>
              <a:lnSpc>
                <a:spcPts val="2200"/>
              </a:lnSpc>
              <a:tabLst/>
            </a:pPr>
            <a:r>
              <a:rPr lang="en-US" altLang="zh-CN" sz="2000" dirty="0">
                <a:solidFill>
                  <a:srgbClr val="000000"/>
                </a:solidFill>
                <a:latin typeface="Arial"/>
                <a:cs typeface="Arial"/>
              </a:rPr>
              <a:t>New Mfg. technology</a:t>
            </a:r>
          </a:p>
          <a:p>
            <a:pPr>
              <a:lnSpc>
                <a:spcPts val="1000"/>
              </a:lnSpc>
            </a:pPr>
            <a:endParaRPr lang="en-US" altLang="zh-CN" sz="2000" dirty="0">
              <a:solidFill>
                <a:srgbClr val="000000"/>
              </a:solidFill>
              <a:latin typeface="Arial"/>
              <a:cs typeface="Arial"/>
            </a:endParaRPr>
          </a:p>
          <a:p>
            <a:pPr>
              <a:lnSpc>
                <a:spcPts val="1000"/>
              </a:lnSpc>
            </a:pPr>
            <a:endParaRPr lang="en-US" altLang="zh-CN" sz="2000" dirty="0">
              <a:solidFill>
                <a:srgbClr val="000000"/>
              </a:solidFill>
              <a:latin typeface="Arial"/>
              <a:cs typeface="Arial"/>
            </a:endParaRPr>
          </a:p>
          <a:p>
            <a:pPr>
              <a:lnSpc>
                <a:spcPts val="2800"/>
              </a:lnSpc>
              <a:tabLst/>
            </a:pPr>
            <a:r>
              <a:rPr lang="en-US" altLang="zh-CN" sz="2000" dirty="0">
                <a:solidFill>
                  <a:srgbClr val="000000"/>
                </a:solidFill>
                <a:latin typeface="Arial"/>
                <a:cs typeface="Arial"/>
              </a:rPr>
              <a:t>Special stator windings</a:t>
            </a:r>
          </a:p>
          <a:p>
            <a:pPr>
              <a:lnSpc>
                <a:spcPts val="1000"/>
              </a:lnSpc>
            </a:pPr>
            <a:endParaRPr lang="en-US" altLang="zh-CN" sz="2000" dirty="0">
              <a:solidFill>
                <a:srgbClr val="000000"/>
              </a:solidFill>
              <a:latin typeface="Arial"/>
              <a:cs typeface="Arial"/>
            </a:endParaRPr>
          </a:p>
          <a:p>
            <a:pPr>
              <a:lnSpc>
                <a:spcPts val="1000"/>
              </a:lnSpc>
            </a:pPr>
            <a:endParaRPr lang="en-US" altLang="zh-CN" sz="2000" dirty="0">
              <a:solidFill>
                <a:srgbClr val="000000"/>
              </a:solidFill>
              <a:latin typeface="Arial"/>
              <a:cs typeface="Arial"/>
            </a:endParaRPr>
          </a:p>
          <a:p>
            <a:pPr>
              <a:lnSpc>
                <a:spcPts val="2800"/>
              </a:lnSpc>
              <a:tabLst/>
            </a:pPr>
            <a:r>
              <a:rPr lang="en-US" altLang="zh-CN" sz="2000" dirty="0">
                <a:solidFill>
                  <a:srgbClr val="000000"/>
                </a:solidFill>
                <a:latin typeface="Arial"/>
                <a:cs typeface="Arial"/>
              </a:rPr>
              <a:t>Robust rotor (no conductors)</a:t>
            </a:r>
          </a:p>
          <a:p>
            <a:pPr>
              <a:lnSpc>
                <a:spcPts val="1000"/>
              </a:lnSpc>
            </a:pPr>
            <a:endParaRPr lang="en-US" altLang="zh-CN" sz="2000" dirty="0">
              <a:solidFill>
                <a:srgbClr val="000000"/>
              </a:solidFill>
              <a:latin typeface="Arial"/>
              <a:cs typeface="Arial"/>
            </a:endParaRPr>
          </a:p>
          <a:p>
            <a:pPr>
              <a:lnSpc>
                <a:spcPts val="1000"/>
              </a:lnSpc>
            </a:pPr>
            <a:endParaRPr lang="en-US" altLang="zh-CN" sz="2000" dirty="0">
              <a:solidFill>
                <a:srgbClr val="000000"/>
              </a:solidFill>
              <a:latin typeface="Arial"/>
              <a:cs typeface="Arial"/>
            </a:endParaRPr>
          </a:p>
          <a:p>
            <a:pPr>
              <a:lnSpc>
                <a:spcPts val="2800"/>
              </a:lnSpc>
              <a:tabLst/>
            </a:pPr>
            <a:r>
              <a:rPr lang="en-US" altLang="zh-CN" sz="2000" dirty="0">
                <a:solidFill>
                  <a:srgbClr val="000000"/>
                </a:solidFill>
                <a:latin typeface="Arial"/>
                <a:cs typeface="Arial"/>
              </a:rPr>
              <a:t>Difficult noise control</a:t>
            </a:r>
          </a:p>
          <a:p>
            <a:pPr>
              <a:lnSpc>
                <a:spcPts val="1000"/>
              </a:lnSpc>
            </a:pPr>
            <a:endParaRPr lang="en-US" altLang="zh-CN" sz="2000" dirty="0">
              <a:solidFill>
                <a:srgbClr val="000000"/>
              </a:solidFill>
              <a:latin typeface="Arial"/>
              <a:cs typeface="Arial"/>
            </a:endParaRPr>
          </a:p>
          <a:p>
            <a:pPr>
              <a:lnSpc>
                <a:spcPts val="1000"/>
              </a:lnSpc>
            </a:pPr>
            <a:endParaRPr lang="en-US" altLang="zh-CN" sz="2000" dirty="0">
              <a:solidFill>
                <a:srgbClr val="000000"/>
              </a:solidFill>
              <a:latin typeface="Arial"/>
              <a:cs typeface="Arial"/>
            </a:endParaRPr>
          </a:p>
          <a:p>
            <a:pPr>
              <a:lnSpc>
                <a:spcPts val="2800"/>
              </a:lnSpc>
              <a:tabLst/>
            </a:pPr>
            <a:r>
              <a:rPr lang="en-US" altLang="zh-CN" sz="2000" dirty="0">
                <a:solidFill>
                  <a:srgbClr val="000000"/>
                </a:solidFill>
                <a:latin typeface="Arial"/>
                <a:cs typeface="Arial"/>
              </a:rPr>
              <a:t>Special Inverter &amp; </a:t>
            </a:r>
            <a:r>
              <a:rPr lang="en-US" altLang="zh-CN" sz="2000" dirty="0" smtClean="0">
                <a:solidFill>
                  <a:srgbClr val="000000"/>
                </a:solidFill>
                <a:latin typeface="Arial"/>
                <a:cs typeface="Arial"/>
              </a:rPr>
              <a:t>control</a:t>
            </a:r>
          </a:p>
          <a:p>
            <a:pPr>
              <a:lnSpc>
                <a:spcPts val="2800"/>
              </a:lnSpc>
              <a:tabLst/>
            </a:pPr>
            <a:endParaRPr lang="en-US" altLang="zh-CN" sz="2000" dirty="0">
              <a:solidFill>
                <a:srgbClr val="000000"/>
              </a:solidFill>
              <a:latin typeface="Arial"/>
              <a:cs typeface="Arial"/>
            </a:endParaRPr>
          </a:p>
          <a:p>
            <a:pPr>
              <a:lnSpc>
                <a:spcPts val="2800"/>
              </a:lnSpc>
              <a:tabLst/>
            </a:pPr>
            <a:r>
              <a:rPr lang="en-US" altLang="zh-CN" sz="2000" dirty="0" smtClean="0">
                <a:solidFill>
                  <a:srgbClr val="000000"/>
                </a:solidFill>
                <a:latin typeface="Arial"/>
                <a:cs typeface="Arial"/>
              </a:rPr>
              <a:t>Higher frequencies</a:t>
            </a:r>
          </a:p>
          <a:p>
            <a:pPr>
              <a:lnSpc>
                <a:spcPts val="2800"/>
              </a:lnSpc>
              <a:tabLst/>
            </a:pPr>
            <a:endParaRPr lang="en-US" altLang="zh-CN" sz="2000" dirty="0" smtClean="0">
              <a:solidFill>
                <a:srgbClr val="000000"/>
              </a:solidFill>
              <a:latin typeface="Arial"/>
              <a:cs typeface="Arial"/>
            </a:endParaRPr>
          </a:p>
          <a:p>
            <a:pPr>
              <a:lnSpc>
                <a:spcPts val="2800"/>
              </a:lnSpc>
              <a:tabLst/>
            </a:pPr>
            <a:r>
              <a:rPr lang="en-US" altLang="zh-CN" sz="2000" dirty="0" smtClean="0">
                <a:solidFill>
                  <a:srgbClr val="000000"/>
                </a:solidFill>
                <a:latin typeface="Arial"/>
                <a:cs typeface="Arial"/>
              </a:rPr>
              <a:t>Requires small air gaps</a:t>
            </a:r>
            <a:endParaRPr lang="en-US" altLang="zh-CN" sz="2000" dirty="0">
              <a:solidFill>
                <a:srgbClr val="000000"/>
              </a:solidFill>
              <a:latin typeface="Arial"/>
              <a:cs typeface="Arial"/>
            </a:endParaRPr>
          </a:p>
        </p:txBody>
      </p:sp>
      <p:sp>
        <p:nvSpPr>
          <p:cNvPr id="8" name="Rectangle 7"/>
          <p:cNvSpPr/>
          <p:nvPr/>
        </p:nvSpPr>
        <p:spPr>
          <a:xfrm>
            <a:off x="4796257" y="1711842"/>
            <a:ext cx="3671714" cy="4623488"/>
          </a:xfrm>
          <a:prstGeom prst="rect">
            <a:avLst/>
          </a:prstGeom>
        </p:spPr>
        <p:txBody>
          <a:bodyPr wrap="square">
            <a:spAutoFit/>
          </a:bodyPr>
          <a:lstStyle/>
          <a:p>
            <a:pPr>
              <a:lnSpc>
                <a:spcPts val="2200"/>
              </a:lnSpc>
              <a:tabLst/>
            </a:pPr>
            <a:r>
              <a:rPr lang="en-US" altLang="zh-CN" sz="2000" dirty="0">
                <a:solidFill>
                  <a:srgbClr val="000000"/>
                </a:solidFill>
                <a:latin typeface="Arial"/>
                <a:cs typeface="Arial"/>
              </a:rPr>
              <a:t>Standard AC motor/stator</a:t>
            </a:r>
          </a:p>
          <a:p>
            <a:pPr>
              <a:lnSpc>
                <a:spcPts val="1000"/>
              </a:lnSpc>
            </a:pPr>
            <a:endParaRPr lang="en-US" altLang="zh-CN" sz="2000" dirty="0">
              <a:solidFill>
                <a:srgbClr val="000000"/>
              </a:solidFill>
              <a:latin typeface="Arial"/>
              <a:cs typeface="Arial"/>
            </a:endParaRPr>
          </a:p>
          <a:p>
            <a:pPr>
              <a:lnSpc>
                <a:spcPts val="1000"/>
              </a:lnSpc>
            </a:pPr>
            <a:endParaRPr lang="en-US" altLang="zh-CN" sz="2000" dirty="0">
              <a:solidFill>
                <a:srgbClr val="000000"/>
              </a:solidFill>
              <a:latin typeface="Arial"/>
              <a:cs typeface="Arial"/>
            </a:endParaRPr>
          </a:p>
          <a:p>
            <a:pPr>
              <a:lnSpc>
                <a:spcPts val="2800"/>
              </a:lnSpc>
              <a:tabLst/>
            </a:pPr>
            <a:r>
              <a:rPr lang="en-US" altLang="zh-CN" sz="2000" dirty="0">
                <a:solidFill>
                  <a:srgbClr val="000000"/>
                </a:solidFill>
                <a:latin typeface="Arial"/>
                <a:cs typeface="Arial"/>
              </a:rPr>
              <a:t>Standard AC  phase  windings</a:t>
            </a:r>
          </a:p>
          <a:p>
            <a:pPr>
              <a:lnSpc>
                <a:spcPts val="1000"/>
              </a:lnSpc>
            </a:pPr>
            <a:endParaRPr lang="en-US" altLang="zh-CN" sz="2000" dirty="0">
              <a:solidFill>
                <a:srgbClr val="000000"/>
              </a:solidFill>
              <a:latin typeface="Arial"/>
              <a:cs typeface="Arial"/>
            </a:endParaRPr>
          </a:p>
          <a:p>
            <a:pPr>
              <a:lnSpc>
                <a:spcPts val="1000"/>
              </a:lnSpc>
            </a:pPr>
            <a:endParaRPr lang="en-US" altLang="zh-CN" sz="2000" dirty="0">
              <a:solidFill>
                <a:srgbClr val="000000"/>
              </a:solidFill>
              <a:latin typeface="Arial"/>
              <a:cs typeface="Arial"/>
            </a:endParaRPr>
          </a:p>
          <a:p>
            <a:pPr>
              <a:lnSpc>
                <a:spcPts val="2800"/>
              </a:lnSpc>
              <a:tabLst/>
            </a:pPr>
            <a:r>
              <a:rPr lang="en-US" altLang="zh-CN" sz="2000" dirty="0">
                <a:solidFill>
                  <a:srgbClr val="000000"/>
                </a:solidFill>
                <a:latin typeface="Arial"/>
                <a:cs typeface="Arial"/>
              </a:rPr>
              <a:t>Simple rotor (no conductors)</a:t>
            </a:r>
          </a:p>
          <a:p>
            <a:pPr>
              <a:lnSpc>
                <a:spcPts val="1000"/>
              </a:lnSpc>
            </a:pPr>
            <a:endParaRPr lang="en-US" altLang="zh-CN" sz="2000" dirty="0">
              <a:solidFill>
                <a:srgbClr val="000000"/>
              </a:solidFill>
              <a:latin typeface="Arial"/>
              <a:cs typeface="Arial"/>
            </a:endParaRPr>
          </a:p>
          <a:p>
            <a:pPr>
              <a:lnSpc>
                <a:spcPts val="1000"/>
              </a:lnSpc>
            </a:pPr>
            <a:endParaRPr lang="en-US" altLang="zh-CN" sz="2000" dirty="0">
              <a:solidFill>
                <a:srgbClr val="000000"/>
              </a:solidFill>
              <a:latin typeface="Arial"/>
              <a:cs typeface="Arial"/>
            </a:endParaRPr>
          </a:p>
          <a:p>
            <a:pPr>
              <a:lnSpc>
                <a:spcPts val="2800"/>
              </a:lnSpc>
              <a:tabLst/>
            </a:pPr>
            <a:r>
              <a:rPr lang="en-US" altLang="zh-CN" sz="2000" dirty="0">
                <a:solidFill>
                  <a:srgbClr val="000000"/>
                </a:solidFill>
                <a:latin typeface="Arial"/>
                <a:cs typeface="Arial"/>
              </a:rPr>
              <a:t>Normal induction motor noise</a:t>
            </a:r>
          </a:p>
          <a:p>
            <a:pPr>
              <a:lnSpc>
                <a:spcPts val="1000"/>
              </a:lnSpc>
            </a:pPr>
            <a:endParaRPr lang="en-US" altLang="zh-CN" sz="2000" dirty="0">
              <a:solidFill>
                <a:srgbClr val="000000"/>
              </a:solidFill>
              <a:latin typeface="Arial"/>
              <a:cs typeface="Arial"/>
            </a:endParaRPr>
          </a:p>
          <a:p>
            <a:pPr>
              <a:lnSpc>
                <a:spcPts val="1000"/>
              </a:lnSpc>
            </a:pPr>
            <a:endParaRPr lang="en-US" altLang="zh-CN" sz="2000" dirty="0">
              <a:solidFill>
                <a:srgbClr val="000000"/>
              </a:solidFill>
              <a:latin typeface="Arial"/>
              <a:cs typeface="Arial"/>
            </a:endParaRPr>
          </a:p>
          <a:p>
            <a:pPr>
              <a:lnSpc>
                <a:spcPts val="2800"/>
              </a:lnSpc>
              <a:tabLst/>
            </a:pPr>
            <a:r>
              <a:rPr lang="en-US" altLang="zh-CN" sz="2000" dirty="0">
                <a:solidFill>
                  <a:srgbClr val="000000"/>
                </a:solidFill>
                <a:latin typeface="Arial"/>
                <a:cs typeface="Arial"/>
              </a:rPr>
              <a:t>Uses standard AC </a:t>
            </a:r>
            <a:r>
              <a:rPr lang="en-US" altLang="zh-CN" sz="2000" dirty="0" smtClean="0">
                <a:solidFill>
                  <a:srgbClr val="000000"/>
                </a:solidFill>
                <a:latin typeface="Arial"/>
                <a:cs typeface="Arial"/>
              </a:rPr>
              <a:t>inverters</a:t>
            </a:r>
          </a:p>
          <a:p>
            <a:pPr>
              <a:lnSpc>
                <a:spcPts val="2800"/>
              </a:lnSpc>
              <a:tabLst/>
            </a:pPr>
            <a:endParaRPr lang="en-US" altLang="zh-CN" sz="2000" dirty="0" smtClean="0">
              <a:solidFill>
                <a:srgbClr val="000000"/>
              </a:solidFill>
              <a:cs typeface="Arial"/>
            </a:endParaRPr>
          </a:p>
          <a:p>
            <a:pPr>
              <a:lnSpc>
                <a:spcPts val="2800"/>
              </a:lnSpc>
              <a:tabLst/>
            </a:pPr>
            <a:r>
              <a:rPr lang="en-US" altLang="zh-CN" sz="2000" dirty="0" smtClean="0">
                <a:solidFill>
                  <a:srgbClr val="000000"/>
                </a:solidFill>
                <a:cs typeface="Arial"/>
              </a:rPr>
              <a:t>Normal </a:t>
            </a:r>
            <a:r>
              <a:rPr lang="en-US" altLang="zh-CN" sz="2000" dirty="0">
                <a:solidFill>
                  <a:srgbClr val="000000"/>
                </a:solidFill>
                <a:cs typeface="Arial"/>
              </a:rPr>
              <a:t>frequencies</a:t>
            </a:r>
          </a:p>
          <a:p>
            <a:pPr>
              <a:lnSpc>
                <a:spcPts val="2800"/>
              </a:lnSpc>
              <a:tabLst/>
            </a:pPr>
            <a:endParaRPr lang="en-US" altLang="zh-CN" sz="2000" dirty="0">
              <a:solidFill>
                <a:srgbClr val="000000"/>
              </a:solidFill>
              <a:cs typeface="Arial"/>
            </a:endParaRPr>
          </a:p>
          <a:p>
            <a:pPr>
              <a:lnSpc>
                <a:spcPts val="2800"/>
              </a:lnSpc>
              <a:tabLst/>
            </a:pPr>
            <a:r>
              <a:rPr lang="en-US" altLang="zh-CN" sz="2000" dirty="0">
                <a:solidFill>
                  <a:srgbClr val="000000"/>
                </a:solidFill>
                <a:cs typeface="Arial"/>
              </a:rPr>
              <a:t>Requires small air gaps</a:t>
            </a:r>
          </a:p>
          <a:p>
            <a:pPr>
              <a:lnSpc>
                <a:spcPts val="2800"/>
              </a:lnSpc>
              <a:tabLst/>
            </a:pPr>
            <a:endParaRPr lang="en-US" altLang="zh-CN" sz="2000" dirty="0">
              <a:solidFill>
                <a:srgbClr val="000000"/>
              </a:solidFill>
              <a:latin typeface="Arial"/>
              <a:cs typeface="Arial"/>
            </a:endParaRPr>
          </a:p>
        </p:txBody>
      </p:sp>
    </p:spTree>
    <p:extLst>
      <p:ext uri="{BB962C8B-B14F-4D97-AF65-F5344CB8AC3E}">
        <p14:creationId xmlns:p14="http://schemas.microsoft.com/office/powerpoint/2010/main" val="26748763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9716"/>
            <a:ext cx="9022178" cy="701211"/>
          </a:xfrm>
        </p:spPr>
        <p:txBody>
          <a:bodyPr>
            <a:normAutofit/>
          </a:bodyPr>
          <a:lstStyle/>
          <a:p>
            <a:r>
              <a:rPr lang="en-US" sz="3600" dirty="0" smtClean="0">
                <a:solidFill>
                  <a:srgbClr val="800000"/>
                </a:solidFill>
              </a:rPr>
              <a:t>Inverter comparison for RSM &amp; SRM</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23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234</a:t>
            </a:fld>
            <a:endParaRPr lang="en-US" dirty="0"/>
          </a:p>
        </p:txBody>
      </p:sp>
      <p:pic>
        <p:nvPicPr>
          <p:cNvPr id="3" name="Picture 2" descr="Untitle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199" y="1162127"/>
            <a:ext cx="5706017" cy="1905000"/>
          </a:xfrm>
          <a:prstGeom prst="rect">
            <a:avLst/>
          </a:prstGeom>
        </p:spPr>
      </p:pic>
      <p:sp>
        <p:nvSpPr>
          <p:cNvPr id="6" name="TextBox 5"/>
          <p:cNvSpPr txBox="1"/>
          <p:nvPr/>
        </p:nvSpPr>
        <p:spPr>
          <a:xfrm>
            <a:off x="369157" y="1535897"/>
            <a:ext cx="3514368" cy="923330"/>
          </a:xfrm>
          <a:prstGeom prst="rect">
            <a:avLst/>
          </a:prstGeom>
          <a:noFill/>
        </p:spPr>
        <p:txBody>
          <a:bodyPr wrap="square" rtlCol="0">
            <a:spAutoFit/>
          </a:bodyPr>
          <a:lstStyle/>
          <a:p>
            <a:r>
              <a:rPr lang="en-US" dirty="0" smtClean="0"/>
              <a:t>Classic SRM inverter with parallel connected phases between the DC rails</a:t>
            </a:r>
            <a:endParaRPr lang="en-US" dirty="0"/>
          </a:p>
        </p:txBody>
      </p:sp>
      <p:pic>
        <p:nvPicPr>
          <p:cNvPr id="7" name="Picture 6" descr="Untitled.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3433" y="3424108"/>
            <a:ext cx="5256784" cy="2548909"/>
          </a:xfrm>
          <a:prstGeom prst="rect">
            <a:avLst/>
          </a:prstGeom>
        </p:spPr>
      </p:pic>
      <p:cxnSp>
        <p:nvCxnSpPr>
          <p:cNvPr id="9" name="Straight Connector 8"/>
          <p:cNvCxnSpPr/>
          <p:nvPr/>
        </p:nvCxnSpPr>
        <p:spPr>
          <a:xfrm flipH="1">
            <a:off x="6445427" y="5871012"/>
            <a:ext cx="209656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121958" y="5403723"/>
            <a:ext cx="2672319" cy="215444"/>
          </a:xfrm>
          <a:prstGeom prst="rect">
            <a:avLst/>
          </a:prstGeom>
          <a:noFill/>
        </p:spPr>
        <p:txBody>
          <a:bodyPr wrap="square" rtlCol="0">
            <a:spAutoFit/>
          </a:bodyPr>
          <a:lstStyle/>
          <a:p>
            <a:r>
              <a:rPr lang="en-US" sz="800" dirty="0" smtClean="0"/>
              <a:t>PH1		  PH 2		        PH 3</a:t>
            </a:r>
            <a:endParaRPr lang="en-US" sz="800" dirty="0"/>
          </a:p>
        </p:txBody>
      </p:sp>
      <p:sp>
        <p:nvSpPr>
          <p:cNvPr id="11" name="TextBox 10"/>
          <p:cNvSpPr txBox="1"/>
          <p:nvPr/>
        </p:nvSpPr>
        <p:spPr>
          <a:xfrm>
            <a:off x="383377" y="3929983"/>
            <a:ext cx="3500147" cy="923330"/>
          </a:xfrm>
          <a:prstGeom prst="rect">
            <a:avLst/>
          </a:prstGeom>
          <a:noFill/>
        </p:spPr>
        <p:txBody>
          <a:bodyPr wrap="square" rtlCol="0">
            <a:spAutoFit/>
          </a:bodyPr>
          <a:lstStyle/>
          <a:p>
            <a:r>
              <a:rPr lang="en-US" dirty="0" smtClean="0"/>
              <a:t>Classis inverter for either</a:t>
            </a:r>
          </a:p>
          <a:p>
            <a:r>
              <a:rPr lang="en-US" dirty="0" smtClean="0"/>
              <a:t>IM or RSM Wye connected</a:t>
            </a:r>
          </a:p>
          <a:p>
            <a:r>
              <a:rPr lang="en-US" dirty="0" smtClean="0"/>
              <a:t>with neutral connected phases</a:t>
            </a:r>
            <a:endParaRPr lang="en-US" dirty="0"/>
          </a:p>
        </p:txBody>
      </p:sp>
    </p:spTree>
    <p:extLst>
      <p:ext uri="{BB962C8B-B14F-4D97-AF65-F5344CB8AC3E}">
        <p14:creationId xmlns:p14="http://schemas.microsoft.com/office/powerpoint/2010/main" val="41378560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185" y="156671"/>
            <a:ext cx="6848324" cy="701211"/>
          </a:xfrm>
        </p:spPr>
        <p:txBody>
          <a:bodyPr>
            <a:normAutofit fontScale="90000"/>
          </a:bodyPr>
          <a:lstStyle/>
          <a:p>
            <a:pPr algn="l"/>
            <a:r>
              <a:rPr lang="en-US" sz="3600" dirty="0" smtClean="0">
                <a:solidFill>
                  <a:srgbClr val="800000"/>
                </a:solidFill>
              </a:rPr>
              <a:t>Historical dissatisfaction with RSMs</a:t>
            </a:r>
            <a:br>
              <a:rPr lang="en-US" sz="3600" dirty="0" smtClean="0">
                <a:solidFill>
                  <a:srgbClr val="800000"/>
                </a:solidFill>
              </a:rPr>
            </a:br>
            <a:r>
              <a:rPr lang="en-US" sz="3600" dirty="0">
                <a:solidFill>
                  <a:srgbClr val="800000"/>
                </a:solidFill>
              </a:rPr>
              <a:t/>
            </a:r>
            <a:br>
              <a:rPr lang="en-US" sz="3600" dirty="0">
                <a:solidFill>
                  <a:srgbClr val="800000"/>
                </a:solidFill>
              </a:rPr>
            </a:b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23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235</a:t>
            </a:fld>
            <a:endParaRPr lang="en-US" dirty="0"/>
          </a:p>
        </p:txBody>
      </p:sp>
      <p:sp>
        <p:nvSpPr>
          <p:cNvPr id="6" name="TextBox 5"/>
          <p:cNvSpPr txBox="1"/>
          <p:nvPr/>
        </p:nvSpPr>
        <p:spPr>
          <a:xfrm>
            <a:off x="967619" y="1040189"/>
            <a:ext cx="7474857" cy="3970318"/>
          </a:xfrm>
          <a:prstGeom prst="rect">
            <a:avLst/>
          </a:prstGeom>
          <a:noFill/>
        </p:spPr>
        <p:txBody>
          <a:bodyPr wrap="square" rtlCol="0">
            <a:spAutoFit/>
          </a:bodyPr>
          <a:lstStyle/>
          <a:p>
            <a:r>
              <a:rPr lang="en-US" dirty="0" smtClean="0"/>
              <a:t>As stated earlier, this </a:t>
            </a:r>
            <a:r>
              <a:rPr lang="en-US" dirty="0" smtClean="0"/>
              <a:t>RSM machine </a:t>
            </a:r>
            <a:r>
              <a:rPr lang="en-US" dirty="0" smtClean="0"/>
              <a:t>has been around for many years</a:t>
            </a:r>
          </a:p>
          <a:p>
            <a:endParaRPr lang="en-US" dirty="0"/>
          </a:p>
          <a:p>
            <a:r>
              <a:rPr lang="en-US" dirty="0" smtClean="0"/>
              <a:t>The power factor and efficiency has never been high enough </a:t>
            </a:r>
          </a:p>
          <a:p>
            <a:endParaRPr lang="en-US" dirty="0"/>
          </a:p>
          <a:p>
            <a:r>
              <a:rPr lang="en-US" dirty="0" smtClean="0"/>
              <a:t>The current high price of permanent magnets forces us to reconsider this simple machine type to determine if performance can be improved</a:t>
            </a:r>
          </a:p>
          <a:p>
            <a:endParaRPr lang="en-US" dirty="0"/>
          </a:p>
          <a:p>
            <a:r>
              <a:rPr lang="en-US" dirty="0" smtClean="0"/>
              <a:t>The key to the improvements in efficiency and power factor lies in the inductance ratio or the saliency ratio in the d &amp; q axes.</a:t>
            </a:r>
          </a:p>
          <a:p>
            <a:endParaRPr lang="en-US" dirty="0"/>
          </a:p>
          <a:p>
            <a:r>
              <a:rPr lang="en-US" dirty="0" smtClean="0"/>
              <a:t>The potential advantages of using current inverter technology and current Induction stators, frames &amp; mfg. infrastructure with a new rotor design is very attractive for a development project with a potentially big payoff if successful.</a:t>
            </a:r>
            <a:endParaRPr lang="en-US" dirty="0"/>
          </a:p>
        </p:txBody>
      </p:sp>
    </p:spTree>
    <p:extLst>
      <p:ext uri="{BB962C8B-B14F-4D97-AF65-F5344CB8AC3E}">
        <p14:creationId xmlns:p14="http://schemas.microsoft.com/office/powerpoint/2010/main" val="913005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6"/>
            <a:ext cx="8229600" cy="701211"/>
          </a:xfrm>
        </p:spPr>
        <p:txBody>
          <a:bodyPr>
            <a:normAutofit/>
          </a:bodyPr>
          <a:lstStyle/>
          <a:p>
            <a:r>
              <a:rPr lang="en-US" sz="3600" dirty="0" smtClean="0">
                <a:solidFill>
                  <a:srgbClr val="800000"/>
                </a:solidFill>
              </a:rPr>
              <a:t>Mechanical stability of RSM rotor</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23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236</a:t>
            </a:fld>
            <a:endParaRPr lang="en-US" dirty="0"/>
          </a:p>
        </p:txBody>
      </p:sp>
      <p:sp>
        <p:nvSpPr>
          <p:cNvPr id="3" name="TextBox 2"/>
          <p:cNvSpPr txBox="1"/>
          <p:nvPr/>
        </p:nvSpPr>
        <p:spPr>
          <a:xfrm>
            <a:off x="1064381" y="1233714"/>
            <a:ext cx="7622419" cy="4801315"/>
          </a:xfrm>
          <a:prstGeom prst="rect">
            <a:avLst/>
          </a:prstGeom>
          <a:noFill/>
        </p:spPr>
        <p:txBody>
          <a:bodyPr wrap="square" rtlCol="0">
            <a:spAutoFit/>
          </a:bodyPr>
          <a:lstStyle/>
          <a:p>
            <a:r>
              <a:rPr lang="en-US" dirty="0" smtClean="0"/>
              <a:t>The high saliency ratio requirement of any new rotor works against the integrity of the rotor against torque forces, radial forces and shock loads</a:t>
            </a:r>
          </a:p>
          <a:p>
            <a:endParaRPr lang="en-US" dirty="0"/>
          </a:p>
          <a:p>
            <a:r>
              <a:rPr lang="en-US" dirty="0" smtClean="0"/>
              <a:t>To provide saliency the rotor pole must be arranged in layers of magnetic flux carriers and flux barriers. </a:t>
            </a:r>
          </a:p>
          <a:p>
            <a:endParaRPr lang="en-US" dirty="0"/>
          </a:p>
          <a:p>
            <a:r>
              <a:rPr lang="en-US" dirty="0" smtClean="0"/>
              <a:t>In order to accomplish the required saliency the soft iron magnetic flux carriers must be held together with support ribs between them.  The need to be thick to provide carrier stability against the forces mentioned above.</a:t>
            </a:r>
          </a:p>
          <a:p>
            <a:endParaRPr lang="en-US" dirty="0"/>
          </a:p>
          <a:p>
            <a:r>
              <a:rPr lang="en-US" dirty="0" smtClean="0"/>
              <a:t>This rib thickness decreases the </a:t>
            </a:r>
          </a:p>
          <a:p>
            <a:r>
              <a:rPr lang="en-US" dirty="0" smtClean="0"/>
              <a:t>saliency of the poles and allows </a:t>
            </a:r>
          </a:p>
          <a:p>
            <a:r>
              <a:rPr lang="en-US" dirty="0" smtClean="0"/>
              <a:t>precious flux leakage in the wrong</a:t>
            </a:r>
          </a:p>
          <a:p>
            <a:r>
              <a:rPr lang="en-US" dirty="0" smtClean="0"/>
              <a:t> axis</a:t>
            </a:r>
          </a:p>
          <a:p>
            <a:endParaRPr lang="en-US" dirty="0"/>
          </a:p>
          <a:p>
            <a:endParaRPr lang="en-US" dirty="0" smtClean="0"/>
          </a:p>
          <a:p>
            <a:r>
              <a:rPr lang="en-US" dirty="0" smtClean="0"/>
              <a:t> </a:t>
            </a:r>
            <a:endParaRPr lang="en-US" dirty="0"/>
          </a:p>
        </p:txBody>
      </p:sp>
      <p:sp>
        <p:nvSpPr>
          <p:cNvPr id="8" name="TextBox 7"/>
          <p:cNvSpPr txBox="1"/>
          <p:nvPr/>
        </p:nvSpPr>
        <p:spPr>
          <a:xfrm>
            <a:off x="4051903" y="5097716"/>
            <a:ext cx="1802192" cy="369332"/>
          </a:xfrm>
          <a:prstGeom prst="rect">
            <a:avLst/>
          </a:prstGeom>
          <a:noFill/>
        </p:spPr>
        <p:txBody>
          <a:bodyPr wrap="square" rtlCol="0">
            <a:spAutoFit/>
          </a:bodyPr>
          <a:lstStyle/>
          <a:p>
            <a:r>
              <a:rPr lang="en-US" dirty="0" smtClean="0"/>
              <a:t>Support RIBS</a:t>
            </a:r>
            <a:endParaRPr lang="en-US" dirty="0"/>
          </a:p>
        </p:txBody>
      </p:sp>
      <p:pic>
        <p:nvPicPr>
          <p:cNvPr id="13" name="Picture 12"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3300" y="3867150"/>
            <a:ext cx="2603500" cy="2489200"/>
          </a:xfrm>
          <a:prstGeom prst="rect">
            <a:avLst/>
          </a:prstGeom>
        </p:spPr>
      </p:pic>
      <p:cxnSp>
        <p:nvCxnSpPr>
          <p:cNvPr id="21" name="Straight Arrow Connector 20"/>
          <p:cNvCxnSpPr/>
          <p:nvPr/>
        </p:nvCxnSpPr>
        <p:spPr>
          <a:xfrm>
            <a:off x="5733143" y="5285619"/>
            <a:ext cx="1306286" cy="1814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5733143" y="5097716"/>
            <a:ext cx="2334381" cy="1879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5733143" y="4221238"/>
            <a:ext cx="1209524" cy="10643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48005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6"/>
            <a:ext cx="8229600" cy="701211"/>
          </a:xfrm>
        </p:spPr>
        <p:txBody>
          <a:bodyPr>
            <a:normAutofit/>
          </a:bodyPr>
          <a:lstStyle/>
          <a:p>
            <a:r>
              <a:rPr lang="en-US" sz="3600" dirty="0" smtClean="0">
                <a:solidFill>
                  <a:srgbClr val="800000"/>
                </a:solidFill>
              </a:rPr>
              <a:t>Title</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23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237</a:t>
            </a:fld>
            <a:endParaRPr lang="en-US" dirty="0"/>
          </a:p>
        </p:txBody>
      </p:sp>
    </p:spTree>
    <p:extLst>
      <p:ext uri="{BB962C8B-B14F-4D97-AF65-F5344CB8AC3E}">
        <p14:creationId xmlns:p14="http://schemas.microsoft.com/office/powerpoint/2010/main" val="2379403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6"/>
            <a:ext cx="8229600" cy="701211"/>
          </a:xfrm>
        </p:spPr>
        <p:txBody>
          <a:bodyPr>
            <a:normAutofit fontScale="90000"/>
          </a:bodyPr>
          <a:lstStyle/>
          <a:p>
            <a:r>
              <a:rPr lang="en-US" sz="3600" dirty="0" smtClean="0">
                <a:solidFill>
                  <a:srgbClr val="800000"/>
                </a:solidFill>
              </a:rPr>
              <a:t>Why all the recent fuss surrounding RSMs?</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23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221</a:t>
            </a:fld>
            <a:endParaRPr lang="en-US" dirty="0"/>
          </a:p>
        </p:txBody>
      </p:sp>
      <p:sp>
        <p:nvSpPr>
          <p:cNvPr id="3" name="TextBox 2"/>
          <p:cNvSpPr txBox="1"/>
          <p:nvPr/>
        </p:nvSpPr>
        <p:spPr>
          <a:xfrm>
            <a:off x="943429" y="1071266"/>
            <a:ext cx="7632095" cy="5632312"/>
          </a:xfrm>
          <a:prstGeom prst="rect">
            <a:avLst/>
          </a:prstGeom>
          <a:noFill/>
        </p:spPr>
        <p:txBody>
          <a:bodyPr wrap="square" rtlCol="0">
            <a:spAutoFit/>
          </a:bodyPr>
          <a:lstStyle/>
          <a:p>
            <a:r>
              <a:rPr lang="en-US" dirty="0" smtClean="0"/>
              <a:t>Principle reason is the rising cost and limited availability of NEO magnets</a:t>
            </a:r>
          </a:p>
          <a:p>
            <a:endParaRPr lang="en-US" dirty="0"/>
          </a:p>
          <a:p>
            <a:r>
              <a:rPr lang="en-US" dirty="0" smtClean="0"/>
              <a:t>Second reason is the introduction of a complete RSM product line bay a major world motor manufacturer, ABB.  Their new product line, “SynRM” offers a power range from 17 to 350 KW. </a:t>
            </a:r>
          </a:p>
          <a:p>
            <a:endParaRPr lang="en-US" dirty="0"/>
          </a:p>
          <a:p>
            <a:r>
              <a:rPr lang="en-US" dirty="0" smtClean="0"/>
              <a:t>Some definite advantages and features:</a:t>
            </a:r>
          </a:p>
          <a:p>
            <a:r>
              <a:rPr lang="en-US" dirty="0"/>
              <a:t>	</a:t>
            </a:r>
            <a:r>
              <a:rPr lang="en-US" dirty="0" smtClean="0"/>
              <a:t>Much lower cost than PM machines</a:t>
            </a:r>
          </a:p>
          <a:p>
            <a:r>
              <a:rPr lang="en-US" dirty="0" smtClean="0"/>
              <a:t>	Almost zero rotor losses (higher torque density than IMs)</a:t>
            </a:r>
          </a:p>
          <a:p>
            <a:r>
              <a:rPr lang="en-US" dirty="0"/>
              <a:t>	</a:t>
            </a:r>
            <a:r>
              <a:rPr lang="en-US" dirty="0" smtClean="0"/>
              <a:t>Simple manufacturing process using existing infrastructure</a:t>
            </a:r>
          </a:p>
          <a:p>
            <a:r>
              <a:rPr lang="en-US" dirty="0"/>
              <a:t>	</a:t>
            </a:r>
            <a:r>
              <a:rPr lang="en-US" dirty="0" smtClean="0"/>
              <a:t>Good field weakening capabilities for wide power range</a:t>
            </a:r>
          </a:p>
          <a:p>
            <a:r>
              <a:rPr lang="en-US" dirty="0"/>
              <a:t>	</a:t>
            </a:r>
            <a:r>
              <a:rPr lang="en-US" dirty="0" smtClean="0"/>
              <a:t>Synchronous operating behavior with zero slip</a:t>
            </a:r>
          </a:p>
          <a:p>
            <a:endParaRPr lang="en-US" dirty="0"/>
          </a:p>
          <a:p>
            <a:r>
              <a:rPr lang="en-US" dirty="0" smtClean="0"/>
              <a:t>Historical success has been limited</a:t>
            </a:r>
          </a:p>
          <a:p>
            <a:r>
              <a:rPr lang="en-US" dirty="0"/>
              <a:t>	</a:t>
            </a:r>
            <a:r>
              <a:rPr lang="en-US" dirty="0" smtClean="0"/>
              <a:t>Previous rotor designs did not produce sufficient saliency</a:t>
            </a:r>
          </a:p>
          <a:p>
            <a:r>
              <a:rPr lang="en-US" dirty="0"/>
              <a:t>	</a:t>
            </a:r>
            <a:r>
              <a:rPr lang="en-US" dirty="0" smtClean="0"/>
              <a:t>Rotor configurations were not robust enough against forces</a:t>
            </a:r>
          </a:p>
          <a:p>
            <a:endParaRPr lang="en-US" dirty="0"/>
          </a:p>
          <a:p>
            <a:endParaRPr lang="en-US" dirty="0" smtClean="0"/>
          </a:p>
          <a:p>
            <a:r>
              <a:rPr lang="en-US" dirty="0"/>
              <a:t>	</a:t>
            </a:r>
            <a:endParaRPr lang="en-US" dirty="0" smtClean="0"/>
          </a:p>
          <a:p>
            <a:r>
              <a:rPr lang="en-US" dirty="0"/>
              <a:t>	</a:t>
            </a:r>
          </a:p>
        </p:txBody>
      </p:sp>
    </p:spTree>
    <p:extLst>
      <p:ext uri="{BB962C8B-B14F-4D97-AF65-F5344CB8AC3E}">
        <p14:creationId xmlns:p14="http://schemas.microsoft.com/office/powerpoint/2010/main" val="3257532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Mod 23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222</a:t>
            </a:fld>
            <a:endParaRPr lang="en-US" dirty="0"/>
          </a:p>
        </p:txBody>
      </p:sp>
      <p:sp>
        <p:nvSpPr>
          <p:cNvPr id="6" name="TextBox 5"/>
          <p:cNvSpPr txBox="1"/>
          <p:nvPr/>
        </p:nvSpPr>
        <p:spPr>
          <a:xfrm>
            <a:off x="1268973" y="885265"/>
            <a:ext cx="6272150" cy="507155"/>
          </a:xfrm>
          <a:prstGeom prst="rect">
            <a:avLst/>
          </a:prstGeom>
          <a:noFill/>
        </p:spPr>
        <p:txBody>
          <a:bodyPr wrap="none" lIns="0" tIns="0" rIns="0" bIns="41029" rtlCol="0">
            <a:spAutoFit/>
          </a:bodyPr>
          <a:lstStyle/>
          <a:p>
            <a:pPr>
              <a:lnSpc>
                <a:spcPts val="3590"/>
              </a:lnSpc>
            </a:pPr>
            <a:r>
              <a:rPr lang="en-US" altLang="zh-CN" sz="3200" dirty="0">
                <a:solidFill>
                  <a:srgbClr val="800000"/>
                </a:solidFill>
                <a:latin typeface="Arial"/>
                <a:cs typeface="Arial"/>
              </a:rPr>
              <a:t>Brushless motors with no magnets</a:t>
            </a:r>
          </a:p>
        </p:txBody>
      </p:sp>
      <p:sp>
        <p:nvSpPr>
          <p:cNvPr id="7" name="TextBox 1"/>
          <p:cNvSpPr txBox="1"/>
          <p:nvPr/>
        </p:nvSpPr>
        <p:spPr>
          <a:xfrm>
            <a:off x="2112818" y="1848971"/>
            <a:ext cx="911908" cy="507155"/>
          </a:xfrm>
          <a:prstGeom prst="rect">
            <a:avLst/>
          </a:prstGeom>
          <a:noFill/>
        </p:spPr>
        <p:txBody>
          <a:bodyPr wrap="none" lIns="0" tIns="0" rIns="0" bIns="41029" rtlCol="0">
            <a:spAutoFit/>
          </a:bodyPr>
          <a:lstStyle/>
          <a:p>
            <a:pPr>
              <a:lnSpc>
                <a:spcPts val="3590"/>
              </a:lnSpc>
            </a:pPr>
            <a:r>
              <a:rPr lang="en-US" altLang="zh-CN" sz="3200" dirty="0">
                <a:latin typeface="Arial"/>
                <a:cs typeface="Arial"/>
              </a:rPr>
              <a:t>SRM</a:t>
            </a:r>
          </a:p>
        </p:txBody>
      </p:sp>
      <p:sp>
        <p:nvSpPr>
          <p:cNvPr id="8" name="TextBox 1"/>
          <p:cNvSpPr txBox="1"/>
          <p:nvPr/>
        </p:nvSpPr>
        <p:spPr>
          <a:xfrm>
            <a:off x="5853546" y="1848971"/>
            <a:ext cx="911908" cy="507155"/>
          </a:xfrm>
          <a:prstGeom prst="rect">
            <a:avLst/>
          </a:prstGeom>
          <a:noFill/>
        </p:spPr>
        <p:txBody>
          <a:bodyPr wrap="none" lIns="0" tIns="0" rIns="0" bIns="41029" rtlCol="0">
            <a:spAutoFit/>
          </a:bodyPr>
          <a:lstStyle/>
          <a:p>
            <a:pPr>
              <a:lnSpc>
                <a:spcPts val="3590"/>
              </a:lnSpc>
            </a:pPr>
            <a:r>
              <a:rPr lang="en-US" altLang="zh-CN" sz="3200" dirty="0">
                <a:latin typeface="Arial"/>
                <a:cs typeface="Arial"/>
              </a:rPr>
              <a:t>RSM</a:t>
            </a:r>
          </a:p>
        </p:txBody>
      </p:sp>
      <p:sp>
        <p:nvSpPr>
          <p:cNvPr id="9" name="TextBox 1"/>
          <p:cNvSpPr txBox="1"/>
          <p:nvPr/>
        </p:nvSpPr>
        <p:spPr>
          <a:xfrm>
            <a:off x="1281546" y="2431676"/>
            <a:ext cx="6484556" cy="402853"/>
          </a:xfrm>
          <a:prstGeom prst="rect">
            <a:avLst/>
          </a:prstGeom>
          <a:noFill/>
        </p:spPr>
        <p:txBody>
          <a:bodyPr wrap="none" lIns="0" tIns="0" rIns="0" bIns="41029" rtlCol="0">
            <a:spAutoFit/>
          </a:bodyPr>
          <a:lstStyle/>
          <a:p>
            <a:pPr>
              <a:lnSpc>
                <a:spcPts val="2782"/>
              </a:lnSpc>
            </a:pPr>
            <a:r>
              <a:rPr lang="en-US" altLang="zh-CN" sz="2500" i="1" dirty="0">
                <a:latin typeface="Times New Roman" pitchFamily="18" charset="0"/>
                <a:cs typeface="Times New Roman" pitchFamily="18" charset="0"/>
              </a:rPr>
              <a:t>Switched</a:t>
            </a:r>
            <a:r>
              <a:rPr lang="en-US" altLang="zh-CN" sz="2500" dirty="0">
                <a:latin typeface="Times New Roman" pitchFamily="18" charset="0"/>
                <a:cs typeface="Times New Roman" pitchFamily="18" charset="0"/>
              </a:rPr>
              <a:t> </a:t>
            </a:r>
            <a:r>
              <a:rPr lang="en-US" altLang="zh-CN" sz="2500" i="1" dirty="0">
                <a:latin typeface="Times New Roman" pitchFamily="18" charset="0"/>
                <a:cs typeface="Times New Roman" pitchFamily="18" charset="0"/>
              </a:rPr>
              <a:t>Reluctance</a:t>
            </a:r>
            <a:r>
              <a:rPr lang="en-US" altLang="zh-CN" sz="2500" dirty="0">
                <a:latin typeface="Times New Roman" pitchFamily="18" charset="0"/>
                <a:cs typeface="Times New Roman" pitchFamily="18" charset="0"/>
              </a:rPr>
              <a:t>    </a:t>
            </a:r>
            <a:r>
              <a:rPr lang="en-US" altLang="zh-CN" sz="2500" dirty="0" smtClean="0">
                <a:latin typeface="Times New Roman" pitchFamily="18" charset="0"/>
                <a:cs typeface="Times New Roman" pitchFamily="18" charset="0"/>
              </a:rPr>
              <a:t>	</a:t>
            </a:r>
            <a:r>
              <a:rPr lang="en-US" altLang="zh-CN" sz="2500" i="1" dirty="0" smtClean="0">
                <a:latin typeface="Times New Roman" pitchFamily="18" charset="0"/>
                <a:cs typeface="Times New Roman" pitchFamily="18" charset="0"/>
              </a:rPr>
              <a:t>Reluctance</a:t>
            </a:r>
            <a:r>
              <a:rPr lang="en-US" altLang="zh-CN" sz="2500" dirty="0" smtClean="0">
                <a:latin typeface="Times New Roman" pitchFamily="18" charset="0"/>
                <a:cs typeface="Times New Roman" pitchFamily="18" charset="0"/>
              </a:rPr>
              <a:t> </a:t>
            </a:r>
            <a:r>
              <a:rPr lang="en-US" altLang="zh-CN" sz="2500" i="1" dirty="0">
                <a:latin typeface="Times New Roman" pitchFamily="18" charset="0"/>
                <a:cs typeface="Times New Roman" pitchFamily="18" charset="0"/>
              </a:rPr>
              <a:t>Synchronous</a:t>
            </a:r>
          </a:p>
        </p:txBody>
      </p:sp>
      <p:sp>
        <p:nvSpPr>
          <p:cNvPr id="10" name="TextBox 1"/>
          <p:cNvSpPr txBox="1"/>
          <p:nvPr/>
        </p:nvSpPr>
        <p:spPr>
          <a:xfrm>
            <a:off x="1289278" y="2937416"/>
            <a:ext cx="2938041" cy="2496354"/>
          </a:xfrm>
          <a:prstGeom prst="rect">
            <a:avLst/>
          </a:prstGeom>
          <a:noFill/>
        </p:spPr>
        <p:txBody>
          <a:bodyPr wrap="none" lIns="0" tIns="0" rIns="0" bIns="41029" rtlCol="0">
            <a:spAutoFit/>
          </a:bodyPr>
          <a:lstStyle/>
          <a:p>
            <a:pPr>
              <a:lnSpc>
                <a:spcPts val="1974"/>
              </a:lnSpc>
            </a:pPr>
            <a:r>
              <a:rPr lang="en-US" altLang="zh-CN" dirty="0">
                <a:latin typeface="Arial"/>
                <a:cs typeface="Arial"/>
              </a:rPr>
              <a:t>New Mfg. technology</a:t>
            </a:r>
          </a:p>
          <a:p>
            <a:pPr>
              <a:lnSpc>
                <a:spcPts val="897"/>
              </a:lnSpc>
            </a:pPr>
            <a:endParaRPr lang="en-US" altLang="zh-CN" dirty="0" smtClean="0">
              <a:latin typeface="Arial"/>
              <a:cs typeface="Arial"/>
            </a:endParaRPr>
          </a:p>
          <a:p>
            <a:pPr>
              <a:lnSpc>
                <a:spcPts val="897"/>
              </a:lnSpc>
            </a:pPr>
            <a:endParaRPr lang="en-US" altLang="zh-CN" dirty="0" smtClean="0">
              <a:latin typeface="Arial"/>
              <a:cs typeface="Arial"/>
            </a:endParaRPr>
          </a:p>
          <a:p>
            <a:pPr>
              <a:lnSpc>
                <a:spcPts val="2513"/>
              </a:lnSpc>
            </a:pPr>
            <a:r>
              <a:rPr lang="en-US" altLang="zh-CN" dirty="0">
                <a:latin typeface="Arial"/>
                <a:cs typeface="Arial"/>
              </a:rPr>
              <a:t>Special stator windings</a:t>
            </a:r>
          </a:p>
          <a:p>
            <a:pPr>
              <a:lnSpc>
                <a:spcPts val="897"/>
              </a:lnSpc>
            </a:pPr>
            <a:endParaRPr lang="en-US" altLang="zh-CN" dirty="0" smtClean="0">
              <a:latin typeface="Arial"/>
              <a:cs typeface="Arial"/>
            </a:endParaRPr>
          </a:p>
          <a:p>
            <a:pPr>
              <a:lnSpc>
                <a:spcPts val="897"/>
              </a:lnSpc>
            </a:pPr>
            <a:endParaRPr lang="en-US" altLang="zh-CN" dirty="0" smtClean="0">
              <a:latin typeface="Arial"/>
              <a:cs typeface="Arial"/>
            </a:endParaRPr>
          </a:p>
          <a:p>
            <a:pPr>
              <a:lnSpc>
                <a:spcPts val="2513"/>
              </a:lnSpc>
            </a:pPr>
            <a:r>
              <a:rPr lang="en-US" altLang="zh-CN" dirty="0">
                <a:latin typeface="Arial"/>
                <a:cs typeface="Arial"/>
              </a:rPr>
              <a:t>Robust rotor (no conductors)</a:t>
            </a:r>
          </a:p>
          <a:p>
            <a:pPr>
              <a:lnSpc>
                <a:spcPts val="897"/>
              </a:lnSpc>
            </a:pPr>
            <a:endParaRPr lang="en-US" altLang="zh-CN" dirty="0" smtClean="0">
              <a:latin typeface="Arial"/>
              <a:cs typeface="Arial"/>
            </a:endParaRPr>
          </a:p>
          <a:p>
            <a:pPr>
              <a:lnSpc>
                <a:spcPts val="897"/>
              </a:lnSpc>
            </a:pPr>
            <a:endParaRPr lang="en-US" altLang="zh-CN" dirty="0" smtClean="0">
              <a:latin typeface="Arial"/>
              <a:cs typeface="Arial"/>
            </a:endParaRPr>
          </a:p>
          <a:p>
            <a:pPr>
              <a:lnSpc>
                <a:spcPts val="2513"/>
              </a:lnSpc>
            </a:pPr>
            <a:r>
              <a:rPr lang="en-US" altLang="zh-CN" dirty="0">
                <a:latin typeface="Arial"/>
                <a:cs typeface="Arial"/>
              </a:rPr>
              <a:t>Difficult noise control</a:t>
            </a:r>
          </a:p>
          <a:p>
            <a:pPr>
              <a:lnSpc>
                <a:spcPts val="897"/>
              </a:lnSpc>
            </a:pPr>
            <a:endParaRPr lang="en-US" altLang="zh-CN" dirty="0" smtClean="0">
              <a:latin typeface="Arial"/>
              <a:cs typeface="Arial"/>
            </a:endParaRPr>
          </a:p>
          <a:p>
            <a:pPr>
              <a:lnSpc>
                <a:spcPts val="897"/>
              </a:lnSpc>
            </a:pPr>
            <a:endParaRPr lang="en-US" altLang="zh-CN" dirty="0" smtClean="0">
              <a:latin typeface="Arial"/>
              <a:cs typeface="Arial"/>
            </a:endParaRPr>
          </a:p>
          <a:p>
            <a:pPr>
              <a:lnSpc>
                <a:spcPts val="2513"/>
              </a:lnSpc>
            </a:pPr>
            <a:r>
              <a:rPr lang="en-US" altLang="zh-CN" dirty="0">
                <a:latin typeface="Arial"/>
                <a:cs typeface="Arial"/>
              </a:rPr>
              <a:t>Special Inverter &amp; control</a:t>
            </a:r>
          </a:p>
        </p:txBody>
      </p:sp>
      <p:sp>
        <p:nvSpPr>
          <p:cNvPr id="11" name="TextBox 1"/>
          <p:cNvSpPr txBox="1"/>
          <p:nvPr/>
        </p:nvSpPr>
        <p:spPr>
          <a:xfrm>
            <a:off x="4606637" y="2937416"/>
            <a:ext cx="3092568" cy="2496354"/>
          </a:xfrm>
          <a:prstGeom prst="rect">
            <a:avLst/>
          </a:prstGeom>
          <a:noFill/>
        </p:spPr>
        <p:txBody>
          <a:bodyPr wrap="none" lIns="0" tIns="0" rIns="0" bIns="41029" rtlCol="0">
            <a:spAutoFit/>
          </a:bodyPr>
          <a:lstStyle/>
          <a:p>
            <a:pPr>
              <a:lnSpc>
                <a:spcPts val="1974"/>
              </a:lnSpc>
            </a:pPr>
            <a:r>
              <a:rPr lang="en-US" altLang="zh-CN" dirty="0">
                <a:latin typeface="Arial"/>
                <a:cs typeface="Arial"/>
              </a:rPr>
              <a:t>Standard AC motor/stator</a:t>
            </a:r>
          </a:p>
          <a:p>
            <a:pPr>
              <a:lnSpc>
                <a:spcPts val="897"/>
              </a:lnSpc>
            </a:pPr>
            <a:endParaRPr lang="en-US" altLang="zh-CN" dirty="0" smtClean="0">
              <a:latin typeface="Arial"/>
              <a:cs typeface="Arial"/>
            </a:endParaRPr>
          </a:p>
          <a:p>
            <a:pPr>
              <a:lnSpc>
                <a:spcPts val="897"/>
              </a:lnSpc>
            </a:pPr>
            <a:endParaRPr lang="en-US" altLang="zh-CN" dirty="0" smtClean="0">
              <a:latin typeface="Arial"/>
              <a:cs typeface="Arial"/>
            </a:endParaRPr>
          </a:p>
          <a:p>
            <a:pPr>
              <a:lnSpc>
                <a:spcPts val="2513"/>
              </a:lnSpc>
            </a:pPr>
            <a:r>
              <a:rPr lang="en-US" altLang="zh-CN" dirty="0">
                <a:latin typeface="Arial"/>
                <a:cs typeface="Arial"/>
              </a:rPr>
              <a:t>Standard AC  phase  windings</a:t>
            </a:r>
          </a:p>
          <a:p>
            <a:pPr>
              <a:lnSpc>
                <a:spcPts val="897"/>
              </a:lnSpc>
            </a:pPr>
            <a:endParaRPr lang="en-US" altLang="zh-CN" dirty="0" smtClean="0">
              <a:latin typeface="Arial"/>
              <a:cs typeface="Arial"/>
            </a:endParaRPr>
          </a:p>
          <a:p>
            <a:pPr>
              <a:lnSpc>
                <a:spcPts val="897"/>
              </a:lnSpc>
            </a:pPr>
            <a:endParaRPr lang="en-US" altLang="zh-CN" dirty="0" smtClean="0">
              <a:latin typeface="Arial"/>
              <a:cs typeface="Arial"/>
            </a:endParaRPr>
          </a:p>
          <a:p>
            <a:pPr>
              <a:lnSpc>
                <a:spcPts val="2513"/>
              </a:lnSpc>
            </a:pPr>
            <a:r>
              <a:rPr lang="en-US" altLang="zh-CN" dirty="0">
                <a:latin typeface="Arial"/>
                <a:cs typeface="Arial"/>
              </a:rPr>
              <a:t>Simple rotor (no conductors)</a:t>
            </a:r>
          </a:p>
          <a:p>
            <a:pPr>
              <a:lnSpc>
                <a:spcPts val="897"/>
              </a:lnSpc>
            </a:pPr>
            <a:endParaRPr lang="en-US" altLang="zh-CN" dirty="0" smtClean="0">
              <a:latin typeface="Arial"/>
              <a:cs typeface="Arial"/>
            </a:endParaRPr>
          </a:p>
          <a:p>
            <a:pPr>
              <a:lnSpc>
                <a:spcPts val="897"/>
              </a:lnSpc>
            </a:pPr>
            <a:endParaRPr lang="en-US" altLang="zh-CN" dirty="0" smtClean="0">
              <a:latin typeface="Arial"/>
              <a:cs typeface="Arial"/>
            </a:endParaRPr>
          </a:p>
          <a:p>
            <a:pPr>
              <a:lnSpc>
                <a:spcPts val="2513"/>
              </a:lnSpc>
            </a:pPr>
            <a:r>
              <a:rPr lang="en-US" altLang="zh-CN" dirty="0">
                <a:latin typeface="Arial"/>
                <a:cs typeface="Arial"/>
              </a:rPr>
              <a:t>Normal induction motor noise</a:t>
            </a:r>
          </a:p>
          <a:p>
            <a:pPr>
              <a:lnSpc>
                <a:spcPts val="897"/>
              </a:lnSpc>
            </a:pPr>
            <a:endParaRPr lang="en-US" altLang="zh-CN" dirty="0" smtClean="0">
              <a:latin typeface="Arial"/>
              <a:cs typeface="Arial"/>
            </a:endParaRPr>
          </a:p>
          <a:p>
            <a:pPr>
              <a:lnSpc>
                <a:spcPts val="897"/>
              </a:lnSpc>
            </a:pPr>
            <a:endParaRPr lang="en-US" altLang="zh-CN" dirty="0" smtClean="0">
              <a:latin typeface="Arial"/>
              <a:cs typeface="Arial"/>
            </a:endParaRPr>
          </a:p>
          <a:p>
            <a:pPr>
              <a:lnSpc>
                <a:spcPts val="2513"/>
              </a:lnSpc>
            </a:pPr>
            <a:r>
              <a:rPr lang="en-US" altLang="zh-CN" dirty="0">
                <a:latin typeface="Arial"/>
                <a:cs typeface="Arial"/>
              </a:rPr>
              <a:t>Uses standard AC inverters</a:t>
            </a:r>
          </a:p>
        </p:txBody>
      </p:sp>
    </p:spTree>
    <p:extLst>
      <p:ext uri="{BB962C8B-B14F-4D97-AF65-F5344CB8AC3E}">
        <p14:creationId xmlns:p14="http://schemas.microsoft.com/office/powerpoint/2010/main" val="25242925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70"/>
            <a:ext cx="8229600" cy="1143000"/>
          </a:xfrm>
        </p:spPr>
        <p:txBody>
          <a:bodyPr>
            <a:normAutofit fontScale="90000"/>
          </a:bodyPr>
          <a:lstStyle/>
          <a:p>
            <a:r>
              <a:rPr lang="en-US" sz="3600" dirty="0" smtClean="0">
                <a:solidFill>
                  <a:srgbClr val="800000"/>
                </a:solidFill>
              </a:rPr>
              <a:t>History of RSM technology development</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23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223</a:t>
            </a:fld>
            <a:endParaRPr lang="en-US" dirty="0"/>
          </a:p>
        </p:txBody>
      </p:sp>
      <p:pic>
        <p:nvPicPr>
          <p:cNvPr id="6" name="Picture 5" descr="ABB RSM REVIEW.tiff"/>
          <p:cNvPicPr>
            <a:picLocks noChangeAspect="1"/>
          </p:cNvPicPr>
          <p:nvPr/>
        </p:nvPicPr>
        <p:blipFill rotWithShape="1">
          <a:blip r:embed="rId2"/>
          <a:srcRect t="12851" b="-970"/>
          <a:stretch/>
        </p:blipFill>
        <p:spPr>
          <a:xfrm>
            <a:off x="158743" y="648515"/>
            <a:ext cx="8831924" cy="5449824"/>
          </a:xfrm>
          <a:prstGeom prst="rect">
            <a:avLst/>
          </a:prstGeom>
        </p:spPr>
      </p:pic>
      <p:sp>
        <p:nvSpPr>
          <p:cNvPr id="3" name="Rectangle 2"/>
          <p:cNvSpPr/>
          <p:nvPr/>
        </p:nvSpPr>
        <p:spPr>
          <a:xfrm>
            <a:off x="1781023" y="5995722"/>
            <a:ext cx="5912195" cy="431742"/>
          </a:xfrm>
          <a:prstGeom prst="rect">
            <a:avLst/>
          </a:prstGeom>
        </p:spPr>
        <p:txBody>
          <a:bodyPr wrap="none">
            <a:spAutoFit/>
          </a:bodyPr>
          <a:lstStyle/>
          <a:p>
            <a:pPr>
              <a:lnSpc>
                <a:spcPts val="2600"/>
              </a:lnSpc>
              <a:tabLst/>
            </a:pPr>
            <a:r>
              <a:rPr lang="en-US" altLang="zh-CN" sz="2400" dirty="0">
                <a:latin typeface="Times New Roman" pitchFamily="18" charset="0"/>
                <a:cs typeface="Times New Roman" pitchFamily="18" charset="0"/>
              </a:rPr>
              <a:t>RSM’s of the 60s &amp; 70s utilized starting cages </a:t>
            </a:r>
          </a:p>
        </p:txBody>
      </p:sp>
    </p:spTree>
    <p:extLst>
      <p:ext uri="{BB962C8B-B14F-4D97-AF65-F5344CB8AC3E}">
        <p14:creationId xmlns:p14="http://schemas.microsoft.com/office/powerpoint/2010/main" val="3988870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160"/>
            <a:ext cx="8229600" cy="1143000"/>
          </a:xfrm>
        </p:spPr>
        <p:txBody>
          <a:bodyPr>
            <a:noAutofit/>
          </a:bodyPr>
          <a:lstStyle/>
          <a:p>
            <a:r>
              <a:rPr lang="en-US" sz="3200" dirty="0">
                <a:solidFill>
                  <a:srgbClr val="800000"/>
                </a:solidFill>
                <a:cs typeface="Arial"/>
              </a:rPr>
              <a:t>Reluctance Synchronous, four pole motor, using standard AC induction stator</a:t>
            </a:r>
            <a:br>
              <a:rPr lang="en-US" sz="3200" dirty="0">
                <a:solidFill>
                  <a:srgbClr val="800000"/>
                </a:solidFill>
                <a:cs typeface="Arial"/>
              </a:rPr>
            </a:br>
            <a:endParaRPr lang="en-US" sz="32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23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224</a:t>
            </a:fld>
            <a:endParaRPr lang="en-US" dirty="0"/>
          </a:p>
        </p:txBody>
      </p:sp>
      <p:pic>
        <p:nvPicPr>
          <p:cNvPr id="6" name="Picture 5" descr="INFOLYTIVA RSM.tiff"/>
          <p:cNvPicPr>
            <a:picLocks noChangeAspect="1"/>
          </p:cNvPicPr>
          <p:nvPr/>
        </p:nvPicPr>
        <p:blipFill rotWithShape="1">
          <a:blip r:embed="rId2"/>
          <a:srcRect l="16904" r="15695"/>
          <a:stretch/>
        </p:blipFill>
        <p:spPr>
          <a:xfrm>
            <a:off x="569594" y="1326732"/>
            <a:ext cx="4727448" cy="4950240"/>
          </a:xfrm>
          <a:prstGeom prst="rect">
            <a:avLst/>
          </a:prstGeom>
        </p:spPr>
      </p:pic>
      <p:sp>
        <p:nvSpPr>
          <p:cNvPr id="7" name="Rectangle 6"/>
          <p:cNvSpPr/>
          <p:nvPr/>
        </p:nvSpPr>
        <p:spPr>
          <a:xfrm>
            <a:off x="5616626" y="1446617"/>
            <a:ext cx="3213591" cy="1569660"/>
          </a:xfrm>
          <a:prstGeom prst="rect">
            <a:avLst/>
          </a:prstGeom>
        </p:spPr>
        <p:txBody>
          <a:bodyPr wrap="square">
            <a:spAutoFit/>
          </a:bodyPr>
          <a:lstStyle/>
          <a:p>
            <a:r>
              <a:rPr lang="en-US" sz="2400" dirty="0">
                <a:cs typeface="Arial"/>
              </a:rPr>
              <a:t>AC Induction </a:t>
            </a:r>
            <a:r>
              <a:rPr lang="en-US" sz="2400" dirty="0" smtClean="0">
                <a:cs typeface="Arial"/>
              </a:rPr>
              <a:t>type stator &amp; standard</a:t>
            </a:r>
          </a:p>
          <a:p>
            <a:r>
              <a:rPr lang="en-US" sz="2400" dirty="0" smtClean="0">
                <a:cs typeface="Arial"/>
              </a:rPr>
              <a:t>(</a:t>
            </a:r>
            <a:r>
              <a:rPr lang="en-US" sz="2400" dirty="0">
                <a:cs typeface="Arial"/>
              </a:rPr>
              <a:t>3) </a:t>
            </a:r>
            <a:r>
              <a:rPr lang="en-US" sz="2400" dirty="0" smtClean="0">
                <a:cs typeface="Arial"/>
              </a:rPr>
              <a:t>ph. </a:t>
            </a:r>
            <a:r>
              <a:rPr lang="en-US" sz="2400" dirty="0">
                <a:cs typeface="Arial"/>
              </a:rPr>
              <a:t>windings </a:t>
            </a:r>
            <a:r>
              <a:rPr lang="en-US" sz="2400" dirty="0" smtClean="0">
                <a:cs typeface="Arial"/>
              </a:rPr>
              <a:t>&amp; </a:t>
            </a:r>
          </a:p>
          <a:p>
            <a:r>
              <a:rPr lang="en-US" sz="2400" dirty="0" smtClean="0">
                <a:cs typeface="Arial"/>
              </a:rPr>
              <a:t>AC inverter driven</a:t>
            </a:r>
            <a:endParaRPr lang="en-US" sz="2400" dirty="0">
              <a:cs typeface="Arial"/>
            </a:endParaRPr>
          </a:p>
        </p:txBody>
      </p:sp>
      <p:sp>
        <p:nvSpPr>
          <p:cNvPr id="8" name="Rectangle 7"/>
          <p:cNvSpPr/>
          <p:nvPr/>
        </p:nvSpPr>
        <p:spPr>
          <a:xfrm>
            <a:off x="5640907" y="3759234"/>
            <a:ext cx="3503093" cy="1200328"/>
          </a:xfrm>
          <a:prstGeom prst="rect">
            <a:avLst/>
          </a:prstGeom>
        </p:spPr>
        <p:txBody>
          <a:bodyPr wrap="square">
            <a:spAutoFit/>
          </a:bodyPr>
          <a:lstStyle/>
          <a:p>
            <a:r>
              <a:rPr lang="en-US" sz="2400" dirty="0">
                <a:solidFill>
                  <a:srgbClr val="000000"/>
                </a:solidFill>
                <a:cs typeface="Arial"/>
              </a:rPr>
              <a:t>Rotor </a:t>
            </a:r>
            <a:r>
              <a:rPr lang="en-US" sz="2400" dirty="0" smtClean="0">
                <a:solidFill>
                  <a:srgbClr val="000000"/>
                </a:solidFill>
                <a:cs typeface="Arial"/>
              </a:rPr>
              <a:t>punching yields </a:t>
            </a:r>
          </a:p>
          <a:p>
            <a:r>
              <a:rPr lang="en-US" sz="2400" dirty="0" smtClean="0">
                <a:solidFill>
                  <a:srgbClr val="000000"/>
                </a:solidFill>
                <a:cs typeface="Arial"/>
              </a:rPr>
              <a:t> flux barriers/carriers </a:t>
            </a:r>
          </a:p>
          <a:p>
            <a:r>
              <a:rPr lang="en-US" sz="2400" dirty="0" smtClean="0">
                <a:solidFill>
                  <a:srgbClr val="000000"/>
                </a:solidFill>
                <a:cs typeface="Arial"/>
              </a:rPr>
              <a:t>for high</a:t>
            </a:r>
            <a:r>
              <a:rPr lang="en-US" sz="2400" i="1" dirty="0" smtClean="0">
                <a:solidFill>
                  <a:srgbClr val="000000"/>
                </a:solidFill>
                <a:cs typeface="Arial"/>
              </a:rPr>
              <a:t> L</a:t>
            </a:r>
            <a:r>
              <a:rPr lang="en-US" sz="2400" i="1" baseline="-25000" dirty="0" smtClean="0">
                <a:solidFill>
                  <a:srgbClr val="000000"/>
                </a:solidFill>
                <a:cs typeface="Arial"/>
              </a:rPr>
              <a:t>q </a:t>
            </a:r>
            <a:r>
              <a:rPr lang="en-US" sz="2400" i="1" dirty="0" smtClean="0">
                <a:solidFill>
                  <a:srgbClr val="000000"/>
                </a:solidFill>
                <a:cs typeface="Arial"/>
              </a:rPr>
              <a:t>/ L</a:t>
            </a:r>
            <a:r>
              <a:rPr lang="en-US" sz="2400" i="1" baseline="-25000" dirty="0" smtClean="0">
                <a:solidFill>
                  <a:srgbClr val="000000"/>
                </a:solidFill>
                <a:cs typeface="Arial"/>
              </a:rPr>
              <a:t>d</a:t>
            </a:r>
            <a:r>
              <a:rPr lang="en-US" sz="2400" i="1" dirty="0" smtClean="0">
                <a:solidFill>
                  <a:srgbClr val="000000"/>
                </a:solidFill>
                <a:cs typeface="Arial"/>
              </a:rPr>
              <a:t> </a:t>
            </a:r>
            <a:r>
              <a:rPr lang="en-US" sz="2400" dirty="0" smtClean="0">
                <a:solidFill>
                  <a:srgbClr val="000000"/>
                </a:solidFill>
                <a:cs typeface="Arial"/>
              </a:rPr>
              <a:t>ratios</a:t>
            </a:r>
            <a:endParaRPr lang="en-US" sz="2400" dirty="0">
              <a:solidFill>
                <a:srgbClr val="000000"/>
              </a:solidFill>
              <a:cs typeface="Arial"/>
            </a:endParaRPr>
          </a:p>
        </p:txBody>
      </p:sp>
      <p:pic>
        <p:nvPicPr>
          <p:cNvPr id="9" name="Picture 8" descr="Untitle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7950" y="5232347"/>
            <a:ext cx="1010190" cy="926008"/>
          </a:xfrm>
          <a:prstGeom prst="rect">
            <a:avLst/>
          </a:prstGeom>
        </p:spPr>
      </p:pic>
    </p:spTree>
    <p:extLst>
      <p:ext uri="{BB962C8B-B14F-4D97-AF65-F5344CB8AC3E}">
        <p14:creationId xmlns:p14="http://schemas.microsoft.com/office/powerpoint/2010/main" val="2912765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123"/>
            <a:ext cx="8229600" cy="1143000"/>
          </a:xfrm>
        </p:spPr>
        <p:txBody>
          <a:bodyPr>
            <a:noAutofit/>
          </a:bodyPr>
          <a:lstStyle/>
          <a:p>
            <a:r>
              <a:rPr lang="en-US" sz="3600" dirty="0" smtClean="0">
                <a:solidFill>
                  <a:srgbClr val="800000"/>
                </a:solidFill>
              </a:rPr>
              <a:t>Pros &amp; Cons of Reluctance Synchronous Machines</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23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225</a:t>
            </a:fld>
            <a:endParaRPr lang="en-US" dirty="0"/>
          </a:p>
        </p:txBody>
      </p:sp>
      <p:pic>
        <p:nvPicPr>
          <p:cNvPr id="6" name="Picture 5" descr="RSM ISSUES .tiff"/>
          <p:cNvPicPr>
            <a:picLocks noChangeAspect="1"/>
          </p:cNvPicPr>
          <p:nvPr/>
        </p:nvPicPr>
        <p:blipFill rotWithShape="1">
          <a:blip r:embed="rId2">
            <a:extLst>
              <a:ext uri="{28A0092B-C50C-407E-A947-70E740481C1C}">
                <a14:useLocalDpi xmlns:a14="http://schemas.microsoft.com/office/drawing/2010/main" val="0"/>
              </a:ext>
            </a:extLst>
          </a:blip>
          <a:srcRect t="18620" b="-2"/>
          <a:stretch/>
        </p:blipFill>
        <p:spPr>
          <a:xfrm>
            <a:off x="273532" y="1596844"/>
            <a:ext cx="8518769" cy="4782312"/>
          </a:xfrm>
          <a:prstGeom prst="rect">
            <a:avLst/>
          </a:prstGeom>
        </p:spPr>
      </p:pic>
      <p:sp>
        <p:nvSpPr>
          <p:cNvPr id="7" name="TextBox 6"/>
          <p:cNvSpPr txBox="1"/>
          <p:nvPr/>
        </p:nvSpPr>
        <p:spPr>
          <a:xfrm>
            <a:off x="613508" y="6390978"/>
            <a:ext cx="2141415" cy="369332"/>
          </a:xfrm>
          <a:prstGeom prst="rect">
            <a:avLst/>
          </a:prstGeom>
          <a:noFill/>
        </p:spPr>
        <p:txBody>
          <a:bodyPr wrap="square" rtlCol="0">
            <a:spAutoFit/>
          </a:bodyPr>
          <a:lstStyle/>
          <a:p>
            <a:r>
              <a:rPr lang="en-US" dirty="0" smtClean="0"/>
              <a:t>Prof. T </a:t>
            </a:r>
            <a:r>
              <a:rPr lang="en-US" dirty="0" err="1" smtClean="0"/>
              <a:t>Jahns</a:t>
            </a:r>
            <a:endParaRPr lang="en-US" dirty="0"/>
          </a:p>
        </p:txBody>
      </p:sp>
    </p:spTree>
    <p:extLst>
      <p:ext uri="{BB962C8B-B14F-4D97-AF65-F5344CB8AC3E}">
        <p14:creationId xmlns:p14="http://schemas.microsoft.com/office/powerpoint/2010/main" val="2144790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Mod 23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226</a:t>
            </a:fld>
            <a:endParaRPr lang="en-US"/>
          </a:p>
        </p:txBody>
      </p:sp>
      <p:sp>
        <p:nvSpPr>
          <p:cNvPr id="6" name="Rectangle 5"/>
          <p:cNvSpPr/>
          <p:nvPr/>
        </p:nvSpPr>
        <p:spPr>
          <a:xfrm>
            <a:off x="1651001" y="-2453"/>
            <a:ext cx="5724837" cy="646331"/>
          </a:xfrm>
          <a:prstGeom prst="rect">
            <a:avLst/>
          </a:prstGeom>
        </p:spPr>
        <p:txBody>
          <a:bodyPr wrap="none">
            <a:spAutoFit/>
          </a:bodyPr>
          <a:lstStyle/>
          <a:p>
            <a:r>
              <a:rPr lang="en-US" sz="3600" dirty="0">
                <a:solidFill>
                  <a:srgbClr val="800000"/>
                </a:solidFill>
              </a:rPr>
              <a:t>ABB RSM </a:t>
            </a:r>
            <a:r>
              <a:rPr lang="en-US" sz="3600" dirty="0" smtClean="0">
                <a:solidFill>
                  <a:srgbClr val="800000"/>
                </a:solidFill>
              </a:rPr>
              <a:t>vs. </a:t>
            </a:r>
            <a:r>
              <a:rPr lang="en-US" sz="3600" dirty="0" smtClean="0">
                <a:solidFill>
                  <a:srgbClr val="800000"/>
                </a:solidFill>
              </a:rPr>
              <a:t>AC Induction</a:t>
            </a:r>
            <a:endParaRPr lang="en-US" sz="3600" dirty="0">
              <a:solidFill>
                <a:srgbClr val="800000"/>
              </a:solidFill>
            </a:endParaRPr>
          </a:p>
        </p:txBody>
      </p:sp>
      <p:pic>
        <p:nvPicPr>
          <p:cNvPr id="7" name="Picture 6" descr="ABB SYREL.tiff"/>
          <p:cNvPicPr>
            <a:picLocks noChangeAspect="1"/>
          </p:cNvPicPr>
          <p:nvPr/>
        </p:nvPicPr>
        <p:blipFill>
          <a:blip r:embed="rId2"/>
          <a:stretch>
            <a:fillRect/>
          </a:stretch>
        </p:blipFill>
        <p:spPr>
          <a:xfrm>
            <a:off x="261479" y="669496"/>
            <a:ext cx="4825524" cy="3658914"/>
          </a:xfrm>
          <a:prstGeom prst="rect">
            <a:avLst/>
          </a:prstGeom>
        </p:spPr>
      </p:pic>
      <p:pic>
        <p:nvPicPr>
          <p:cNvPr id="8" name="Picture 7" descr="ABB SYREL 2.tiff"/>
          <p:cNvPicPr>
            <a:picLocks noChangeAspect="1"/>
          </p:cNvPicPr>
          <p:nvPr/>
        </p:nvPicPr>
        <p:blipFill>
          <a:blip r:embed="rId3"/>
          <a:stretch>
            <a:fillRect/>
          </a:stretch>
        </p:blipFill>
        <p:spPr>
          <a:xfrm>
            <a:off x="282347" y="4328411"/>
            <a:ext cx="3987302" cy="2027940"/>
          </a:xfrm>
          <a:prstGeom prst="rect">
            <a:avLst/>
          </a:prstGeom>
        </p:spPr>
      </p:pic>
      <p:sp>
        <p:nvSpPr>
          <p:cNvPr id="2" name="TextBox 1"/>
          <p:cNvSpPr txBox="1"/>
          <p:nvPr/>
        </p:nvSpPr>
        <p:spPr>
          <a:xfrm>
            <a:off x="4838095" y="4584095"/>
            <a:ext cx="4136572" cy="1754327"/>
          </a:xfrm>
          <a:prstGeom prst="rect">
            <a:avLst/>
          </a:prstGeom>
          <a:noFill/>
        </p:spPr>
        <p:txBody>
          <a:bodyPr wrap="square" rtlCol="0">
            <a:spAutoFit/>
          </a:bodyPr>
          <a:lstStyle/>
          <a:p>
            <a:r>
              <a:rPr lang="en-US" dirty="0" smtClean="0"/>
              <a:t>Identical stator punched lamination</a:t>
            </a:r>
          </a:p>
          <a:p>
            <a:r>
              <a:rPr lang="en-US" dirty="0" smtClean="0"/>
              <a:t>and core stacking</a:t>
            </a:r>
          </a:p>
          <a:p>
            <a:endParaRPr lang="en-US" dirty="0"/>
          </a:p>
          <a:p>
            <a:r>
              <a:rPr lang="en-US" dirty="0" smtClean="0"/>
              <a:t>RSM requires a new rotor punching</a:t>
            </a:r>
          </a:p>
          <a:p>
            <a:r>
              <a:rPr lang="en-US" dirty="0" smtClean="0"/>
              <a:t>and similar core stacking as IM</a:t>
            </a:r>
          </a:p>
          <a:p>
            <a:endParaRPr lang="en-US" dirty="0"/>
          </a:p>
        </p:txBody>
      </p:sp>
      <p:sp>
        <p:nvSpPr>
          <p:cNvPr id="3" name="TextBox 2"/>
          <p:cNvSpPr txBox="1"/>
          <p:nvPr/>
        </p:nvSpPr>
        <p:spPr>
          <a:xfrm>
            <a:off x="282347" y="6023429"/>
            <a:ext cx="1060224" cy="369332"/>
          </a:xfrm>
          <a:prstGeom prst="rect">
            <a:avLst/>
          </a:prstGeom>
          <a:noFill/>
        </p:spPr>
        <p:txBody>
          <a:bodyPr wrap="square" rtlCol="0">
            <a:spAutoFit/>
          </a:bodyPr>
          <a:lstStyle/>
          <a:p>
            <a:r>
              <a:rPr lang="en-US" dirty="0" smtClean="0"/>
              <a:t>IM</a:t>
            </a:r>
            <a:endParaRPr lang="en-US" dirty="0"/>
          </a:p>
        </p:txBody>
      </p:sp>
      <p:sp>
        <p:nvSpPr>
          <p:cNvPr id="9" name="TextBox 8"/>
          <p:cNvSpPr txBox="1"/>
          <p:nvPr/>
        </p:nvSpPr>
        <p:spPr>
          <a:xfrm>
            <a:off x="3689047" y="6011334"/>
            <a:ext cx="934962" cy="369332"/>
          </a:xfrm>
          <a:prstGeom prst="rect">
            <a:avLst/>
          </a:prstGeom>
          <a:noFill/>
        </p:spPr>
        <p:txBody>
          <a:bodyPr wrap="square" rtlCol="0">
            <a:spAutoFit/>
          </a:bodyPr>
          <a:lstStyle/>
          <a:p>
            <a:r>
              <a:rPr lang="en-US" dirty="0" smtClean="0"/>
              <a:t>RSM</a:t>
            </a:r>
            <a:endParaRPr lang="en-US" dirty="0"/>
          </a:p>
        </p:txBody>
      </p:sp>
      <p:sp>
        <p:nvSpPr>
          <p:cNvPr id="10" name="TextBox 9"/>
          <p:cNvSpPr txBox="1"/>
          <p:nvPr/>
        </p:nvSpPr>
        <p:spPr>
          <a:xfrm>
            <a:off x="5503333" y="1040190"/>
            <a:ext cx="3471334" cy="3139321"/>
          </a:xfrm>
          <a:prstGeom prst="rect">
            <a:avLst/>
          </a:prstGeom>
          <a:noFill/>
        </p:spPr>
        <p:txBody>
          <a:bodyPr wrap="square" rtlCol="0">
            <a:spAutoFit/>
          </a:bodyPr>
          <a:lstStyle/>
          <a:p>
            <a:r>
              <a:rPr lang="en-US" dirty="0" smtClean="0"/>
              <a:t>ABB photo of original IM rotor vs. their new RSM rotor</a:t>
            </a:r>
          </a:p>
          <a:p>
            <a:endParaRPr lang="en-US" dirty="0"/>
          </a:p>
          <a:p>
            <a:r>
              <a:rPr lang="en-US" dirty="0" smtClean="0"/>
              <a:t>RSM rotor requires no cooling fan blades because the RSM rotor produces zero losses</a:t>
            </a:r>
          </a:p>
          <a:p>
            <a:endParaRPr lang="en-US" dirty="0"/>
          </a:p>
          <a:p>
            <a:r>
              <a:rPr lang="en-US" dirty="0" smtClean="0"/>
              <a:t>Rotor designs for RSMs must exhibit saliency of the poles</a:t>
            </a:r>
          </a:p>
          <a:p>
            <a:r>
              <a:rPr lang="en-US" dirty="0" smtClean="0"/>
              <a:t>to produce comparable performance to IMs</a:t>
            </a:r>
            <a:endParaRPr lang="en-US" dirty="0"/>
          </a:p>
        </p:txBody>
      </p:sp>
      <p:cxnSp>
        <p:nvCxnSpPr>
          <p:cNvPr id="12" name="Straight Arrow Connector 11"/>
          <p:cNvCxnSpPr/>
          <p:nvPr/>
        </p:nvCxnSpPr>
        <p:spPr>
          <a:xfrm flipH="1" flipV="1">
            <a:off x="3689047" y="1862667"/>
            <a:ext cx="1814286" cy="1935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2443238" y="2624667"/>
            <a:ext cx="3060095" cy="362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6510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286" y="132912"/>
            <a:ext cx="8494839" cy="1143000"/>
          </a:xfrm>
        </p:spPr>
        <p:txBody>
          <a:bodyPr>
            <a:noAutofit/>
          </a:bodyPr>
          <a:lstStyle/>
          <a:p>
            <a:r>
              <a:rPr lang="en-US" sz="2800" dirty="0">
                <a:solidFill>
                  <a:srgbClr val="800000"/>
                </a:solidFill>
                <a:cs typeface="Arial"/>
              </a:rPr>
              <a:t>Motor losses in AC Induction </a:t>
            </a:r>
            <a:r>
              <a:rPr lang="en-US" sz="2800" dirty="0" smtClean="0">
                <a:solidFill>
                  <a:srgbClr val="800000"/>
                </a:solidFill>
                <a:cs typeface="Arial"/>
              </a:rPr>
              <a:t>vs. </a:t>
            </a:r>
            <a:r>
              <a:rPr lang="en-US" sz="2800" dirty="0">
                <a:solidFill>
                  <a:srgbClr val="800000"/>
                </a:solidFill>
                <a:cs typeface="Arial"/>
              </a:rPr>
              <a:t>SynRM machines</a:t>
            </a:r>
            <a:br>
              <a:rPr lang="en-US" sz="2800" dirty="0">
                <a:solidFill>
                  <a:srgbClr val="800000"/>
                </a:solidFill>
                <a:cs typeface="Arial"/>
              </a:rPr>
            </a:br>
            <a:endParaRPr lang="en-US" sz="2800" dirty="0"/>
          </a:p>
        </p:txBody>
      </p:sp>
      <p:sp>
        <p:nvSpPr>
          <p:cNvPr id="4" name="Footer Placeholder 3"/>
          <p:cNvSpPr>
            <a:spLocks noGrp="1"/>
          </p:cNvSpPr>
          <p:nvPr>
            <p:ph type="ftr" sz="quarter" idx="11"/>
          </p:nvPr>
        </p:nvSpPr>
        <p:spPr/>
        <p:txBody>
          <a:bodyPr/>
          <a:lstStyle/>
          <a:p>
            <a:r>
              <a:rPr lang="en-US" dirty="0" smtClean="0"/>
              <a:t>Mod 23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227</a:t>
            </a:fld>
            <a:endParaRPr lang="en-US"/>
          </a:p>
        </p:txBody>
      </p:sp>
      <p:pic>
        <p:nvPicPr>
          <p:cNvPr id="6" name="Picture 5" descr="ABB RSM LOSSES.tiff"/>
          <p:cNvPicPr>
            <a:picLocks noChangeAspect="1"/>
          </p:cNvPicPr>
          <p:nvPr/>
        </p:nvPicPr>
        <p:blipFill>
          <a:blip r:embed="rId2"/>
          <a:srcRect t="12097"/>
          <a:stretch>
            <a:fillRect/>
          </a:stretch>
        </p:blipFill>
        <p:spPr>
          <a:xfrm>
            <a:off x="413448" y="958688"/>
            <a:ext cx="8273352" cy="5092716"/>
          </a:xfrm>
          <a:prstGeom prst="rect">
            <a:avLst/>
          </a:prstGeom>
        </p:spPr>
      </p:pic>
    </p:spTree>
    <p:extLst>
      <p:ext uri="{BB962C8B-B14F-4D97-AF65-F5344CB8AC3E}">
        <p14:creationId xmlns:p14="http://schemas.microsoft.com/office/powerpoint/2010/main" val="1771835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Mod 23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228</a:t>
            </a:fld>
            <a:endParaRPr lang="en-US" dirty="0"/>
          </a:p>
        </p:txBody>
      </p:sp>
      <p:pic>
        <p:nvPicPr>
          <p:cNvPr id="8" name="Picture 3"/>
          <p:cNvPicPr>
            <a:picLocks noChangeAspect="1" noChangeArrowheads="1"/>
          </p:cNvPicPr>
          <p:nvPr/>
        </p:nvPicPr>
        <p:blipFill rotWithShape="1">
          <a:blip r:embed="rId2"/>
          <a:srcRect l="1076" t="15085" r="-1076" b="4455"/>
          <a:stretch/>
        </p:blipFill>
        <p:spPr bwMode="auto">
          <a:xfrm>
            <a:off x="457200" y="967968"/>
            <a:ext cx="8335818" cy="5246474"/>
          </a:xfrm>
          <a:prstGeom prst="rect">
            <a:avLst/>
          </a:prstGeom>
          <a:noFill/>
        </p:spPr>
      </p:pic>
      <p:sp>
        <p:nvSpPr>
          <p:cNvPr id="9" name="Rectangle 8"/>
          <p:cNvSpPr/>
          <p:nvPr/>
        </p:nvSpPr>
        <p:spPr>
          <a:xfrm>
            <a:off x="6773563" y="5792700"/>
            <a:ext cx="1711316" cy="330313"/>
          </a:xfrm>
          <a:prstGeom prst="rect">
            <a:avLst/>
          </a:prstGeom>
        </p:spPr>
        <p:txBody>
          <a:bodyPr wrap="none" lIns="91429" tIns="45714" rIns="91429" bIns="45714">
            <a:spAutoFit/>
          </a:bodyPr>
          <a:lstStyle/>
          <a:p>
            <a:pPr>
              <a:lnSpc>
                <a:spcPts val="1795"/>
              </a:lnSpc>
            </a:pPr>
            <a:r>
              <a:rPr lang="en-US" altLang="zh-CN" dirty="0">
                <a:solidFill>
                  <a:srgbClr val="800000"/>
                </a:solidFill>
                <a:cs typeface="Arial"/>
              </a:rPr>
              <a:t>Data </a:t>
            </a:r>
            <a:r>
              <a:rPr lang="en-US" altLang="zh-CN" dirty="0" smtClean="0">
                <a:solidFill>
                  <a:srgbClr val="800000"/>
                </a:solidFill>
                <a:cs typeface="Arial"/>
              </a:rPr>
              <a:t>from </a:t>
            </a:r>
            <a:r>
              <a:rPr lang="en-US" altLang="zh-CN" dirty="0">
                <a:solidFill>
                  <a:srgbClr val="800000"/>
                </a:solidFill>
                <a:cs typeface="Arial"/>
              </a:rPr>
              <a:t>ABB</a:t>
            </a:r>
          </a:p>
        </p:txBody>
      </p:sp>
      <p:sp>
        <p:nvSpPr>
          <p:cNvPr id="10" name="Rectangle 9"/>
          <p:cNvSpPr/>
          <p:nvPr/>
        </p:nvSpPr>
        <p:spPr>
          <a:xfrm>
            <a:off x="528355" y="5441274"/>
            <a:ext cx="4572000" cy="692968"/>
          </a:xfrm>
          <a:prstGeom prst="rect">
            <a:avLst/>
          </a:prstGeom>
        </p:spPr>
        <p:txBody>
          <a:bodyPr lIns="91429" tIns="45714" rIns="91429" bIns="45714">
            <a:spAutoFit/>
          </a:bodyPr>
          <a:lstStyle/>
          <a:p>
            <a:pPr>
              <a:lnSpc>
                <a:spcPts val="1526"/>
              </a:lnSpc>
            </a:pPr>
            <a:r>
              <a:rPr lang="en-US" altLang="zh-CN" dirty="0">
                <a:solidFill>
                  <a:srgbClr val="800000"/>
                </a:solidFill>
                <a:cs typeface="Arial"/>
              </a:rPr>
              <a:t>RSM </a:t>
            </a:r>
            <a:r>
              <a:rPr lang="en-US" altLang="zh-CN" dirty="0" smtClean="0">
                <a:solidFill>
                  <a:srgbClr val="800000"/>
                </a:solidFill>
                <a:cs typeface="Arial"/>
              </a:rPr>
              <a:t>rotors </a:t>
            </a:r>
            <a:r>
              <a:rPr lang="en-US" altLang="zh-CN" dirty="0">
                <a:solidFill>
                  <a:srgbClr val="800000"/>
                </a:solidFill>
                <a:cs typeface="Arial"/>
              </a:rPr>
              <a:t>produces</a:t>
            </a:r>
          </a:p>
          <a:p>
            <a:pPr>
              <a:lnSpc>
                <a:spcPts val="1526"/>
              </a:lnSpc>
            </a:pPr>
            <a:r>
              <a:rPr lang="en-US" altLang="zh-CN" dirty="0">
                <a:solidFill>
                  <a:srgbClr val="800000"/>
                </a:solidFill>
                <a:cs typeface="Arial"/>
              </a:rPr>
              <a:t> </a:t>
            </a:r>
          </a:p>
          <a:p>
            <a:pPr>
              <a:lnSpc>
                <a:spcPts val="1526"/>
              </a:lnSpc>
            </a:pPr>
            <a:r>
              <a:rPr lang="en-US" altLang="zh-CN" dirty="0">
                <a:solidFill>
                  <a:srgbClr val="800000"/>
                </a:solidFill>
                <a:cs typeface="Arial"/>
              </a:rPr>
              <a:t>zero </a:t>
            </a:r>
            <a:r>
              <a:rPr lang="en-US" altLang="zh-CN" dirty="0" smtClean="0">
                <a:solidFill>
                  <a:srgbClr val="800000"/>
                </a:solidFill>
                <a:cs typeface="Arial"/>
              </a:rPr>
              <a:t>ohmic </a:t>
            </a:r>
            <a:r>
              <a:rPr lang="en-US" altLang="zh-CN" dirty="0">
                <a:solidFill>
                  <a:srgbClr val="800000"/>
                </a:solidFill>
                <a:cs typeface="Arial"/>
              </a:rPr>
              <a:t>losses </a:t>
            </a:r>
          </a:p>
        </p:txBody>
      </p:sp>
      <p:sp>
        <p:nvSpPr>
          <p:cNvPr id="12" name="Rectangle 11"/>
          <p:cNvSpPr/>
          <p:nvPr/>
        </p:nvSpPr>
        <p:spPr>
          <a:xfrm>
            <a:off x="803879" y="216856"/>
            <a:ext cx="7989139" cy="954107"/>
          </a:xfrm>
          <a:prstGeom prst="rect">
            <a:avLst/>
          </a:prstGeom>
        </p:spPr>
        <p:txBody>
          <a:bodyPr wrap="square">
            <a:spAutoFit/>
          </a:bodyPr>
          <a:lstStyle/>
          <a:p>
            <a:r>
              <a:rPr lang="en-US" altLang="zh-CN" sz="2800" dirty="0">
                <a:solidFill>
                  <a:srgbClr val="800000"/>
                </a:solidFill>
                <a:cs typeface="Arial"/>
              </a:rPr>
              <a:t>Efficiency comparison </a:t>
            </a:r>
            <a:r>
              <a:rPr lang="en-US" altLang="zh-CN" sz="2800" dirty="0" smtClean="0">
                <a:solidFill>
                  <a:srgbClr val="800000"/>
                </a:solidFill>
                <a:cs typeface="Arial"/>
              </a:rPr>
              <a:t>RSM (SynRM) to an IM</a:t>
            </a:r>
            <a:r>
              <a:rPr lang="en-US" altLang="zh-CN" sz="2800" dirty="0">
                <a:solidFill>
                  <a:srgbClr val="800000"/>
                </a:solidFill>
                <a:cs typeface="Arial"/>
              </a:rPr>
              <a:t/>
            </a:r>
            <a:br>
              <a:rPr lang="en-US" altLang="zh-CN" sz="2800" dirty="0">
                <a:solidFill>
                  <a:srgbClr val="800000"/>
                </a:solidFill>
                <a:cs typeface="Arial"/>
              </a:rPr>
            </a:br>
            <a:endParaRPr lang="en-US" sz="2800" dirty="0"/>
          </a:p>
        </p:txBody>
      </p:sp>
    </p:spTree>
    <p:extLst>
      <p:ext uri="{BB962C8B-B14F-4D97-AF65-F5344CB8AC3E}">
        <p14:creationId xmlns:p14="http://schemas.microsoft.com/office/powerpoint/2010/main" val="436665350"/>
      </p:ext>
    </p:extLst>
  </p:cSld>
  <p:clrMapOvr>
    <a:masterClrMapping/>
  </p:clrMapOvr>
  <p:timing>
    <p:tnLst>
      <p:par>
        <p:cTn id="1" dur="indefinite" restart="never" nodeType="tmRoot"/>
      </p:par>
    </p:tnLst>
  </p:timing>
</p:sld>
</file>

<file path=ppt/theme/theme1.xml><?xml version="1.0" encoding="utf-8"?>
<a:theme xmlns:a="http://schemas.openxmlformats.org/drawingml/2006/main" name="LECTUR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LECTURE.thmx</Template>
  <TotalTime>4919</TotalTime>
  <Words>916</Words>
  <Application>Microsoft Office PowerPoint</Application>
  <PresentationFormat>On-screen Show (4:3)</PresentationFormat>
  <Paragraphs>230</Paragraphs>
  <Slides>18</Slides>
  <Notes>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LECTURE</vt:lpstr>
      <vt:lpstr>Electric Machine Design Course </vt:lpstr>
      <vt:lpstr>Why all the recent fuss surrounding RSMs?</vt:lpstr>
      <vt:lpstr>PowerPoint Presentation</vt:lpstr>
      <vt:lpstr>History of RSM technology development</vt:lpstr>
      <vt:lpstr>Reluctance Synchronous, four pole motor, using standard AC induction stator </vt:lpstr>
      <vt:lpstr>Pros &amp; Cons of Reluctance Synchronous Machines</vt:lpstr>
      <vt:lpstr>PowerPoint Presentation</vt:lpstr>
      <vt:lpstr>Motor losses in AC Induction vs. SynRM machines </vt:lpstr>
      <vt:lpstr>PowerPoint Presentation</vt:lpstr>
      <vt:lpstr>Motor type comparison for vehicle traction</vt:lpstr>
      <vt:lpstr>Thermal comparison of RSMs to IMs</vt:lpstr>
      <vt:lpstr>PowerPoint Presentation</vt:lpstr>
      <vt:lpstr>SRM vs RSM (Salient pole machines)</vt:lpstr>
      <vt:lpstr>Salient Pole Motor Comparison SRM vs RSM</vt:lpstr>
      <vt:lpstr>Inverter comparison for RSM &amp; SRM</vt:lpstr>
      <vt:lpstr>Historical dissatisfaction with RSMs  </vt:lpstr>
      <vt:lpstr>Mechanical stability of RSM rotor</vt:lpstr>
      <vt:lpstr>Title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 Machine Design Course</dc:title>
  <dc:creator>james hendershot</dc:creator>
  <cp:lastModifiedBy>Charlie</cp:lastModifiedBy>
  <cp:revision>67</cp:revision>
  <dcterms:created xsi:type="dcterms:W3CDTF">2012-06-02T18:11:50Z</dcterms:created>
  <dcterms:modified xsi:type="dcterms:W3CDTF">2012-09-03T21:36:53Z</dcterms:modified>
</cp:coreProperties>
</file>