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4" r:id="rId4"/>
    <p:sldId id="263" r:id="rId5"/>
    <p:sldId id="269" r:id="rId6"/>
    <p:sldId id="261" r:id="rId7"/>
    <p:sldId id="266" r:id="rId8"/>
    <p:sldId id="265" r:id="rId9"/>
    <p:sldId id="270" r:id="rId10"/>
    <p:sldId id="276" r:id="rId11"/>
    <p:sldId id="271" r:id="rId12"/>
    <p:sldId id="272" r:id="rId13"/>
    <p:sldId id="277" r:id="rId14"/>
    <p:sldId id="278" r:id="rId15"/>
    <p:sldId id="280" r:id="rId16"/>
    <p:sldId id="281" r:id="rId17"/>
    <p:sldId id="279" r:id="rId18"/>
    <p:sldId id="282" r:id="rId19"/>
    <p:sldId id="284" r:id="rId20"/>
    <p:sldId id="285" r:id="rId21"/>
    <p:sldId id="287" r:id="rId22"/>
    <p:sldId id="286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68686-8764-5B47-9A1A-68F1C93DD46F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EC86-BB6C-A445-A420-2769DC7A5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F2A8E-4B8F-B44D-9A48-0288747A26F6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CC10F-B09E-924B-8F5C-8A62C6B6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7423-B187-3447-995C-85BCD1FA98B0}" type="datetime1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78FD-8325-3746-9F61-8B3A82D24D5E}" type="datetime1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F46D-CD67-6546-A6EA-C6638E8A8741}" type="datetime1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4C2C-089E-C146-8902-D03C212F3B7C}" type="datetime1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5651-AFDE-644A-A19B-59D2EB744CFA}" type="datetime1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6877-AF8D-DD45-BB28-0CBD20FA7DEF}" type="datetime1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D06E-E59C-E04F-ADFA-939E1D91951D}" type="datetime1">
              <a:rPr lang="en-US" smtClean="0"/>
              <a:t>9/3/2012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879F-3390-E447-9E2A-761C9D30A582}" type="datetime1">
              <a:rPr lang="en-US" smtClean="0"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A9E-FEA9-0E4C-946C-348097607DD8}" type="datetime1">
              <a:rPr lang="en-US" smtClean="0"/>
              <a:t>9/3/2012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CFDC-A5FC-4C40-A04E-D5570957F43C}" type="datetime1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B06-4696-0542-8361-95E899E3D075}" type="datetime1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811AA-656A-FA42-8A0C-161488088F21}" type="datetime1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png"/><Relationship Id="rId4" Type="http://schemas.openxmlformats.org/officeDocument/2006/relationships/image" Target="../media/image20.wmf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1.wmf"/><Relationship Id="rId3" Type="http://schemas.openxmlformats.org/officeDocument/2006/relationships/image" Target="../media/image32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2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7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32.wmf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2.wmf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7.tiff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292077"/>
            <a:ext cx="7691222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Performance Calculations for 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Inverter Fed Induction Machines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22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65100"/>
            <a:ext cx="6553200" cy="792163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800000"/>
                </a:solidFill>
                <a:latin typeface="Arial" charset="0"/>
                <a:cs typeface="宋体" charset="0"/>
              </a:rPr>
              <a:t>Slot leakage coefficients</a:t>
            </a:r>
            <a:endParaRPr lang="en-US" altLang="zh-CN" sz="1600" dirty="0">
              <a:solidFill>
                <a:srgbClr val="800000"/>
              </a:solidFill>
              <a:latin typeface="Arial" charset="0"/>
              <a:cs typeface="宋体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13431"/>
              </p:ext>
            </p:extLst>
          </p:nvPr>
        </p:nvGraphicFramePr>
        <p:xfrm>
          <a:off x="5202238" y="965200"/>
          <a:ext cx="14652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3" imgW="761669" imgH="228501" progId="Equation.DSMT4">
                  <p:embed/>
                </p:oleObj>
              </mc:Choice>
              <mc:Fallback>
                <p:oleObj name="Equation" r:id="rId3" imgW="76166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965200"/>
                        <a:ext cx="14652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40416"/>
              </p:ext>
            </p:extLst>
          </p:nvPr>
        </p:nvGraphicFramePr>
        <p:xfrm>
          <a:off x="965200" y="3784600"/>
          <a:ext cx="54371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5" imgW="2730500" imgH="431800" progId="Equation.3">
                  <p:embed/>
                </p:oleObj>
              </mc:Choice>
              <mc:Fallback>
                <p:oleObj name="Equation" r:id="rId5" imgW="2730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784600"/>
                        <a:ext cx="54371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14572"/>
              </p:ext>
            </p:extLst>
          </p:nvPr>
        </p:nvGraphicFramePr>
        <p:xfrm>
          <a:off x="2298700" y="477520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7" imgW="152268" imgH="203024" progId="Equation.DSMT4">
                  <p:embed/>
                </p:oleObj>
              </mc:Choice>
              <mc:Fallback>
                <p:oleObj name="Equation" r:id="rId7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775200"/>
                        <a:ext cx="285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27300" y="47752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: (coil pitch) / (pole pitch)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4700" y="5384800"/>
            <a:ext cx="6096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Deeper slot, larger slot leakage reactance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Wider slot, larger slot opening, smaller leakage reactance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260600"/>
            <a:ext cx="15240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309813"/>
            <a:ext cx="289083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79500" y="1803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Slot leakage flux in a single slot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965700" y="1803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Slot leakage flux in a phase belt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22900" y="4881563"/>
            <a:ext cx="144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cs typeface="宋体" charset="0"/>
              </a:rPr>
              <a:t>Ref. [1] Boldea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4330"/>
              </p:ext>
            </p:extLst>
          </p:nvPr>
        </p:nvGraphicFramePr>
        <p:xfrm>
          <a:off x="1995488" y="965200"/>
          <a:ext cx="2501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11" imgW="1371600" imgH="228600" progId="Equation.DSMT4">
                  <p:embed/>
                </p:oleObj>
              </mc:Choice>
              <mc:Fallback>
                <p:oleObj name="Equation" r:id="rId11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965200"/>
                        <a:ext cx="25019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0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220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792162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800000"/>
                </a:solidFill>
                <a:latin typeface="Arial" charset="0"/>
                <a:cs typeface="宋体" charset="0"/>
              </a:rPr>
              <a:t>Differential leakage coefficients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8610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cs typeface="宋体" charset="0"/>
              </a:rPr>
              <a:t>The total reactance due to all harmonic fields of both stator and rotor is called </a:t>
            </a:r>
            <a:r>
              <a:rPr lang="en-US" altLang="zh-CN" sz="1800" i="1" dirty="0">
                <a:cs typeface="宋体" charset="0"/>
              </a:rPr>
              <a:t>differential reactance</a:t>
            </a:r>
            <a:r>
              <a:rPr lang="en-US" altLang="zh-CN" sz="1800" dirty="0">
                <a:cs typeface="宋体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cs typeface="宋体" charset="0"/>
              </a:rPr>
              <a:t>Differential reactance has two components: </a:t>
            </a:r>
            <a:r>
              <a:rPr lang="en-US" altLang="zh-CN" sz="1800" b="1" dirty="0">
                <a:cs typeface="宋体" charset="0"/>
              </a:rPr>
              <a:t>zigzag</a:t>
            </a:r>
            <a:r>
              <a:rPr lang="en-US" altLang="zh-CN" sz="1800" dirty="0">
                <a:cs typeface="宋体" charset="0"/>
              </a:rPr>
              <a:t>(        ) and </a:t>
            </a:r>
            <a:r>
              <a:rPr lang="en-US" altLang="zh-CN" sz="1800" b="1" dirty="0">
                <a:cs typeface="宋体" charset="0"/>
              </a:rPr>
              <a:t>belt</a:t>
            </a:r>
            <a:r>
              <a:rPr lang="en-US" altLang="zh-CN" sz="1800" dirty="0">
                <a:cs typeface="宋体" charset="0"/>
              </a:rPr>
              <a:t> (         )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3001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2447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57400" y="2895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cs typeface="宋体" charset="0"/>
              </a:rPr>
              <a:t>zigzag</a:t>
            </a: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415925" y="5334000"/>
          <a:ext cx="26971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5" imgW="1637589" imgH="431613" progId="Equation.DSMT4">
                  <p:embed/>
                </p:oleObj>
              </mc:Choice>
              <mc:Fallback>
                <p:oleObj name="Equation" r:id="rId5" imgW="1637589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5334000"/>
                        <a:ext cx="26971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477000" y="2895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cs typeface="宋体" charset="0"/>
              </a:rPr>
              <a:t>belt</a:t>
            </a: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5110163" y="3276600"/>
          <a:ext cx="3497262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7" imgW="1841500" imgH="482600" progId="Equation.DSMT4">
                  <p:embed/>
                </p:oleObj>
              </mc:Choice>
              <mc:Fallback>
                <p:oleObj name="Equation" r:id="rId7" imgW="1841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276600"/>
                        <a:ext cx="3497262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800599" y="4267200"/>
            <a:ext cx="419100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 dirty="0" err="1">
                <a:latin typeface="Times New Roman" charset="0"/>
                <a:cs typeface="宋体" charset="0"/>
              </a:rPr>
              <a:t>X</a:t>
            </a:r>
            <a:r>
              <a:rPr lang="en-US" altLang="zh-CN" sz="1800" i="1" baseline="-25000" dirty="0" err="1">
                <a:latin typeface="Times New Roman" charset="0"/>
                <a:cs typeface="宋体" charset="0"/>
              </a:rPr>
              <a:t>bts</a:t>
            </a:r>
            <a:r>
              <a:rPr lang="en-US" altLang="zh-CN" sz="1800" dirty="0">
                <a:cs typeface="宋体" charset="0"/>
              </a:rPr>
              <a:t>: belt leakage reactance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 dirty="0" err="1">
                <a:latin typeface="Times New Roman" charset="0"/>
                <a:cs typeface="宋体" charset="0"/>
              </a:rPr>
              <a:t>X</a:t>
            </a:r>
            <a:r>
              <a:rPr lang="en-US" altLang="zh-CN" sz="1800" i="1" baseline="-25000" dirty="0" err="1">
                <a:latin typeface="Times New Roman" charset="0"/>
                <a:cs typeface="宋体" charset="0"/>
              </a:rPr>
              <a:t>m</a:t>
            </a:r>
            <a:r>
              <a:rPr lang="en-US" altLang="zh-CN" sz="1800" dirty="0">
                <a:cs typeface="宋体" charset="0"/>
              </a:rPr>
              <a:t>: magnetizing reactance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 dirty="0" err="1">
                <a:latin typeface="Times New Roman" charset="0"/>
                <a:cs typeface="宋体" charset="0"/>
              </a:rPr>
              <a:t>K</a:t>
            </a:r>
            <a:r>
              <a:rPr lang="en-US" altLang="zh-CN" sz="1800" i="1" baseline="-25000" dirty="0" err="1">
                <a:latin typeface="Times New Roman" charset="0"/>
                <a:cs typeface="宋体" charset="0"/>
              </a:rPr>
              <a:t>dpv</a:t>
            </a:r>
            <a:r>
              <a:rPr lang="en-US" altLang="zh-CN" sz="1800" dirty="0">
                <a:cs typeface="宋体" charset="0"/>
              </a:rPr>
              <a:t>: winding factor for </a:t>
            </a:r>
            <a:r>
              <a:rPr lang="en-US" altLang="zh-CN" sz="1800" i="1" dirty="0" err="1">
                <a:cs typeface="宋体" charset="0"/>
              </a:rPr>
              <a:t>v</a:t>
            </a:r>
            <a:r>
              <a:rPr lang="en-US" altLang="zh-CN" sz="1800" baseline="30000" dirty="0" err="1">
                <a:latin typeface="Times New Roman" charset="0"/>
                <a:cs typeface="宋体" charset="0"/>
              </a:rPr>
              <a:t>th</a:t>
            </a:r>
            <a:r>
              <a:rPr lang="en-US" altLang="zh-CN" sz="1800" dirty="0">
                <a:cs typeface="宋体" charset="0"/>
              </a:rPr>
              <a:t> harmonic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 dirty="0" err="1">
                <a:latin typeface="Times New Roman" charset="0"/>
                <a:cs typeface="宋体" charset="0"/>
              </a:rPr>
              <a:t>K</a:t>
            </a:r>
            <a:r>
              <a:rPr lang="en-US" altLang="zh-CN" sz="1800" i="1" baseline="-25000" dirty="0" err="1">
                <a:latin typeface="Times New Roman" charset="0"/>
                <a:cs typeface="宋体" charset="0"/>
              </a:rPr>
              <a:t>sv</a:t>
            </a:r>
            <a:r>
              <a:rPr lang="en-US" altLang="zh-CN" sz="1800" dirty="0">
                <a:cs typeface="宋体" charset="0"/>
              </a:rPr>
              <a:t>: saturation factor for </a:t>
            </a:r>
            <a:r>
              <a:rPr lang="en-US" altLang="zh-CN" sz="1800" i="1" dirty="0" err="1" smtClean="0">
                <a:cs typeface="宋体" charset="0"/>
              </a:rPr>
              <a:t>v</a:t>
            </a:r>
            <a:r>
              <a:rPr lang="en-US" altLang="zh-CN" sz="1800" baseline="30000" dirty="0" err="1" smtClean="0">
                <a:cs typeface="宋体" charset="0"/>
              </a:rPr>
              <a:t>th</a:t>
            </a:r>
            <a:r>
              <a:rPr lang="en-US" altLang="zh-CN" sz="1800" baseline="30000" dirty="0" smtClean="0">
                <a:cs typeface="宋体" charset="0"/>
              </a:rPr>
              <a:t> </a:t>
            </a:r>
            <a:r>
              <a:rPr lang="en-US" altLang="zh-CN" sz="1800" dirty="0" smtClean="0">
                <a:cs typeface="宋体" charset="0"/>
              </a:rPr>
              <a:t>harmonic, can </a:t>
            </a:r>
            <a:r>
              <a:rPr lang="en-US" altLang="zh-CN" sz="1800" dirty="0">
                <a:cs typeface="宋体" charset="0"/>
              </a:rPr>
              <a:t>be approximated by </a:t>
            </a:r>
            <a:r>
              <a:rPr lang="en-US" altLang="zh-CN" sz="1800" i="1" dirty="0" err="1">
                <a:latin typeface="Times New Roman" charset="0"/>
                <a:cs typeface="宋体" charset="0"/>
              </a:rPr>
              <a:t>K</a:t>
            </a:r>
            <a:r>
              <a:rPr lang="en-US" altLang="zh-CN" sz="1800" i="1" baseline="-25000" dirty="0" err="1">
                <a:latin typeface="Times New Roman" charset="0"/>
                <a:cs typeface="宋体" charset="0"/>
              </a:rPr>
              <a:t>sd</a:t>
            </a:r>
            <a:r>
              <a:rPr lang="en-US" altLang="zh-CN" sz="1800" dirty="0">
                <a:cs typeface="宋体" charset="0"/>
              </a:rPr>
              <a:t> in step 17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124200" y="5486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Ref. [1]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81000" y="6019800"/>
            <a:ext cx="3657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cs typeface="宋体" charset="0"/>
              </a:rPr>
              <a:t>: (coil pitch) / (pole pitch)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latin typeface="Times New Roman" charset="0"/>
                <a:cs typeface="宋体" charset="0"/>
              </a:rPr>
              <a:t>K</a:t>
            </a:r>
            <a:r>
              <a:rPr lang="en-US" altLang="zh-CN" sz="1600" i="1" baseline="-25000">
                <a:latin typeface="Times New Roman" charset="0"/>
                <a:cs typeface="宋体" charset="0"/>
              </a:rPr>
              <a:t>c</a:t>
            </a:r>
            <a:r>
              <a:rPr lang="en-US" altLang="zh-CN" sz="1600">
                <a:cs typeface="宋体" charset="0"/>
              </a:rPr>
              <a:t>: Carter coefficients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6063" y="6069013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Equation" r:id="rId9" imgW="152268" imgH="203024" progId="Equation.DSMT4">
                  <p:embed/>
                </p:oleObj>
              </mc:Choice>
              <mc:Fallback>
                <p:oleObj name="Equation" r:id="rId9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6069013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7200" y="1066800"/>
          <a:ext cx="2503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Equation" r:id="rId11" imgW="1371600" imgH="228600" progId="Equation.DSMT4">
                  <p:embed/>
                </p:oleObj>
              </mc:Choice>
              <mc:Fallback>
                <p:oleObj name="Equation" r:id="rId11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25034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687763" y="1066800"/>
          <a:ext cx="48069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Equation" r:id="rId13" imgW="2501900" imgH="241300" progId="Equation.DSMT4">
                  <p:embed/>
                </p:oleObj>
              </mc:Choice>
              <mc:Fallback>
                <p:oleObj name="Equation" r:id="rId13" imgW="250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1066800"/>
                        <a:ext cx="48069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497513" y="2214563"/>
          <a:ext cx="5984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Equation" r:id="rId15" imgW="291973" imgH="241195" progId="Equation.DSMT4">
                  <p:embed/>
                </p:oleObj>
              </mc:Choice>
              <mc:Fallback>
                <p:oleObj name="Equation" r:id="rId15" imgW="291973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2214563"/>
                        <a:ext cx="598487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162800" y="2209800"/>
          <a:ext cx="6191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17" imgW="279400" imgH="228600" progId="Equation.DSMT4">
                  <p:embed/>
                </p:oleObj>
              </mc:Choice>
              <mc:Fallback>
                <p:oleObj name="Equation" r:id="rId17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09800"/>
                        <a:ext cx="6191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1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221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3838"/>
            <a:ext cx="6477000" cy="411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End leakage coefficients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51000"/>
            <a:ext cx="357346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890588" y="3200400"/>
          <a:ext cx="33274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4" imgW="1765300" imgH="393700" progId="Equation.DSMT4">
                  <p:embed/>
                </p:oleObj>
              </mc:Choice>
              <mc:Fallback>
                <p:oleObj name="Equation" r:id="rId4" imgW="176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200400"/>
                        <a:ext cx="33274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2000" y="27432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An approximate expression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90600" y="4495800"/>
            <a:ext cx="3810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Times New Roman" charset="0"/>
                <a:cs typeface="宋体" charset="0"/>
              </a:rPr>
              <a:t>q</a:t>
            </a:r>
            <a:r>
              <a:rPr lang="en-US" altLang="zh-CN" sz="1800">
                <a:cs typeface="宋体" charset="0"/>
              </a:rPr>
              <a:t>: Stator slots/pole/phase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Symbol" charset="0"/>
                <a:cs typeface="宋体" charset="0"/>
              </a:rPr>
              <a:t>b</a:t>
            </a:r>
            <a:r>
              <a:rPr lang="en-US" altLang="zh-CN" sz="1800">
                <a:cs typeface="宋体" charset="0"/>
              </a:rPr>
              <a:t>: (coil pitch) / (pole pitch)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Times New Roman" charset="0"/>
                <a:cs typeface="宋体" charset="0"/>
              </a:rPr>
              <a:t>l</a:t>
            </a:r>
            <a:r>
              <a:rPr lang="en-US" altLang="zh-CN" sz="1800" i="1" baseline="-25000">
                <a:latin typeface="Times New Roman" charset="0"/>
                <a:cs typeface="宋体" charset="0"/>
              </a:rPr>
              <a:t>end</a:t>
            </a:r>
            <a:r>
              <a:rPr lang="en-US" altLang="zh-CN" sz="1800">
                <a:cs typeface="宋体" charset="0"/>
              </a:rPr>
              <a:t>: End connection length of a coil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Times New Roman" charset="0"/>
                <a:cs typeface="宋体" charset="0"/>
              </a:rPr>
              <a:t>L</a:t>
            </a:r>
            <a:r>
              <a:rPr lang="en-US" altLang="zh-CN" sz="1800">
                <a:cs typeface="宋体" charset="0"/>
              </a:rPr>
              <a:t>: Machine axial length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5600" y="28194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656388" y="51816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276600" y="38100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cs typeface="宋体" charset="0"/>
              </a:rPr>
              <a:t>Ref. [1] Boldea</a:t>
            </a: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77797"/>
              </p:ext>
            </p:extLst>
          </p:nvPr>
        </p:nvGraphicFramePr>
        <p:xfrm>
          <a:off x="685800" y="1054100"/>
          <a:ext cx="2503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6" imgW="1371600" imgH="228600" progId="Equation.DSMT4">
                  <p:embed/>
                </p:oleObj>
              </mc:Choice>
              <mc:Fallback>
                <p:oleObj name="Equation" r:id="rId6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54100"/>
                        <a:ext cx="25034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21490"/>
              </p:ext>
            </p:extLst>
          </p:nvPr>
        </p:nvGraphicFramePr>
        <p:xfrm>
          <a:off x="5157788" y="1041400"/>
          <a:ext cx="1514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8" imgW="787400" imgH="228600" progId="Equation.DSMT4">
                  <p:embed/>
                </p:oleObj>
              </mc:Choice>
              <mc:Fallback>
                <p:oleObj name="Equation" r:id="rId8" imgW="78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1041400"/>
                        <a:ext cx="1514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9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700" y="344487"/>
            <a:ext cx="6802438" cy="365125"/>
          </a:xfrm>
        </p:spPr>
        <p:txBody>
          <a:bodyPr/>
          <a:lstStyle/>
          <a:p>
            <a:r>
              <a:rPr lang="en-US" altLang="zh-CN" sz="3200" dirty="0">
                <a:solidFill>
                  <a:srgbClr val="800000"/>
                </a:solidFill>
                <a:latin typeface="Arial" charset="0"/>
                <a:cs typeface="宋体" charset="0"/>
              </a:rPr>
              <a:t>Calculate rotor leakage inductance</a:t>
            </a:r>
            <a:endParaRPr lang="en-US" sz="3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97000"/>
            <a:ext cx="8229600" cy="99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zh-CN" sz="1800" dirty="0">
              <a:solidFill>
                <a:schemeClr val="accent2"/>
              </a:solidFill>
              <a:latin typeface="Arial" charset="0"/>
              <a:cs typeface="宋体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Arial" charset="0"/>
                <a:cs typeface="宋体" charset="0"/>
              </a:rPr>
              <a:t>Calculate the </a:t>
            </a:r>
            <a:r>
              <a:rPr lang="en-US" altLang="zh-CN" sz="1800" b="1" dirty="0">
                <a:solidFill>
                  <a:schemeClr val="accent2"/>
                </a:solidFill>
                <a:latin typeface="Arial" charset="0"/>
                <a:cs typeface="宋体" charset="0"/>
              </a:rPr>
              <a:t>leakage reactance</a:t>
            </a:r>
            <a:r>
              <a:rPr lang="en-US" altLang="zh-CN" sz="1800" dirty="0">
                <a:latin typeface="Arial" charset="0"/>
                <a:cs typeface="宋体" charset="0"/>
              </a:rPr>
              <a:t> consisting of several components by using some equations and some empirical formulas </a:t>
            </a:r>
            <a:r>
              <a:rPr lang="en-US" altLang="zh-CN" sz="1800" dirty="0">
                <a:solidFill>
                  <a:schemeClr val="accent2"/>
                </a:solidFill>
                <a:latin typeface="Arial" charset="0"/>
                <a:cs typeface="宋体" charset="0"/>
              </a:rPr>
              <a:t>(very approximate).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19"/>
            </a:pPr>
            <a:endParaRPr lang="en-US" altLang="zh-CN" sz="1800" dirty="0">
              <a:solidFill>
                <a:schemeClr val="accent2"/>
              </a:solidFill>
              <a:latin typeface="Arial" charset="0"/>
              <a:cs typeface="宋体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zh-CN" sz="1800" dirty="0">
              <a:latin typeface="Arial" charset="0"/>
              <a:cs typeface="宋体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000" dirty="0">
              <a:latin typeface="Arial" charset="0"/>
              <a:cs typeface="宋体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3028"/>
              </p:ext>
            </p:extLst>
          </p:nvPr>
        </p:nvGraphicFramePr>
        <p:xfrm>
          <a:off x="1271588" y="2463800"/>
          <a:ext cx="66865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3" imgW="3479800" imgH="457200" progId="Equation.DSMT4">
                  <p:embed/>
                </p:oleObj>
              </mc:Choice>
              <mc:Fallback>
                <p:oleObj name="Equation" r:id="rId3" imgW="347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463800"/>
                        <a:ext cx="66865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71858"/>
              </p:ext>
            </p:extLst>
          </p:nvPr>
        </p:nvGraphicFramePr>
        <p:xfrm>
          <a:off x="1154113" y="3835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835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61187"/>
              </p:ext>
            </p:extLst>
          </p:nvPr>
        </p:nvGraphicFramePr>
        <p:xfrm>
          <a:off x="1155700" y="4216400"/>
          <a:ext cx="430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7" imgW="215806" imgH="228501" progId="Equation.DSMT4">
                  <p:embed/>
                </p:oleObj>
              </mc:Choice>
              <mc:Fallback>
                <p:oleObj name="Equation" r:id="rId7" imgW="21580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4216400"/>
                        <a:ext cx="4302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85177"/>
              </p:ext>
            </p:extLst>
          </p:nvPr>
        </p:nvGraphicFramePr>
        <p:xfrm>
          <a:off x="1143000" y="4673600"/>
          <a:ext cx="404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9" imgW="203112" imgH="228501" progId="Equation.DSMT4">
                  <p:embed/>
                </p:oleObj>
              </mc:Choice>
              <mc:Fallback>
                <p:oleObj name="Equation" r:id="rId9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3600"/>
                        <a:ext cx="404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76400" y="42926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Rotor differential leakage coefficients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676400" y="47498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Rotor end leakage coefficients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85935"/>
              </p:ext>
            </p:extLst>
          </p:nvPr>
        </p:nvGraphicFramePr>
        <p:xfrm>
          <a:off x="1104900" y="5207000"/>
          <a:ext cx="481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11" imgW="241300" imgH="228600" progId="Equation.DSMT4">
                  <p:embed/>
                </p:oleObj>
              </mc:Choice>
              <mc:Fallback>
                <p:oleObj name="Equation" r:id="rId11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207000"/>
                        <a:ext cx="481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752600" y="52832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cs typeface="宋体" charset="0"/>
              </a:rPr>
              <a:t>Skin effect </a:t>
            </a:r>
            <a:r>
              <a:rPr lang="en-US" altLang="zh-CN" sz="1800" dirty="0" smtClean="0">
                <a:cs typeface="宋体" charset="0"/>
              </a:rPr>
              <a:t>coefficients</a:t>
            </a:r>
            <a:endParaRPr lang="en-US" altLang="zh-CN" sz="1800" dirty="0"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223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315200" cy="792162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800000"/>
                </a:solidFill>
                <a:latin typeface="Arial" charset="0"/>
                <a:cs typeface="宋体" charset="0"/>
              </a:rPr>
              <a:t>Rotor differential inductance</a:t>
            </a:r>
            <a:endParaRPr lang="en-US" altLang="zh-CN" sz="1600" dirty="0">
              <a:solidFill>
                <a:srgbClr val="800000"/>
              </a:solidFill>
              <a:latin typeface="Arial" charset="0"/>
              <a:cs typeface="宋体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3001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447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00200" y="1600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cs typeface="宋体" charset="0"/>
              </a:rPr>
              <a:t>Zigzag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63550" y="4114800"/>
          <a:ext cx="277971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Equation" r:id="rId5" imgW="1688367" imgH="710891" progId="Equation.DSMT4">
                  <p:embed/>
                </p:oleObj>
              </mc:Choice>
              <mc:Fallback>
                <p:oleObj name="Equation" r:id="rId5" imgW="1688367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114800"/>
                        <a:ext cx="277971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19800" y="1600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solidFill>
                  <a:srgbClr val="000000"/>
                </a:solidFill>
                <a:cs typeface="宋体" charset="0"/>
              </a:rPr>
              <a:t>belt</a:t>
            </a: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5067300" y="2362200"/>
          <a:ext cx="2667000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Equation" r:id="rId7" imgW="1308100" imgH="889000" progId="Equation.DSMT4">
                  <p:embed/>
                </p:oleObj>
              </mc:Choice>
              <mc:Fallback>
                <p:oleObj name="Equation" r:id="rId7" imgW="13081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362200"/>
                        <a:ext cx="2667000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14600" y="52578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>
                <a:cs typeface="宋体" charset="0"/>
              </a:rPr>
              <a:t>Ref. [1] Boldea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953000" y="5181600"/>
            <a:ext cx="3810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Times New Roman" charset="0"/>
                <a:cs typeface="宋体" charset="0"/>
              </a:rPr>
              <a:t>p</a:t>
            </a:r>
            <a:r>
              <a:rPr lang="en-US" altLang="zh-CN" sz="1800">
                <a:cs typeface="宋体" charset="0"/>
              </a:rPr>
              <a:t>: Pole number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Times New Roman" charset="0"/>
                <a:cs typeface="宋体" charset="0"/>
              </a:rPr>
              <a:t>N</a:t>
            </a:r>
            <a:r>
              <a:rPr lang="en-US" altLang="zh-CN" sz="1800" i="1" baseline="-25000">
                <a:latin typeface="Times New Roman" charset="0"/>
                <a:cs typeface="宋体" charset="0"/>
              </a:rPr>
              <a:t>r</a:t>
            </a:r>
            <a:r>
              <a:rPr lang="en-US" altLang="zh-CN" sz="1800">
                <a:cs typeface="宋体" charset="0"/>
              </a:rPr>
              <a:t>: Number of rotor slots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Symbol" charset="0"/>
                <a:cs typeface="宋体" charset="0"/>
              </a:rPr>
              <a:t>t</a:t>
            </a:r>
            <a:r>
              <a:rPr lang="en-US" altLang="zh-CN" sz="1800" i="1" baseline="-25000">
                <a:latin typeface="Times New Roman" charset="0"/>
                <a:cs typeface="宋体" charset="0"/>
              </a:rPr>
              <a:t>r</a:t>
            </a:r>
            <a:r>
              <a:rPr lang="en-US" altLang="zh-CN" sz="1800">
                <a:cs typeface="宋体" charset="0"/>
              </a:rPr>
              <a:t>: Rotor slot pitch </a:t>
            </a: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696913" y="990600"/>
          <a:ext cx="25876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Equation" r:id="rId9" imgW="1346200" imgH="228600" progId="Equation.DSMT4">
                  <p:embed/>
                </p:oleObj>
              </mc:Choice>
              <mc:Fallback>
                <p:oleObj name="Equation" r:id="rId9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990600"/>
                        <a:ext cx="25876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/>
        </p:nvGraphicFramePr>
        <p:xfrm>
          <a:off x="4038600" y="990600"/>
          <a:ext cx="48069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11" imgW="2501900" imgH="241300" progId="Equation.DSMT4">
                  <p:embed/>
                </p:oleObj>
              </mc:Choice>
              <mc:Fallback>
                <p:oleObj name="Equation" r:id="rId11" imgW="250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48069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/>
        </p:nvGraphicFramePr>
        <p:xfrm>
          <a:off x="2514600" y="1524000"/>
          <a:ext cx="5603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13" imgW="291973" imgH="241195" progId="Equation.DSMT4">
                  <p:embed/>
                </p:oleObj>
              </mc:Choice>
              <mc:Fallback>
                <p:oleObj name="Equation" r:id="rId13" imgW="291973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5603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/>
          <p:cNvGraphicFramePr>
            <a:graphicFrameLocks noChangeAspect="1"/>
          </p:cNvGraphicFramePr>
          <p:nvPr/>
        </p:nvGraphicFramePr>
        <p:xfrm>
          <a:off x="6629400" y="1600200"/>
          <a:ext cx="5365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15" imgW="279400" imgH="228600" progId="Equation.DSMT4">
                  <p:embed/>
                </p:oleObj>
              </mc:Choice>
              <mc:Fallback>
                <p:oleObj name="Equation" r:id="rId1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600200"/>
                        <a:ext cx="5365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224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800000"/>
                </a:solidFill>
                <a:latin typeface="Arial" charset="0"/>
                <a:cs typeface="宋体" charset="0"/>
              </a:rPr>
              <a:t>Rotor end leakage inductance</a:t>
            </a:r>
            <a:endParaRPr lang="en-US" altLang="zh-CN" sz="1600" dirty="0">
              <a:solidFill>
                <a:srgbClr val="800000"/>
              </a:solidFill>
              <a:latin typeface="Arial" charset="0"/>
              <a:cs typeface="宋体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005013"/>
            <a:ext cx="3657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16371"/>
              </p:ext>
            </p:extLst>
          </p:nvPr>
        </p:nvGraphicFramePr>
        <p:xfrm>
          <a:off x="317500" y="2119313"/>
          <a:ext cx="4419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4" imgW="2476500" imgH="622300" progId="Equation.DSMT4">
                  <p:embed/>
                </p:oleObj>
              </mc:Choice>
              <mc:Fallback>
                <p:oleObj name="Equation" r:id="rId4" imgW="24765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2119313"/>
                        <a:ext cx="44196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" y="6446838"/>
            <a:ext cx="1295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dirty="0">
                <a:cs typeface="宋体" charset="0"/>
              </a:rPr>
              <a:t>Ref. [1] </a:t>
            </a:r>
            <a:r>
              <a:rPr lang="en-US" altLang="zh-CN" sz="1200" dirty="0" err="1">
                <a:cs typeface="宋体" charset="0"/>
              </a:rPr>
              <a:t>Boldea</a:t>
            </a:r>
            <a:endParaRPr lang="en-US" altLang="zh-CN" sz="1200" dirty="0">
              <a:cs typeface="宋体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10200" y="1752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latin typeface="Times New Roman" charset="0"/>
                <a:cs typeface="宋体" charset="0"/>
              </a:rPr>
              <a:t>Rotor end-ring cross section</a:t>
            </a:r>
            <a:endParaRPr lang="en-US" altLang="zh-CN" sz="1800">
              <a:cs typeface="宋体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00200" y="3517900"/>
            <a:ext cx="38100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 dirty="0">
                <a:latin typeface="Times New Roman" charset="0"/>
                <a:cs typeface="宋体" charset="0"/>
              </a:rPr>
              <a:t>p</a:t>
            </a:r>
            <a:r>
              <a:rPr lang="en-US" altLang="zh-CN" sz="1800" dirty="0">
                <a:cs typeface="宋体" charset="0"/>
              </a:rPr>
              <a:t>: Pole number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 dirty="0">
                <a:latin typeface="Times New Roman" charset="0"/>
                <a:cs typeface="宋体" charset="0"/>
              </a:rPr>
              <a:t>N</a:t>
            </a:r>
            <a:r>
              <a:rPr lang="en-US" altLang="zh-CN" sz="1800" i="1" baseline="-25000" dirty="0">
                <a:latin typeface="Times New Roman" charset="0"/>
                <a:cs typeface="宋体" charset="0"/>
              </a:rPr>
              <a:t>r</a:t>
            </a:r>
            <a:r>
              <a:rPr lang="en-US" altLang="zh-CN" sz="1800" dirty="0">
                <a:cs typeface="宋体" charset="0"/>
              </a:rPr>
              <a:t>: Number of rotor slots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 dirty="0">
                <a:latin typeface="Times New Roman" charset="0"/>
                <a:cs typeface="宋体" charset="0"/>
              </a:rPr>
              <a:t>L</a:t>
            </a:r>
            <a:r>
              <a:rPr lang="en-US" altLang="zh-CN" sz="1800" dirty="0">
                <a:cs typeface="宋体" charset="0"/>
              </a:rPr>
              <a:t>: Machine axial length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 dirty="0">
                <a:latin typeface="Times New Roman" charset="0"/>
                <a:cs typeface="宋体" charset="0"/>
              </a:rPr>
              <a:t>a, b</a:t>
            </a:r>
            <a:r>
              <a:rPr lang="en-US" altLang="zh-CN" sz="1800" dirty="0">
                <a:cs typeface="宋体" charset="0"/>
              </a:rPr>
              <a:t>: </a:t>
            </a:r>
            <a:r>
              <a:rPr lang="en-US" altLang="zh-CN" sz="1800" dirty="0" smtClean="0">
                <a:cs typeface="宋体" charset="0"/>
              </a:rPr>
              <a:t>End ring  </a:t>
            </a:r>
            <a:r>
              <a:rPr lang="en-US" altLang="zh-CN" sz="1800" dirty="0">
                <a:cs typeface="宋体" charset="0"/>
              </a:rPr>
              <a:t>width and height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 dirty="0" err="1">
                <a:latin typeface="Times New Roman" charset="0"/>
                <a:cs typeface="宋体" charset="0"/>
              </a:rPr>
              <a:t>D</a:t>
            </a:r>
            <a:r>
              <a:rPr lang="en-US" altLang="zh-CN" sz="1800" i="1" baseline="-25000" dirty="0" err="1">
                <a:latin typeface="Times New Roman" charset="0"/>
                <a:cs typeface="宋体" charset="0"/>
              </a:rPr>
              <a:t>re</a:t>
            </a:r>
            <a:r>
              <a:rPr lang="en-US" altLang="zh-CN" sz="1800" dirty="0">
                <a:cs typeface="宋体" charset="0"/>
              </a:rPr>
              <a:t>: Rotor outer diameter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i="1" dirty="0">
                <a:latin typeface="Times New Roman" charset="0"/>
                <a:cs typeface="宋体" charset="0"/>
              </a:rPr>
              <a:t>D</a:t>
            </a:r>
            <a:r>
              <a:rPr lang="en-US" altLang="zh-CN" sz="1800" i="1" baseline="-25000" dirty="0">
                <a:latin typeface="Times New Roman" charset="0"/>
                <a:cs typeface="宋体" charset="0"/>
              </a:rPr>
              <a:t>er</a:t>
            </a:r>
            <a:r>
              <a:rPr lang="en-US" altLang="zh-CN" sz="1800" dirty="0">
                <a:cs typeface="宋体" charset="0"/>
              </a:rPr>
              <a:t>: End-ring outer diameter</a:t>
            </a: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698500" y="990600"/>
          <a:ext cx="25876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6" imgW="1346200" imgH="228600" progId="Equation.DSMT4">
                  <p:embed/>
                </p:oleObj>
              </mc:Choice>
              <mc:Fallback>
                <p:oleObj name="Equation" r:id="rId6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990600"/>
                        <a:ext cx="25876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5746750" y="1001713"/>
          <a:ext cx="1390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8" imgW="723586" imgH="228501" progId="Equation.DSMT4">
                  <p:embed/>
                </p:oleObj>
              </mc:Choice>
              <mc:Fallback>
                <p:oleObj name="Equation" r:id="rId8" imgW="72358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1001713"/>
                        <a:ext cx="13906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5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8800" y="88900"/>
            <a:ext cx="881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800000"/>
                </a:solidFill>
              </a:rPr>
              <a:t>Calculate performance from Equivalent Circuit </a:t>
            </a:r>
          </a:p>
          <a:p>
            <a:r>
              <a:rPr lang="en-US" sz="3000" dirty="0" smtClean="0">
                <a:solidFill>
                  <a:srgbClr val="800000"/>
                </a:solidFill>
              </a:rPr>
              <a:t>now that all parameters have been estimated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2" y="1166118"/>
            <a:ext cx="7733628" cy="3295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4648200"/>
            <a:ext cx="850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torque equation for shaft torque any speed (Minus windage &amp; friction):</a:t>
            </a:r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819314"/>
              </p:ext>
            </p:extLst>
          </p:nvPr>
        </p:nvGraphicFramePr>
        <p:xfrm>
          <a:off x="2673838" y="5294531"/>
          <a:ext cx="41714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4" imgW="3098800" imgH="660400" progId="Equation.3">
                  <p:embed/>
                </p:oleObj>
              </mc:Choice>
              <mc:Fallback>
                <p:oleObj name="Equation" r:id="rId4" imgW="30988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3838" y="5294531"/>
                        <a:ext cx="4171462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93800" y="55499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4900" y="381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Using </a:t>
            </a:r>
            <a:r>
              <a:rPr lang="en-US" sz="3000" dirty="0" err="1" smtClean="0"/>
              <a:t>Thevenin’s</a:t>
            </a:r>
            <a:r>
              <a:rPr lang="en-US" sz="3000" dirty="0" smtClean="0"/>
              <a:t> </a:t>
            </a:r>
            <a:r>
              <a:rPr lang="en-US" sz="3000" dirty="0" err="1" smtClean="0"/>
              <a:t>theorum</a:t>
            </a:r>
            <a:r>
              <a:rPr lang="en-US" sz="3000" dirty="0" smtClean="0"/>
              <a:t> for torque calculations from the equivalent circuit.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977900" y="984388"/>
            <a:ext cx="77089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use of </a:t>
            </a:r>
            <a:r>
              <a:rPr lang="en-US" dirty="0" err="1" smtClean="0"/>
              <a:t>Tehvenin’s</a:t>
            </a:r>
            <a:r>
              <a:rPr lang="en-US" dirty="0" smtClean="0"/>
              <a:t> theorem greatly simplifies the torque &amp; power calculations form the equivalent circuit  by leaving out the core loss term.</a:t>
            </a:r>
          </a:p>
          <a:p>
            <a:r>
              <a:rPr lang="en-US" dirty="0" smtClean="0"/>
              <a:t> (see ISBN # 0-07-36009-4, page 322 for detailed discussion)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Tehvenin</a:t>
            </a:r>
            <a:r>
              <a:rPr lang="en-US" dirty="0" smtClean="0"/>
              <a:t> IM equivalent circuit becomes: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there is a simple voltage divider and the impedance between terminals a &amp; b viewed toward the source &amp; set to zero (like a short circuit)  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5" b="-85"/>
          <a:stretch/>
        </p:blipFill>
        <p:spPr>
          <a:xfrm>
            <a:off x="2590800" y="2604516"/>
            <a:ext cx="3949700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8000" y="38100"/>
            <a:ext cx="923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Torque formula simplified for any speed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 from </a:t>
            </a:r>
            <a:r>
              <a:rPr lang="en-US" sz="3200" dirty="0" err="1" smtClean="0">
                <a:solidFill>
                  <a:srgbClr val="800000"/>
                </a:solidFill>
              </a:rPr>
              <a:t>Thevenin’s</a:t>
            </a:r>
            <a:r>
              <a:rPr lang="en-US" sz="3200" dirty="0" smtClean="0">
                <a:solidFill>
                  <a:srgbClr val="800000"/>
                </a:solidFill>
              </a:rPr>
              <a:t> equivalent circuit</a:t>
            </a:r>
            <a:endParaRPr lang="en-US" sz="3200" dirty="0">
              <a:solidFill>
                <a:srgbClr val="8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92418"/>
              </p:ext>
            </p:extLst>
          </p:nvPr>
        </p:nvGraphicFramePr>
        <p:xfrm>
          <a:off x="2457450" y="1308100"/>
          <a:ext cx="4696946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3" imgW="3848100" imgH="863600" progId="Equation.3">
                  <p:embed/>
                </p:oleObj>
              </mc:Choice>
              <mc:Fallback>
                <p:oleObj name="Equation" r:id="rId3" imgW="38481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7450" y="1308100"/>
                        <a:ext cx="4696946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300" y="25781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torque equation can be used to generate the following shaped torque vs speed curves at any fixed voltage and frequency.  </a:t>
            </a:r>
            <a:endParaRPr lang="en-US" dirty="0"/>
          </a:p>
        </p:txBody>
      </p:sp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3585567"/>
            <a:ext cx="4806950" cy="2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44600" y="681335"/>
            <a:ext cx="699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About (5 or 6) curves are required to define the machine &amp; inverter performance </a:t>
            </a:r>
            <a:r>
              <a:rPr lang="en-US" dirty="0" smtClean="0"/>
              <a:t>envelope for a Traction application for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1100" y="101600"/>
            <a:ext cx="7251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Use of fixed frequency-voltage curves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3" y="1475092"/>
            <a:ext cx="7681539" cy="4879260"/>
          </a:xfrm>
          <a:prstGeom prst="rect">
            <a:avLst/>
          </a:prstGeom>
        </p:spPr>
      </p:pic>
      <p:pic>
        <p:nvPicPr>
          <p:cNvPr id="7" name="Picture 6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2418716"/>
            <a:ext cx="3352799" cy="15249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48261" y="2430183"/>
            <a:ext cx="2940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voltage &amp; frequency is optimized for the (5) defining points on the required torque </a:t>
            </a:r>
          </a:p>
          <a:p>
            <a:r>
              <a:rPr lang="en-US" dirty="0"/>
              <a:t>vs. speed plot.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281546"/>
            <a:ext cx="520967" cy="4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211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66672"/>
            <a:ext cx="7848599" cy="1689678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92" y="104068"/>
            <a:ext cx="4636208" cy="45626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" y="698500"/>
            <a:ext cx="287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Phasor diagram for single </a:t>
            </a:r>
            <a:r>
              <a:rPr lang="en-US" dirty="0"/>
              <a:t> </a:t>
            </a:r>
            <a:r>
              <a:rPr lang="en-US" dirty="0" smtClean="0"/>
              <a:t>phase of an IM.</a:t>
            </a:r>
          </a:p>
          <a:p>
            <a:endParaRPr lang="en-US" dirty="0"/>
          </a:p>
          <a:p>
            <a:r>
              <a:rPr lang="en-US" dirty="0" smtClean="0"/>
              <a:t>The stator speed and the rotor speed are not the same based upon the slip which causes by the load.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39243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Prof. Mahmound Riaz</a:t>
            </a:r>
          </a:p>
          <a:p>
            <a:r>
              <a:rPr lang="en-US" sz="1400" dirty="0" smtClean="0"/>
              <a:t>University of Minnesota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21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1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0" y="289716"/>
            <a:ext cx="8686800" cy="70121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Torque vs. Speed function of AC voltage &amp; frequency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212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0" y="1151872"/>
            <a:ext cx="8427295" cy="5041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02" y="5789339"/>
            <a:ext cx="218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Prof. TJE Miller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05" y="169903"/>
            <a:ext cx="8757633" cy="70121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AC Induction torque vs. rpm plot @ constant volts &amp; frequency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213</a:t>
            </a:fld>
            <a:endParaRPr lang="en-US" dirty="0"/>
          </a:p>
        </p:txBody>
      </p:sp>
      <p:pic>
        <p:nvPicPr>
          <p:cNvPr id="3" name="Picture 2" descr="T vs RPM AC  cop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7" y="864695"/>
            <a:ext cx="8753513" cy="5476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853" y="5795884"/>
            <a:ext cx="1236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Prof. TJE Miller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086" y="6413698"/>
            <a:ext cx="240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Prof. Mahmoud Riaz</a:t>
            </a:r>
            <a:endParaRPr lang="en-US" sz="14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66426" y="1756104"/>
            <a:ext cx="7391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	</a:t>
            </a:r>
            <a:r>
              <a:rPr lang="en-US" dirty="0" smtClean="0"/>
              <a:t>1-Equivalent Circuit </a:t>
            </a:r>
          </a:p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	2-Vector Diagram (from equivalent circuit)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	3-Motor Circle Diagram </a:t>
            </a:r>
          </a:p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		</a:t>
            </a:r>
            <a:r>
              <a:rPr lang="en-US" sz="2000" i="1" dirty="0" smtClean="0"/>
              <a:t>(See Polyphase Induction Motors, </a:t>
            </a:r>
          </a:p>
          <a:p>
            <a:pPr eaLnBrk="1" hangingPunct="1"/>
            <a:r>
              <a:rPr lang="en-US" sz="2000" i="1" dirty="0" smtClean="0"/>
              <a:t>		Paul Cochran  ISBN 0-8247-8043-4)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356769" y="504760"/>
            <a:ext cx="8605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IM performance can be studied using three methods:</a:t>
            </a:r>
          </a:p>
          <a:p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Equivalent circuit IM analysis method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4200" y="1409700"/>
            <a:ext cx="8318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fastest </a:t>
            </a:r>
            <a:r>
              <a:rPr lang="en-US" sz="2000" dirty="0" smtClean="0"/>
              <a:t>method to calculate IM performance </a:t>
            </a:r>
            <a:r>
              <a:rPr lang="en-US" sz="2000" dirty="0"/>
              <a:t>is </a:t>
            </a:r>
            <a:r>
              <a:rPr lang="en-US" sz="2000" dirty="0" smtClean="0"/>
              <a:t>arguably </a:t>
            </a:r>
            <a:r>
              <a:rPr lang="en-US" sz="2000" dirty="0"/>
              <a:t>the </a:t>
            </a:r>
            <a:r>
              <a:rPr lang="en-US" sz="2000" dirty="0" smtClean="0"/>
              <a:t>equivalent circuit method but all the E.C. parameters must be measured or calculated.  (Reactances are difficult)</a:t>
            </a:r>
          </a:p>
          <a:p>
            <a:endParaRPr lang="en-US" sz="2000" dirty="0"/>
          </a:p>
          <a:p>
            <a:r>
              <a:rPr lang="en-US" sz="2000" dirty="0" smtClean="0"/>
              <a:t>In lecture #18 the rotor &amp; stator resistance calculations were outlined</a:t>
            </a:r>
          </a:p>
          <a:p>
            <a:endParaRPr lang="en-US" sz="2000" dirty="0"/>
          </a:p>
          <a:p>
            <a:r>
              <a:rPr lang="en-US" sz="2000" dirty="0" smtClean="0"/>
              <a:t>The applied supply voltage is always a given in the specification</a:t>
            </a:r>
          </a:p>
          <a:p>
            <a:endParaRPr lang="en-US" sz="2000" dirty="0"/>
          </a:p>
          <a:p>
            <a:r>
              <a:rPr lang="en-US" sz="2000" dirty="0" smtClean="0"/>
              <a:t>The frequency choices are based upon the IM pole number, slip &amp; RPM</a:t>
            </a:r>
          </a:p>
          <a:p>
            <a:endParaRPr lang="en-US" sz="2000" dirty="0"/>
          </a:p>
          <a:p>
            <a:r>
              <a:rPr lang="en-US" sz="2000" dirty="0" smtClean="0"/>
              <a:t>This leaves us with the magnetizing current calculations for a given load point along with the three inductance parameters to determine.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06" y="1373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Stator </a:t>
            </a:r>
            <a:r>
              <a:rPr lang="en-US" sz="3600" dirty="0" smtClean="0">
                <a:solidFill>
                  <a:srgbClr val="800000"/>
                </a:solidFill>
              </a:rPr>
              <a:t>phase current &amp; vector parts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required for IM flux </a:t>
            </a:r>
            <a:r>
              <a:rPr lang="en-US" sz="3600" dirty="0">
                <a:solidFill>
                  <a:srgbClr val="800000"/>
                </a:solidFill>
              </a:rPr>
              <a:t>vector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216</a:t>
            </a:fld>
            <a:endParaRPr lang="en-US" dirty="0"/>
          </a:p>
        </p:txBody>
      </p:sp>
      <p:pic>
        <p:nvPicPr>
          <p:cNvPr id="6" name="Picture 2" descr="VECTOR CURRENT DIAG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7" y="1460500"/>
            <a:ext cx="725838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16" y="4000500"/>
            <a:ext cx="2124384" cy="520700"/>
          </a:xfrm>
          <a:prstGeom prst="rect">
            <a:avLst/>
          </a:prstGeom>
        </p:spPr>
      </p:pic>
      <p:pic>
        <p:nvPicPr>
          <p:cNvPr id="7" name="Picture 6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44" y="2544647"/>
            <a:ext cx="1148256" cy="973252"/>
          </a:xfrm>
          <a:prstGeom prst="rect">
            <a:avLst/>
          </a:prstGeom>
        </p:spPr>
      </p:pic>
      <p:pic>
        <p:nvPicPr>
          <p:cNvPr id="8" name="Picture 7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0" y="2611140"/>
            <a:ext cx="774700" cy="90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1500" y="16891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Total Phase Current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1825" y="3853934"/>
            <a:ext cx="2062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Torque producing current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1878325" y="2544647"/>
            <a:ext cx="1073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Magnetizing </a:t>
            </a:r>
          </a:p>
          <a:p>
            <a:r>
              <a:rPr lang="en-US" sz="1200" b="1" dirty="0" smtClean="0"/>
              <a:t>Current</a:t>
            </a:r>
            <a:endParaRPr lang="en-US" sz="1200" b="1" dirty="0"/>
          </a:p>
        </p:txBody>
      </p:sp>
      <p:pic>
        <p:nvPicPr>
          <p:cNvPr id="14" name="Picture 13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56" y="4521200"/>
            <a:ext cx="6674544" cy="1435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70000" y="4623534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 Torque </a:t>
            </a:r>
            <a:r>
              <a:rPr lang="en-US" sz="2000" dirty="0"/>
              <a:t>producing current is the vector determinate of </a:t>
            </a:r>
            <a:endParaRPr lang="en-US" sz="2000" dirty="0" smtClean="0"/>
          </a:p>
          <a:p>
            <a:r>
              <a:rPr lang="en-US" sz="2000" dirty="0" smtClean="0"/>
              <a:t>    the phase </a:t>
            </a:r>
            <a:r>
              <a:rPr lang="en-US" sz="2000" dirty="0"/>
              <a:t>current and magnetizing </a:t>
            </a:r>
            <a:r>
              <a:rPr lang="en-US" sz="2000" dirty="0" smtClean="0"/>
              <a:t>current.</a:t>
            </a:r>
          </a:p>
          <a:p>
            <a:endParaRPr lang="en-US" sz="2000" dirty="0"/>
          </a:p>
          <a:p>
            <a:r>
              <a:rPr lang="en-US" sz="2000" dirty="0" smtClean="0"/>
              <a:t>(Magnetizing current required to achieve desired load point)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55010"/>
            <a:ext cx="8229600" cy="70121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Magnetizing current Calculation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217</a:t>
            </a:fld>
            <a:endParaRPr lang="en-US" dirty="0"/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883835"/>
              </p:ext>
            </p:extLst>
          </p:nvPr>
        </p:nvGraphicFramePr>
        <p:xfrm>
          <a:off x="3810000" y="5208190"/>
          <a:ext cx="22098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Equation" r:id="rId3" imgW="1117600" imgH="457200" progId="Equation.3">
                  <p:embed/>
                </p:oleObj>
              </mc:Choice>
              <mc:Fallback>
                <p:oleObj name="Equation" r:id="rId3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08190"/>
                        <a:ext cx="22098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12311" y="5439940"/>
            <a:ext cx="221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宋体" charset="0"/>
                <a:cs typeface="宋体" charset="0"/>
              </a:rPr>
              <a:t>Magnetizing current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Arial" charset="0"/>
                <a:cs typeface="宋体" charset="0"/>
              </a:rPr>
              <a:t>Calculate magnetizing inductance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zh-CN" sz="2000" dirty="0">
              <a:latin typeface="Arial" charset="0"/>
              <a:cs typeface="宋体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38200" y="1524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cs typeface="宋体" charset="0"/>
              </a:rPr>
              <a:t>Magnetizing MMF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71800" y="1295400"/>
          <a:ext cx="44958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Equation" r:id="rId5" imgW="2540000" imgH="457200" progId="Equation.DSMT4">
                  <p:embed/>
                </p:oleObj>
              </mc:Choice>
              <mc:Fallback>
                <p:oleObj name="Equation" r:id="rId5" imgW="25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95400"/>
                        <a:ext cx="44958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191000" y="2209800"/>
            <a:ext cx="472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cs typeface="宋体" charset="0"/>
              </a:rPr>
              <a:t>Carter coefficient to account for the effective </a:t>
            </a:r>
            <a:r>
              <a:rPr lang="en-US" altLang="zh-CN" sz="1800" dirty="0" smtClean="0">
                <a:cs typeface="宋体" charset="0"/>
              </a:rPr>
              <a:t>air-gap </a:t>
            </a:r>
            <a:r>
              <a:rPr lang="en-US" altLang="zh-CN" sz="1800" dirty="0">
                <a:cs typeface="宋体" charset="0"/>
              </a:rPr>
              <a:t>length increase due to slot opening. Usually in the range of 1-1.5 (Ref [1-4])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752600" y="3429000"/>
          <a:ext cx="20240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20240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200400" y="220980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Equation" r:id="rId9" imgW="203112" imgH="228501" progId="Equation.DSMT4">
                  <p:embed/>
                </p:oleObj>
              </mc:Choice>
              <mc:Fallback>
                <p:oleObj name="Equation" r:id="rId9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40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896203"/>
              </p:ext>
            </p:extLst>
          </p:nvPr>
        </p:nvGraphicFramePr>
        <p:xfrm>
          <a:off x="969963" y="4191000"/>
          <a:ext cx="40052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Equation" r:id="rId11" imgW="2362200" imgH="635000" progId="Equation.DSMT4">
                  <p:embed/>
                </p:oleObj>
              </mc:Choice>
              <mc:Fallback>
                <p:oleObj name="Equation" r:id="rId11" imgW="23622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4191000"/>
                        <a:ext cx="400526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08600" y="4305300"/>
            <a:ext cx="34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cs typeface="宋体" charset="0"/>
              </a:rPr>
              <a:t>Teeth saturation </a:t>
            </a:r>
            <a:r>
              <a:rPr lang="en-US" altLang="zh-CN" sz="1800" dirty="0" smtClean="0">
                <a:cs typeface="宋体" charset="0"/>
              </a:rPr>
              <a:t>coefficients</a:t>
            </a:r>
            <a:endParaRPr lang="en-US" altLang="zh-CN" sz="1800" dirty="0">
              <a:solidFill>
                <a:schemeClr val="accent2"/>
              </a:solidFill>
              <a:cs typeface="宋体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3700" y="31892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cs typeface="宋体" charset="0"/>
              </a:rPr>
              <a:t>MMF </a:t>
            </a:r>
            <a:r>
              <a:rPr lang="en-US" altLang="zh-CN" dirty="0" smtClean="0">
                <a:cs typeface="宋体" charset="0"/>
              </a:rPr>
              <a:t>drops </a:t>
            </a:r>
            <a:r>
              <a:rPr lang="en-US" altLang="zh-CN" dirty="0">
                <a:cs typeface="宋体" charset="0"/>
              </a:rPr>
              <a:t>along stator teeth, rotor teeth, stator core and rotor core, estimated from assigned flux density and B-H curve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22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218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800000"/>
                </a:solidFill>
                <a:latin typeface="Arial" charset="0"/>
                <a:cs typeface="宋体" charset="0"/>
              </a:rPr>
              <a:t>Calculate stator leakage inductance</a:t>
            </a:r>
            <a:endParaRPr lang="en-US" altLang="zh-CN" sz="1600" dirty="0">
              <a:solidFill>
                <a:srgbClr val="800000"/>
              </a:solidFill>
              <a:latin typeface="Arial" charset="0"/>
              <a:cs typeface="宋体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774700"/>
            <a:ext cx="8229600" cy="99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zh-CN" sz="1800" dirty="0">
              <a:solidFill>
                <a:schemeClr val="accent2"/>
              </a:solidFill>
              <a:latin typeface="Arial" charset="0"/>
              <a:cs typeface="宋体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1800" dirty="0">
                <a:latin typeface="Arial" charset="0"/>
                <a:cs typeface="宋体" charset="0"/>
              </a:rPr>
              <a:t>Calculate the leakage reactance consisting of several components by using some equations and some empirical formulas (very approximate).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18"/>
            </a:pPr>
            <a:endParaRPr lang="en-US" altLang="zh-CN" sz="1800" dirty="0">
              <a:solidFill>
                <a:schemeClr val="accent2"/>
              </a:solidFill>
              <a:latin typeface="Arial" charset="0"/>
              <a:cs typeface="宋体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zh-CN" sz="1800" dirty="0">
              <a:latin typeface="Arial" charset="0"/>
              <a:cs typeface="宋体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zh-CN" sz="2000" dirty="0">
              <a:latin typeface="Arial" charset="0"/>
              <a:cs typeface="宋体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18781"/>
              </p:ext>
            </p:extLst>
          </p:nvPr>
        </p:nvGraphicFramePr>
        <p:xfrm>
          <a:off x="938213" y="25273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5273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98009"/>
              </p:ext>
            </p:extLst>
          </p:nvPr>
        </p:nvGraphicFramePr>
        <p:xfrm>
          <a:off x="1003300" y="2908300"/>
          <a:ext cx="430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5" imgW="215806" imgH="228501" progId="Equation.DSMT4">
                  <p:embed/>
                </p:oleObj>
              </mc:Choice>
              <mc:Fallback>
                <p:oleObj name="Equation" r:id="rId5" imgW="21580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08300"/>
                        <a:ext cx="4302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86606"/>
              </p:ext>
            </p:extLst>
          </p:nvPr>
        </p:nvGraphicFramePr>
        <p:xfrm>
          <a:off x="952500" y="3365500"/>
          <a:ext cx="481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365500"/>
                        <a:ext cx="481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24000" y="25273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Stator slot leakage coefficients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24000" y="29845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Stator differential leakage coefficients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24000" y="34417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cs typeface="宋体" charset="0"/>
              </a:rPr>
              <a:t>Stator end leakage coefficients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019800" y="17653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 dirty="0">
                <a:latin typeface="Times New Roman" charset="0"/>
                <a:cs typeface="宋体" charset="0"/>
              </a:rPr>
              <a:t>q</a:t>
            </a:r>
            <a:r>
              <a:rPr lang="en-US" altLang="zh-CN" sz="1800" dirty="0">
                <a:cs typeface="宋体" charset="0"/>
              </a:rPr>
              <a:t>: Stator slots/pole/phase</a:t>
            </a:r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22877"/>
              </p:ext>
            </p:extLst>
          </p:nvPr>
        </p:nvGraphicFramePr>
        <p:xfrm>
          <a:off x="1458913" y="3746500"/>
          <a:ext cx="63055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9" imgW="3454400" imgH="711200" progId="Equation.DSMT4">
                  <p:embed/>
                </p:oleObj>
              </mc:Choice>
              <mc:Fallback>
                <p:oleObj name="Equation" r:id="rId9" imgW="34544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746500"/>
                        <a:ext cx="630555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447800" y="51181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Stator slot leakage reactance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447800" y="55753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cs typeface="宋体" charset="0"/>
              </a:rPr>
              <a:t>Stator differential leakage reactance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447800" y="59690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cs typeface="宋体" charset="0"/>
              </a:rPr>
              <a:t>Stator end leakage reactance</a:t>
            </a:r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354095"/>
              </p:ext>
            </p:extLst>
          </p:nvPr>
        </p:nvGraphicFramePr>
        <p:xfrm>
          <a:off x="803275" y="511810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11810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391695"/>
              </p:ext>
            </p:extLst>
          </p:nvPr>
        </p:nvGraphicFramePr>
        <p:xfrm>
          <a:off x="812800" y="5499100"/>
          <a:ext cx="504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13" imgW="253890" imgH="228501" progId="Equation.DSMT4">
                  <p:embed/>
                </p:oleObj>
              </mc:Choice>
              <mc:Fallback>
                <p:oleObj name="Equation" r:id="rId13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499100"/>
                        <a:ext cx="504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795280"/>
              </p:ext>
            </p:extLst>
          </p:nvPr>
        </p:nvGraphicFramePr>
        <p:xfrm>
          <a:off x="762000" y="5956300"/>
          <a:ext cx="557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15" imgW="279400" imgH="228600" progId="Equation.3">
                  <p:embed/>
                </p:oleObj>
              </mc:Choice>
              <mc:Fallback>
                <p:oleObj name="Equation" r:id="rId15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956300"/>
                        <a:ext cx="5572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462877"/>
              </p:ext>
            </p:extLst>
          </p:nvPr>
        </p:nvGraphicFramePr>
        <p:xfrm>
          <a:off x="1873250" y="1549399"/>
          <a:ext cx="3643106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7" imgW="2070100" imgH="482600" progId="Equation.3">
                  <p:embed/>
                </p:oleObj>
              </mc:Choice>
              <mc:Fallback>
                <p:oleObj name="Equation" r:id="rId17" imgW="207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73250" y="1549399"/>
                        <a:ext cx="3643106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6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3242</TotalTime>
  <Words>1009</Words>
  <Application>Microsoft Office PowerPoint</Application>
  <PresentationFormat>On-screen Show (4:3)</PresentationFormat>
  <Paragraphs>183</Paragraphs>
  <Slides>23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LECTURE</vt:lpstr>
      <vt:lpstr>Equation</vt:lpstr>
      <vt:lpstr>Electric Machine Design Course </vt:lpstr>
      <vt:lpstr>PowerPoint Presentation</vt:lpstr>
      <vt:lpstr>Torque vs. Speed function of AC voltage &amp; frequency </vt:lpstr>
      <vt:lpstr>AC Induction torque vs. rpm plot @ constant volts &amp; frequency </vt:lpstr>
      <vt:lpstr>PowerPoint Presentation</vt:lpstr>
      <vt:lpstr>Equivalent circuit IM analysis method</vt:lpstr>
      <vt:lpstr>Stator phase current &amp; vector parts  required for IM flux vector control</vt:lpstr>
      <vt:lpstr>Magnetizing current Calculation</vt:lpstr>
      <vt:lpstr>Calculate stator leakage inductance</vt:lpstr>
      <vt:lpstr>Slot leakage coefficients</vt:lpstr>
      <vt:lpstr>Differential leakage coefficients</vt:lpstr>
      <vt:lpstr>End leakage coefficients</vt:lpstr>
      <vt:lpstr>PowerPoint Presentation</vt:lpstr>
      <vt:lpstr>Rotor differential inductance</vt:lpstr>
      <vt:lpstr>Rotor end leakage inductance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96</cp:revision>
  <dcterms:created xsi:type="dcterms:W3CDTF">2012-06-02T18:11:50Z</dcterms:created>
  <dcterms:modified xsi:type="dcterms:W3CDTF">2012-09-03T20:20:51Z</dcterms:modified>
</cp:coreProperties>
</file>