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00" saveSubsetFonts="1" autoCompressPictures="0">
  <p:sldMasterIdLst>
    <p:sldMasterId id="2147483660" r:id="rId1"/>
  </p:sldMasterIdLst>
  <p:notesMasterIdLst>
    <p:notesMasterId r:id="rId26"/>
  </p:notesMasterIdLst>
  <p:handoutMasterIdLst>
    <p:handoutMasterId r:id="rId27"/>
  </p:handoutMasterIdLst>
  <p:sldIdLst>
    <p:sldId id="256" r:id="rId2"/>
    <p:sldId id="270" r:id="rId3"/>
    <p:sldId id="273" r:id="rId4"/>
    <p:sldId id="269" r:id="rId5"/>
    <p:sldId id="274" r:id="rId6"/>
    <p:sldId id="279" r:id="rId7"/>
    <p:sldId id="261" r:id="rId8"/>
    <p:sldId id="264" r:id="rId9"/>
    <p:sldId id="262" r:id="rId10"/>
    <p:sldId id="263" r:id="rId11"/>
    <p:sldId id="282" r:id="rId12"/>
    <p:sldId id="272" r:id="rId13"/>
    <p:sldId id="281" r:id="rId14"/>
    <p:sldId id="271" r:id="rId15"/>
    <p:sldId id="284" r:id="rId16"/>
    <p:sldId id="265" r:id="rId17"/>
    <p:sldId id="275" r:id="rId18"/>
    <p:sldId id="276" r:id="rId19"/>
    <p:sldId id="277" r:id="rId20"/>
    <p:sldId id="278" r:id="rId21"/>
    <p:sldId id="280" r:id="rId22"/>
    <p:sldId id="283" r:id="rId23"/>
    <p:sldId id="285" r:id="rId24"/>
    <p:sldId id="28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40" autoAdjust="0"/>
    <p:restoredTop sz="94660"/>
  </p:normalViewPr>
  <p:slideViewPr>
    <p:cSldViewPr snapToGrid="0" snapToObjects="1">
      <p:cViewPr>
        <p:scale>
          <a:sx n="100" d="100"/>
          <a:sy n="100" d="100"/>
        </p:scale>
        <p:origin x="-960"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51C214-4CF7-4E43-95DB-44E0D7B8F935}" type="datetimeFigureOut">
              <a:rPr lang="en-US" smtClean="0"/>
              <a:t>9/3/2012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68F635-B9B7-C144-8AE7-59EA5E3F506E}" type="slidenum">
              <a:rPr lang="en-US" smtClean="0"/>
              <a:t>‹#›</a:t>
            </a:fld>
            <a:endParaRPr lang="en-US" dirty="0"/>
          </a:p>
        </p:txBody>
      </p:sp>
    </p:spTree>
    <p:extLst>
      <p:ext uri="{BB962C8B-B14F-4D97-AF65-F5344CB8AC3E}">
        <p14:creationId xmlns:p14="http://schemas.microsoft.com/office/powerpoint/2010/main" val="1929588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31E84F-A27E-F446-9B7E-A4F1A192A52A}" type="datetimeFigureOut">
              <a:rPr lang="en-US" smtClean="0"/>
              <a:t>9/3/2012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D59CF4-ED44-B941-A6C7-83154B282107}" type="slidenum">
              <a:rPr lang="en-US" smtClean="0"/>
              <a:t>‹#›</a:t>
            </a:fld>
            <a:endParaRPr lang="en-US" dirty="0"/>
          </a:p>
        </p:txBody>
      </p:sp>
    </p:spTree>
    <p:extLst>
      <p:ext uri="{BB962C8B-B14F-4D97-AF65-F5344CB8AC3E}">
        <p14:creationId xmlns:p14="http://schemas.microsoft.com/office/powerpoint/2010/main" val="27142509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59CF4-ED44-B941-A6C7-83154B282107}" type="slidenum">
              <a:rPr lang="en-US" smtClean="0"/>
              <a:t>204</a:t>
            </a:fld>
            <a:endParaRPr lang="en-US"/>
          </a:p>
        </p:txBody>
      </p:sp>
    </p:spTree>
    <p:extLst>
      <p:ext uri="{BB962C8B-B14F-4D97-AF65-F5344CB8AC3E}">
        <p14:creationId xmlns:p14="http://schemas.microsoft.com/office/powerpoint/2010/main" val="237906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59CF4-ED44-B941-A6C7-83154B282107}" type="slidenum">
              <a:rPr lang="en-US" smtClean="0"/>
              <a:t>206</a:t>
            </a:fld>
            <a:endParaRPr lang="en-US"/>
          </a:p>
        </p:txBody>
      </p:sp>
    </p:spTree>
    <p:extLst>
      <p:ext uri="{BB962C8B-B14F-4D97-AF65-F5344CB8AC3E}">
        <p14:creationId xmlns:p14="http://schemas.microsoft.com/office/powerpoint/2010/main" val="320391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59CF4-ED44-B941-A6C7-83154B282107}" type="slidenum">
              <a:rPr lang="en-US" smtClean="0"/>
              <a:t>209</a:t>
            </a:fld>
            <a:endParaRPr lang="en-US" dirty="0"/>
          </a:p>
        </p:txBody>
      </p:sp>
    </p:spTree>
    <p:extLst>
      <p:ext uri="{BB962C8B-B14F-4D97-AF65-F5344CB8AC3E}">
        <p14:creationId xmlns:p14="http://schemas.microsoft.com/office/powerpoint/2010/main" val="1889792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59CF4-ED44-B941-A6C7-83154B282107}" type="slidenum">
              <a:rPr lang="en-US" smtClean="0"/>
              <a:t>211</a:t>
            </a:fld>
            <a:endParaRPr lang="en-US"/>
          </a:p>
        </p:txBody>
      </p:sp>
    </p:spTree>
    <p:extLst>
      <p:ext uri="{BB962C8B-B14F-4D97-AF65-F5344CB8AC3E}">
        <p14:creationId xmlns:p14="http://schemas.microsoft.com/office/powerpoint/2010/main" val="411625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841A66-F706-5A47-9C61-232B9AA3A6DD}" type="datetime1">
              <a:rPr lang="en-US" smtClean="0"/>
              <a:t>9/3/2012</a:t>
            </a:fld>
            <a:endParaRPr lang="en-US" dirty="0"/>
          </a:p>
        </p:txBody>
      </p:sp>
      <p:sp>
        <p:nvSpPr>
          <p:cNvPr id="5" name="Footer Placeholder 4"/>
          <p:cNvSpPr>
            <a:spLocks noGrp="1"/>
          </p:cNvSpPr>
          <p:nvPr>
            <p:ph type="ftr" sz="quarter" idx="11"/>
          </p:nvPr>
        </p:nvSpPr>
        <p:spPr/>
        <p:txBody>
          <a:bodyPr/>
          <a:lstStyle/>
          <a:p>
            <a:r>
              <a:rPr lang="en-US" dirty="0" smtClean="0"/>
              <a:t>Mod 20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31985-46A1-154F-9778-596CBFB86FB7}" type="datetime1">
              <a:rPr lang="en-US" smtClean="0"/>
              <a:t>9/3/2012</a:t>
            </a:fld>
            <a:endParaRPr lang="en-US" dirty="0"/>
          </a:p>
        </p:txBody>
      </p:sp>
      <p:sp>
        <p:nvSpPr>
          <p:cNvPr id="5" name="Footer Placeholder 4"/>
          <p:cNvSpPr>
            <a:spLocks noGrp="1"/>
          </p:cNvSpPr>
          <p:nvPr>
            <p:ph type="ftr" sz="quarter" idx="11"/>
          </p:nvPr>
        </p:nvSpPr>
        <p:spPr/>
        <p:txBody>
          <a:bodyPr/>
          <a:lstStyle/>
          <a:p>
            <a:r>
              <a:rPr lang="en-US" dirty="0" smtClean="0"/>
              <a:t>Mod 20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E05AC-398D-7644-8E26-51BAE92C06A7}" type="datetime1">
              <a:rPr lang="en-US" smtClean="0"/>
              <a:t>9/3/2012</a:t>
            </a:fld>
            <a:endParaRPr lang="en-US" dirty="0"/>
          </a:p>
        </p:txBody>
      </p:sp>
      <p:sp>
        <p:nvSpPr>
          <p:cNvPr id="5" name="Footer Placeholder 4"/>
          <p:cNvSpPr>
            <a:spLocks noGrp="1"/>
          </p:cNvSpPr>
          <p:nvPr>
            <p:ph type="ftr" sz="quarter" idx="11"/>
          </p:nvPr>
        </p:nvSpPr>
        <p:spPr/>
        <p:txBody>
          <a:bodyPr/>
          <a:lstStyle/>
          <a:p>
            <a:r>
              <a:rPr lang="en-US" dirty="0" smtClean="0"/>
              <a:t>Mod 20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3319F3-2DFB-A146-8DA4-02C170C4857A}" type="datetime1">
              <a:rPr lang="en-US" smtClean="0"/>
              <a:t>9/3/2012</a:t>
            </a:fld>
            <a:endParaRPr lang="en-US" dirty="0"/>
          </a:p>
        </p:txBody>
      </p:sp>
      <p:sp>
        <p:nvSpPr>
          <p:cNvPr id="5" name="Footer Placeholder 4"/>
          <p:cNvSpPr>
            <a:spLocks noGrp="1"/>
          </p:cNvSpPr>
          <p:nvPr>
            <p:ph type="ftr" sz="quarter" idx="11"/>
          </p:nvPr>
        </p:nvSpPr>
        <p:spPr/>
        <p:txBody>
          <a:bodyPr/>
          <a:lstStyle/>
          <a:p>
            <a:r>
              <a:rPr lang="en-US" dirty="0" smtClean="0"/>
              <a:t>Mod 20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387095-A569-1149-B40C-7380E4E527DA}" type="datetime1">
              <a:rPr lang="en-US" smtClean="0"/>
              <a:t>9/3/2012</a:t>
            </a:fld>
            <a:endParaRPr lang="en-US" dirty="0"/>
          </a:p>
        </p:txBody>
      </p:sp>
      <p:sp>
        <p:nvSpPr>
          <p:cNvPr id="5" name="Footer Placeholder 4"/>
          <p:cNvSpPr>
            <a:spLocks noGrp="1"/>
          </p:cNvSpPr>
          <p:nvPr>
            <p:ph type="ftr" sz="quarter" idx="11"/>
          </p:nvPr>
        </p:nvSpPr>
        <p:spPr/>
        <p:txBody>
          <a:bodyPr/>
          <a:lstStyle/>
          <a:p>
            <a:r>
              <a:rPr lang="en-US" dirty="0" smtClean="0"/>
              <a:t>Mod 20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3BD1F3-90E0-9F47-9542-448DA70C8C01}" type="datetime1">
              <a:rPr lang="en-US" smtClean="0"/>
              <a:t>9/3/2012</a:t>
            </a:fld>
            <a:endParaRPr lang="en-US" dirty="0"/>
          </a:p>
        </p:txBody>
      </p:sp>
      <p:sp>
        <p:nvSpPr>
          <p:cNvPr id="6" name="Footer Placeholder 5"/>
          <p:cNvSpPr>
            <a:spLocks noGrp="1"/>
          </p:cNvSpPr>
          <p:nvPr>
            <p:ph type="ftr" sz="quarter" idx="11"/>
          </p:nvPr>
        </p:nvSpPr>
        <p:spPr/>
        <p:txBody>
          <a:bodyPr/>
          <a:lstStyle/>
          <a:p>
            <a:r>
              <a:rPr lang="en-US" dirty="0" smtClean="0"/>
              <a:t>Mod 20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7CB150-90A0-224C-8AD7-7998FD627AB4}" type="datetime1">
              <a:rPr lang="en-US" smtClean="0"/>
              <a:t>9/3/2012</a:t>
            </a:fld>
            <a:endParaRPr lang="en-US" dirty="0"/>
          </a:p>
        </p:txBody>
      </p:sp>
      <p:sp>
        <p:nvSpPr>
          <p:cNvPr id="8" name="Footer Placeholder 7"/>
          <p:cNvSpPr>
            <a:spLocks noGrp="1"/>
          </p:cNvSpPr>
          <p:nvPr>
            <p:ph type="ftr" sz="quarter" idx="11"/>
          </p:nvPr>
        </p:nvSpPr>
        <p:spPr/>
        <p:txBody>
          <a:bodyPr/>
          <a:lstStyle/>
          <a:p>
            <a:r>
              <a:rPr lang="en-US" dirty="0" smtClean="0"/>
              <a:t>Mod 20 Copyright: JR Hendershot 2012</a:t>
            </a:r>
            <a:endParaRPr lang="en-US" dirty="0"/>
          </a:p>
        </p:txBody>
      </p:sp>
      <p:sp>
        <p:nvSpPr>
          <p:cNvPr id="9" name="Slide Number Placeholder 8"/>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AE3EAB-C4B3-A14C-A0DD-427C9278B0D2}" type="datetime1">
              <a:rPr lang="en-US" smtClean="0"/>
              <a:t>9/3/2012</a:t>
            </a:fld>
            <a:endParaRPr lang="en-US" dirty="0"/>
          </a:p>
        </p:txBody>
      </p:sp>
      <p:sp>
        <p:nvSpPr>
          <p:cNvPr id="4" name="Footer Placeholder 3"/>
          <p:cNvSpPr>
            <a:spLocks noGrp="1"/>
          </p:cNvSpPr>
          <p:nvPr>
            <p:ph type="ftr" sz="quarter" idx="11"/>
          </p:nvPr>
        </p:nvSpPr>
        <p:spPr/>
        <p:txBody>
          <a:bodyPr/>
          <a:lstStyle/>
          <a:p>
            <a:r>
              <a:rPr lang="en-US" dirty="0" smtClean="0"/>
              <a:t>Mod 20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DA409-6378-C04C-A739-20C138A55347}" type="datetime1">
              <a:rPr lang="en-US" smtClean="0"/>
              <a:t>9/3/2012</a:t>
            </a:fld>
            <a:endParaRPr lang="en-US" dirty="0"/>
          </a:p>
        </p:txBody>
      </p:sp>
      <p:sp>
        <p:nvSpPr>
          <p:cNvPr id="3" name="Footer Placeholder 2"/>
          <p:cNvSpPr>
            <a:spLocks noGrp="1"/>
          </p:cNvSpPr>
          <p:nvPr>
            <p:ph type="ftr" sz="quarter" idx="11"/>
          </p:nvPr>
        </p:nvSpPr>
        <p:spPr/>
        <p:txBody>
          <a:bodyPr/>
          <a:lstStyle/>
          <a:p>
            <a:r>
              <a:rPr lang="en-US" dirty="0" smtClean="0"/>
              <a:t>Mod 20 Copyright: JR Hendershot 2012</a:t>
            </a:r>
            <a:endParaRPr lang="en-US" dirty="0"/>
          </a:p>
        </p:txBody>
      </p:sp>
      <p:sp>
        <p:nvSpPr>
          <p:cNvPr id="4" name="Slide Number Placeholder 3"/>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45E14-E76A-2C40-AF8C-B746402AA38A}" type="datetime1">
              <a:rPr lang="en-US" smtClean="0"/>
              <a:t>9/3/2012</a:t>
            </a:fld>
            <a:endParaRPr lang="en-US" dirty="0"/>
          </a:p>
        </p:txBody>
      </p:sp>
      <p:sp>
        <p:nvSpPr>
          <p:cNvPr id="6" name="Footer Placeholder 5"/>
          <p:cNvSpPr>
            <a:spLocks noGrp="1"/>
          </p:cNvSpPr>
          <p:nvPr>
            <p:ph type="ftr" sz="quarter" idx="11"/>
          </p:nvPr>
        </p:nvSpPr>
        <p:spPr/>
        <p:txBody>
          <a:bodyPr/>
          <a:lstStyle/>
          <a:p>
            <a:r>
              <a:rPr lang="en-US" dirty="0" smtClean="0"/>
              <a:t>Mod 20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19342-622B-124A-9CB9-C7B1D7197139}" type="datetime1">
              <a:rPr lang="en-US" smtClean="0"/>
              <a:t>9/3/2012</a:t>
            </a:fld>
            <a:endParaRPr lang="en-US" dirty="0"/>
          </a:p>
        </p:txBody>
      </p:sp>
      <p:sp>
        <p:nvSpPr>
          <p:cNvPr id="6" name="Footer Placeholder 5"/>
          <p:cNvSpPr>
            <a:spLocks noGrp="1"/>
          </p:cNvSpPr>
          <p:nvPr>
            <p:ph type="ftr" sz="quarter" idx="11"/>
          </p:nvPr>
        </p:nvSpPr>
        <p:spPr/>
        <p:txBody>
          <a:bodyPr/>
          <a:lstStyle/>
          <a:p>
            <a:r>
              <a:rPr lang="en-US" dirty="0" smtClean="0"/>
              <a:t>Mod 20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DBF56-D054-AF4C-B0F3-4D60562BFCA3}" type="datetime1">
              <a:rPr lang="en-US" smtClean="0"/>
              <a:t>9/3/2012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Mod 20 Copyright: JR Hendershot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B9E2A-62C9-E64C-B4B8-CE2194CCEB4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1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0370" y="1249484"/>
            <a:ext cx="7886733" cy="1470025"/>
          </a:xfrm>
        </p:spPr>
        <p:txBody>
          <a:bodyPr>
            <a:normAutofit/>
          </a:bodyPr>
          <a:lstStyle/>
          <a:p>
            <a:r>
              <a:rPr lang="en-US" sz="3600" b="1" dirty="0">
                <a:solidFill>
                  <a:srgbClr val="800000"/>
                </a:solidFill>
                <a:cs typeface="Arial"/>
              </a:rPr>
              <a:t>Electric Machine Design Course</a:t>
            </a:r>
            <a:br>
              <a:rPr lang="en-US" sz="3600" b="1" dirty="0">
                <a:solidFill>
                  <a:srgbClr val="800000"/>
                </a:solidFill>
                <a:cs typeface="Arial"/>
              </a:rPr>
            </a:br>
            <a:endParaRPr lang="en-US" sz="3600" dirty="0"/>
          </a:p>
        </p:txBody>
      </p:sp>
      <p:sp>
        <p:nvSpPr>
          <p:cNvPr id="3" name="Subtitle 2"/>
          <p:cNvSpPr>
            <a:spLocks noGrp="1"/>
          </p:cNvSpPr>
          <p:nvPr>
            <p:ph type="subTitle" idx="1"/>
          </p:nvPr>
        </p:nvSpPr>
        <p:spPr>
          <a:xfrm>
            <a:off x="646180" y="3292077"/>
            <a:ext cx="7691222" cy="1752600"/>
          </a:xfrm>
        </p:spPr>
        <p:txBody>
          <a:bodyPr>
            <a:normAutofit fontScale="25000" lnSpcReduction="20000"/>
          </a:bodyPr>
          <a:lstStyle/>
          <a:p>
            <a:r>
              <a:rPr lang="en-US" sz="9800" dirty="0" smtClean="0">
                <a:solidFill>
                  <a:srgbClr val="800000"/>
                </a:solidFill>
                <a:cs typeface="Arial"/>
              </a:rPr>
              <a:t>Rotor Design for A-Synchronous Induction Machines, </a:t>
            </a:r>
          </a:p>
          <a:p>
            <a:r>
              <a:rPr lang="en-US" sz="9800" dirty="0" smtClean="0">
                <a:solidFill>
                  <a:srgbClr val="800000"/>
                </a:solidFill>
                <a:cs typeface="Arial"/>
              </a:rPr>
              <a:t>Part </a:t>
            </a:r>
            <a:r>
              <a:rPr lang="en-US" sz="9800" dirty="0">
                <a:solidFill>
                  <a:srgbClr val="800000"/>
                </a:solidFill>
                <a:cs typeface="Arial"/>
              </a:rPr>
              <a:t>2</a:t>
            </a:r>
            <a:r>
              <a:rPr lang="en-US" sz="9800" dirty="0" smtClean="0">
                <a:solidFill>
                  <a:srgbClr val="800000"/>
                </a:solidFill>
                <a:cs typeface="Arial"/>
              </a:rPr>
              <a:t> </a:t>
            </a:r>
          </a:p>
          <a:p>
            <a:r>
              <a:rPr lang="en-US" sz="9800" dirty="0" smtClean="0">
                <a:solidFill>
                  <a:srgbClr val="800000"/>
                </a:solidFill>
                <a:cs typeface="Arial"/>
              </a:rPr>
              <a:t>Lecture </a:t>
            </a:r>
            <a:r>
              <a:rPr lang="en-US" sz="9800" dirty="0">
                <a:solidFill>
                  <a:srgbClr val="800000"/>
                </a:solidFill>
                <a:cs typeface="Arial"/>
              </a:rPr>
              <a:t># </a:t>
            </a:r>
            <a:r>
              <a:rPr lang="en-US" sz="9800" dirty="0" smtClean="0">
                <a:solidFill>
                  <a:srgbClr val="800000"/>
                </a:solidFill>
                <a:cs typeface="Arial"/>
              </a:rPr>
              <a:t>21</a:t>
            </a:r>
            <a:endParaRPr lang="en-US" sz="9800" dirty="0">
              <a:solidFill>
                <a:srgbClr val="800000"/>
              </a:solidFill>
              <a:cs typeface="Arial"/>
            </a:endParaRPr>
          </a:p>
          <a:p>
            <a:endParaRPr lang="en-US" dirty="0"/>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200</a:t>
            </a:fld>
            <a:endParaRPr lang="en-US" dirty="0"/>
          </a:p>
        </p:txBody>
      </p:sp>
    </p:spTree>
    <p:extLst>
      <p:ext uri="{BB962C8B-B14F-4D97-AF65-F5344CB8AC3E}">
        <p14:creationId xmlns:p14="http://schemas.microsoft.com/office/powerpoint/2010/main" val="1612055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5365"/>
            <a:ext cx="3922035" cy="1110138"/>
          </a:xfrm>
        </p:spPr>
        <p:txBody>
          <a:bodyPr>
            <a:noAutofit/>
          </a:bodyPr>
          <a:lstStyle/>
          <a:p>
            <a:r>
              <a:rPr lang="en-US" sz="2800" dirty="0" smtClean="0">
                <a:solidFill>
                  <a:srgbClr val="800000"/>
                </a:solidFill>
              </a:rPr>
              <a:t> Historical rotor bar shapes for grid motors</a:t>
            </a:r>
            <a:br>
              <a:rPr lang="en-US" sz="2800" dirty="0" smtClean="0">
                <a:solidFill>
                  <a:srgbClr val="800000"/>
                </a:solidFill>
              </a:rPr>
            </a:b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209</a:t>
            </a:fld>
            <a:endParaRPr lang="en-US"/>
          </a:p>
        </p:txBody>
      </p:sp>
      <p:pic>
        <p:nvPicPr>
          <p:cNvPr id="3" name="Picture 2" descr="Untitled.tiff"/>
          <p:cNvPicPr>
            <a:picLocks noChangeAspect="1"/>
          </p:cNvPicPr>
          <p:nvPr/>
        </p:nvPicPr>
        <p:blipFill rotWithShape="1">
          <a:blip r:embed="rId3">
            <a:extLst>
              <a:ext uri="{28A0092B-C50C-407E-A947-70E740481C1C}">
                <a14:useLocalDpi xmlns:a14="http://schemas.microsoft.com/office/drawing/2010/main" val="0"/>
              </a:ext>
            </a:extLst>
          </a:blip>
          <a:srcRect l="35836" t="5502" r="-2657" b="-2883"/>
          <a:stretch/>
        </p:blipFill>
        <p:spPr>
          <a:xfrm>
            <a:off x="4716065" y="125365"/>
            <a:ext cx="4256066" cy="2370103"/>
          </a:xfrm>
          <a:prstGeom prst="rect">
            <a:avLst/>
          </a:prstGeom>
        </p:spPr>
      </p:pic>
      <p:sp>
        <p:nvSpPr>
          <p:cNvPr id="6" name="TextBox 5"/>
          <p:cNvSpPr txBox="1"/>
          <p:nvPr/>
        </p:nvSpPr>
        <p:spPr>
          <a:xfrm>
            <a:off x="303140" y="1235503"/>
            <a:ext cx="4076095" cy="5355313"/>
          </a:xfrm>
          <a:prstGeom prst="rect">
            <a:avLst/>
          </a:prstGeom>
          <a:noFill/>
        </p:spPr>
        <p:txBody>
          <a:bodyPr wrap="square" rtlCol="0">
            <a:spAutoFit/>
          </a:bodyPr>
          <a:lstStyle/>
          <a:p>
            <a:r>
              <a:rPr lang="en-US" dirty="0" smtClean="0"/>
              <a:t>Rotor bar shapes &amp; rotor slot shapes for use with variable voltage and frequency inverters do not benefit from odd slot shapes designed for short time high rotor resistance to increase starting torque from fixed voltage and frequency from the grid.</a:t>
            </a:r>
          </a:p>
          <a:p>
            <a:endParaRPr lang="en-US" dirty="0"/>
          </a:p>
          <a:p>
            <a:r>
              <a:rPr lang="en-US" dirty="0" smtClean="0"/>
              <a:t>Furthermore most rotor slots were designed for starting and efficient running with no consideration for </a:t>
            </a:r>
          </a:p>
          <a:p>
            <a:r>
              <a:rPr lang="en-US" dirty="0" smtClean="0"/>
              <a:t>peak starting torques at high currents required by many traction and propulsion applications. </a:t>
            </a:r>
          </a:p>
          <a:p>
            <a:endParaRPr lang="en-US" dirty="0"/>
          </a:p>
          <a:p>
            <a:r>
              <a:rPr lang="en-US" dirty="0" smtClean="0"/>
              <a:t>The rotor slots normally need to be optimized for use with a flux vector inverter in order to take advantage </a:t>
            </a:r>
          </a:p>
          <a:p>
            <a:r>
              <a:rPr lang="en-US" dirty="0" smtClean="0"/>
              <a:t>of what this drive offers.</a:t>
            </a:r>
          </a:p>
        </p:txBody>
      </p:sp>
      <p:pic>
        <p:nvPicPr>
          <p:cNvPr id="9" name="Picture 8"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6810" y="2437046"/>
            <a:ext cx="4042193" cy="3839708"/>
          </a:xfrm>
          <a:prstGeom prst="rect">
            <a:avLst/>
          </a:prstGeom>
        </p:spPr>
      </p:pic>
      <p:sp>
        <p:nvSpPr>
          <p:cNvPr id="11" name="TextBox 10"/>
          <p:cNvSpPr txBox="1"/>
          <p:nvPr/>
        </p:nvSpPr>
        <p:spPr>
          <a:xfrm>
            <a:off x="6078060" y="2020672"/>
            <a:ext cx="1468167" cy="646331"/>
          </a:xfrm>
          <a:prstGeom prst="rect">
            <a:avLst/>
          </a:prstGeom>
          <a:noFill/>
        </p:spPr>
        <p:txBody>
          <a:bodyPr wrap="square" rtlCol="0">
            <a:spAutoFit/>
          </a:bodyPr>
          <a:lstStyle/>
          <a:p>
            <a:r>
              <a:rPr lang="en-US" dirty="0" smtClean="0"/>
              <a:t>    Rotor </a:t>
            </a:r>
          </a:p>
          <a:p>
            <a:r>
              <a:rPr lang="en-US" dirty="0" smtClean="0"/>
              <a:t>bar shapes</a:t>
            </a:r>
            <a:endParaRPr lang="en-US"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fontScale="90000"/>
          </a:bodyPr>
          <a:lstStyle/>
          <a:p>
            <a:r>
              <a:rPr lang="en-US" sz="3600" dirty="0" smtClean="0">
                <a:solidFill>
                  <a:srgbClr val="800000"/>
                </a:solidFill>
              </a:rPr>
              <a:t>Rotor resistance effect on Torque vs. Speed</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210</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19" y="1306359"/>
            <a:ext cx="8086681" cy="4987470"/>
          </a:xfrm>
          <a:prstGeom prst="rect">
            <a:avLst/>
          </a:prstGeom>
        </p:spPr>
      </p:pic>
      <p:sp>
        <p:nvSpPr>
          <p:cNvPr id="6" name="TextBox 5"/>
          <p:cNvSpPr txBox="1"/>
          <p:nvPr/>
        </p:nvSpPr>
        <p:spPr>
          <a:xfrm>
            <a:off x="2256588" y="1474229"/>
            <a:ext cx="5057478" cy="369332"/>
          </a:xfrm>
          <a:prstGeom prst="rect">
            <a:avLst/>
          </a:prstGeom>
          <a:noFill/>
        </p:spPr>
        <p:txBody>
          <a:bodyPr wrap="square" rtlCol="0">
            <a:spAutoFit/>
          </a:bodyPr>
          <a:lstStyle/>
          <a:p>
            <a:r>
              <a:rPr lang="en-US" dirty="0" smtClean="0"/>
              <a:t>Constant AC voltage and Frequency</a:t>
            </a:r>
            <a:endParaRPr lang="en-US" dirty="0"/>
          </a:p>
        </p:txBody>
      </p:sp>
      <p:sp>
        <p:nvSpPr>
          <p:cNvPr id="7" name="TextBox 6"/>
          <p:cNvSpPr txBox="1"/>
          <p:nvPr/>
        </p:nvSpPr>
        <p:spPr>
          <a:xfrm>
            <a:off x="703058" y="2619592"/>
            <a:ext cx="1190661" cy="369332"/>
          </a:xfrm>
          <a:prstGeom prst="rect">
            <a:avLst/>
          </a:prstGeom>
          <a:noFill/>
        </p:spPr>
        <p:txBody>
          <a:bodyPr wrap="square" rtlCol="0">
            <a:spAutoFit/>
          </a:bodyPr>
          <a:lstStyle/>
          <a:p>
            <a:r>
              <a:rPr lang="en-US" dirty="0" smtClean="0"/>
              <a:t>Torque</a:t>
            </a:r>
            <a:endParaRPr lang="en-US" dirty="0"/>
          </a:p>
        </p:txBody>
      </p:sp>
      <p:sp>
        <p:nvSpPr>
          <p:cNvPr id="8" name="TextBox 7"/>
          <p:cNvSpPr txBox="1"/>
          <p:nvPr/>
        </p:nvSpPr>
        <p:spPr>
          <a:xfrm>
            <a:off x="3696722" y="6021669"/>
            <a:ext cx="2856478" cy="369332"/>
          </a:xfrm>
          <a:prstGeom prst="rect">
            <a:avLst/>
          </a:prstGeom>
          <a:noFill/>
        </p:spPr>
        <p:txBody>
          <a:bodyPr wrap="square" rtlCol="0">
            <a:spAutoFit/>
          </a:bodyPr>
          <a:lstStyle/>
          <a:p>
            <a:r>
              <a:rPr lang="en-US" dirty="0" smtClean="0"/>
              <a:t>Speed</a:t>
            </a:r>
            <a:endParaRPr lang="en-US" dirty="0"/>
          </a:p>
        </p:txBody>
      </p:sp>
      <p:sp>
        <p:nvSpPr>
          <p:cNvPr id="9" name="TextBox 8"/>
          <p:cNvSpPr txBox="1"/>
          <p:nvPr/>
        </p:nvSpPr>
        <p:spPr>
          <a:xfrm>
            <a:off x="2789551" y="4910317"/>
            <a:ext cx="3129740" cy="1200329"/>
          </a:xfrm>
          <a:prstGeom prst="rect">
            <a:avLst/>
          </a:prstGeom>
          <a:noFill/>
        </p:spPr>
        <p:txBody>
          <a:bodyPr wrap="square" rtlCol="0">
            <a:spAutoFit/>
          </a:bodyPr>
          <a:lstStyle/>
          <a:p>
            <a:r>
              <a:rPr lang="en-US" dirty="0" smtClean="0"/>
              <a:t>Dotted curve produced from special bar designs used for grid powered motors, </a:t>
            </a:r>
            <a:r>
              <a:rPr lang="en-US" b="1" i="1" dirty="0" smtClean="0">
                <a:solidFill>
                  <a:srgbClr val="C00000"/>
                </a:solidFill>
              </a:rPr>
              <a:t>not useful for inverter fed IMs</a:t>
            </a:r>
            <a:endParaRPr lang="en-US" b="1" i="1" dirty="0">
              <a:solidFill>
                <a:srgbClr val="C00000"/>
              </a:solidFill>
            </a:endParaRPr>
          </a:p>
        </p:txBody>
      </p:sp>
      <p:cxnSp>
        <p:nvCxnSpPr>
          <p:cNvPr id="11" name="Straight Arrow Connector 10"/>
          <p:cNvCxnSpPr/>
          <p:nvPr/>
        </p:nvCxnSpPr>
        <p:spPr>
          <a:xfrm flipV="1">
            <a:off x="2789551" y="3424747"/>
            <a:ext cx="442246" cy="16783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553200" y="956907"/>
            <a:ext cx="2233909" cy="923330"/>
          </a:xfrm>
          <a:prstGeom prst="rect">
            <a:avLst/>
          </a:prstGeom>
          <a:noFill/>
        </p:spPr>
        <p:txBody>
          <a:bodyPr wrap="square" rtlCol="0">
            <a:spAutoFit/>
          </a:bodyPr>
          <a:lstStyle/>
          <a:p>
            <a:r>
              <a:rPr lang="en-US" b="1" dirty="0" smtClean="0">
                <a:solidFill>
                  <a:srgbClr val="C00000"/>
                </a:solidFill>
              </a:rPr>
              <a:t>Optimum rotor for Inverter powered machines</a:t>
            </a:r>
            <a:endParaRPr lang="en-US" b="1" dirty="0">
              <a:solidFill>
                <a:srgbClr val="C00000"/>
              </a:solidFill>
            </a:endParaRPr>
          </a:p>
        </p:txBody>
      </p:sp>
      <p:cxnSp>
        <p:nvCxnSpPr>
          <p:cNvPr id="14" name="Straight Arrow Connector 13"/>
          <p:cNvCxnSpPr/>
          <p:nvPr/>
        </p:nvCxnSpPr>
        <p:spPr>
          <a:xfrm flipH="1">
            <a:off x="5953311" y="1156703"/>
            <a:ext cx="633909" cy="13268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9499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85"/>
            <a:ext cx="8229600" cy="701211"/>
          </a:xfrm>
        </p:spPr>
        <p:txBody>
          <a:bodyPr>
            <a:normAutofit/>
          </a:bodyPr>
          <a:lstStyle/>
          <a:p>
            <a:r>
              <a:rPr lang="en-US" sz="3200" dirty="0" smtClean="0">
                <a:solidFill>
                  <a:srgbClr val="800000"/>
                </a:solidFill>
              </a:rPr>
              <a:t>Variety of rotor slot shapes</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211</a:t>
            </a:fld>
            <a:endParaRPr lang="en-US" dirty="0"/>
          </a:p>
        </p:txBody>
      </p:sp>
      <p:pic>
        <p:nvPicPr>
          <p:cNvPr id="3" name="Picture 2"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55" y="2237275"/>
            <a:ext cx="8686800" cy="3971053"/>
          </a:xfrm>
          <a:prstGeom prst="rect">
            <a:avLst/>
          </a:prstGeom>
        </p:spPr>
      </p:pic>
      <p:sp>
        <p:nvSpPr>
          <p:cNvPr id="6" name="TextBox 5"/>
          <p:cNvSpPr txBox="1"/>
          <p:nvPr/>
        </p:nvSpPr>
        <p:spPr>
          <a:xfrm>
            <a:off x="457200" y="6356350"/>
            <a:ext cx="2667000" cy="369332"/>
          </a:xfrm>
          <a:prstGeom prst="rect">
            <a:avLst/>
          </a:prstGeom>
          <a:noFill/>
        </p:spPr>
        <p:txBody>
          <a:bodyPr wrap="square" rtlCol="0">
            <a:spAutoFit/>
          </a:bodyPr>
          <a:lstStyle/>
          <a:p>
            <a:r>
              <a:rPr lang="en-US" dirty="0" smtClean="0"/>
              <a:t>EASA</a:t>
            </a:r>
            <a:endParaRPr lang="en-US" dirty="0"/>
          </a:p>
        </p:txBody>
      </p:sp>
      <p:sp>
        <p:nvSpPr>
          <p:cNvPr id="7" name="TextBox 6"/>
          <p:cNvSpPr txBox="1"/>
          <p:nvPr/>
        </p:nvSpPr>
        <p:spPr>
          <a:xfrm>
            <a:off x="757626" y="689546"/>
            <a:ext cx="7772620" cy="1477328"/>
          </a:xfrm>
          <a:prstGeom prst="rect">
            <a:avLst/>
          </a:prstGeom>
          <a:noFill/>
        </p:spPr>
        <p:txBody>
          <a:bodyPr wrap="square" rtlCol="0">
            <a:spAutoFit/>
          </a:bodyPr>
          <a:lstStyle/>
          <a:p>
            <a:r>
              <a:rPr lang="en-US" dirty="0" smtClean="0"/>
              <a:t>Perhaps a small few of these shapes used over the years for grid powered IMs might be useful for IMs driven and controlled by Inverters.</a:t>
            </a:r>
          </a:p>
          <a:p>
            <a:endParaRPr lang="en-US" dirty="0" smtClean="0"/>
          </a:p>
          <a:p>
            <a:r>
              <a:rPr lang="en-US" dirty="0" smtClean="0"/>
              <a:t>(No guarantees because best choices require extensive analysis and testing)  NEMA type A rotor slot shapes have been used successfully.</a:t>
            </a:r>
            <a:endParaRPr lang="en-US" dirty="0"/>
          </a:p>
        </p:txBody>
      </p:sp>
    </p:spTree>
    <p:extLst>
      <p:ext uri="{BB962C8B-B14F-4D97-AF65-F5344CB8AC3E}">
        <p14:creationId xmlns:p14="http://schemas.microsoft.com/office/powerpoint/2010/main" val="1532328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56"/>
            <a:ext cx="8229600" cy="701211"/>
          </a:xfrm>
        </p:spPr>
        <p:txBody>
          <a:bodyPr>
            <a:normAutofit/>
          </a:bodyPr>
          <a:lstStyle/>
          <a:p>
            <a:r>
              <a:rPr lang="en-US" sz="3200" dirty="0" smtClean="0">
                <a:solidFill>
                  <a:srgbClr val="800000"/>
                </a:solidFill>
              </a:rPr>
              <a:t>Rotor bar design guidelines for ASD</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212</a:t>
            </a:fld>
            <a:endParaRPr lang="en-US"/>
          </a:p>
        </p:txBody>
      </p:sp>
      <p:sp>
        <p:nvSpPr>
          <p:cNvPr id="3" name="TextBox 2"/>
          <p:cNvSpPr txBox="1"/>
          <p:nvPr/>
        </p:nvSpPr>
        <p:spPr>
          <a:xfrm>
            <a:off x="635029" y="745778"/>
            <a:ext cx="8051141" cy="5940088"/>
          </a:xfrm>
          <a:prstGeom prst="rect">
            <a:avLst/>
          </a:prstGeom>
          <a:noFill/>
        </p:spPr>
        <p:txBody>
          <a:bodyPr wrap="square" rtlCol="0">
            <a:spAutoFit/>
          </a:bodyPr>
          <a:lstStyle/>
          <a:p>
            <a:r>
              <a:rPr lang="en-US" sz="2000" dirty="0" smtClean="0"/>
              <a:t>Position rotor bars close to rotor OD to minimize leakage reactance</a:t>
            </a:r>
          </a:p>
          <a:p>
            <a:endParaRPr lang="en-US" sz="2000" dirty="0"/>
          </a:p>
          <a:p>
            <a:r>
              <a:rPr lang="en-US" sz="2000" dirty="0" smtClean="0"/>
              <a:t>Die cast rotors can use semi-open slots and cast conductors to fill slot openings with finish OD machining to size.</a:t>
            </a:r>
          </a:p>
          <a:p>
            <a:endParaRPr lang="en-US" sz="2000" dirty="0"/>
          </a:p>
          <a:p>
            <a:r>
              <a:rPr lang="en-US" sz="2000" dirty="0" smtClean="0"/>
              <a:t>Tooth tip angles should be about 45 deg. to provide bar retention</a:t>
            </a:r>
          </a:p>
          <a:p>
            <a:endParaRPr lang="en-US" sz="2000" dirty="0"/>
          </a:p>
          <a:p>
            <a:r>
              <a:rPr lang="en-US" sz="2000" dirty="0" smtClean="0"/>
              <a:t>Bars must be retained in slots to prevent vibration in fabricated rotors.</a:t>
            </a:r>
          </a:p>
          <a:p>
            <a:r>
              <a:rPr lang="en-US" sz="2000" dirty="0"/>
              <a:t>	</a:t>
            </a:r>
            <a:r>
              <a:rPr lang="en-US" sz="2000" dirty="0" smtClean="0"/>
              <a:t>Seldom a problem with cast rotors</a:t>
            </a:r>
          </a:p>
          <a:p>
            <a:r>
              <a:rPr lang="en-US" sz="2000" dirty="0"/>
              <a:t>	</a:t>
            </a:r>
            <a:r>
              <a:rPr lang="en-US" sz="2000" dirty="0" smtClean="0"/>
              <a:t>Swaging is used for bar retention</a:t>
            </a:r>
          </a:p>
          <a:p>
            <a:r>
              <a:rPr lang="en-US" sz="2000" dirty="0"/>
              <a:t>	</a:t>
            </a:r>
            <a:r>
              <a:rPr lang="en-US" sz="2000" dirty="0" smtClean="0"/>
              <a:t>Bars can be oven brazed in slots for high speed units</a:t>
            </a:r>
          </a:p>
          <a:p>
            <a:r>
              <a:rPr lang="en-US" sz="2000" dirty="0"/>
              <a:t>	</a:t>
            </a:r>
            <a:r>
              <a:rPr lang="en-US" sz="2000" dirty="0" smtClean="0"/>
              <a:t>Bars can be retained with vacuum applied hi-temp. adhesives</a:t>
            </a:r>
          </a:p>
          <a:p>
            <a:endParaRPr lang="en-US" sz="2000" dirty="0"/>
          </a:p>
          <a:p>
            <a:r>
              <a:rPr lang="en-US" sz="2000" dirty="0" smtClean="0"/>
              <a:t>Use at least 6 bars per pole, for 4 pole and up for integral HP designs</a:t>
            </a:r>
          </a:p>
          <a:p>
            <a:endParaRPr lang="en-US" sz="2000" dirty="0"/>
          </a:p>
          <a:p>
            <a:r>
              <a:rPr lang="en-US" sz="2000" dirty="0" smtClean="0"/>
              <a:t>Increase number of bars per pole with increasing power. </a:t>
            </a:r>
          </a:p>
          <a:p>
            <a:endParaRPr lang="en-US" sz="2000" dirty="0"/>
          </a:p>
          <a:p>
            <a:r>
              <a:rPr lang="en-US" sz="2000" dirty="0" smtClean="0"/>
              <a:t>Use FEA analysis for final rotor bar selection for max efficiency &amp; P. F.</a:t>
            </a:r>
          </a:p>
          <a:p>
            <a:r>
              <a:rPr lang="en-US" sz="2000" dirty="0"/>
              <a:t>	</a:t>
            </a:r>
          </a:p>
        </p:txBody>
      </p:sp>
    </p:spTree>
    <p:extLst>
      <p:ext uri="{BB962C8B-B14F-4D97-AF65-F5344CB8AC3E}">
        <p14:creationId xmlns:p14="http://schemas.microsoft.com/office/powerpoint/2010/main" val="948443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fontScale="90000"/>
          </a:bodyPr>
          <a:lstStyle/>
          <a:p>
            <a:r>
              <a:rPr lang="en-US" sz="3600" dirty="0" smtClean="0">
                <a:solidFill>
                  <a:srgbClr val="800000"/>
                </a:solidFill>
              </a:rPr>
              <a:t>More rotor guidelines for ASD  machines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213</a:t>
            </a:fld>
            <a:endParaRPr lang="en-US" dirty="0"/>
          </a:p>
        </p:txBody>
      </p:sp>
      <p:sp>
        <p:nvSpPr>
          <p:cNvPr id="3" name="TextBox 2"/>
          <p:cNvSpPr txBox="1"/>
          <p:nvPr/>
        </p:nvSpPr>
        <p:spPr>
          <a:xfrm>
            <a:off x="696191" y="937244"/>
            <a:ext cx="8188036" cy="5909310"/>
          </a:xfrm>
          <a:prstGeom prst="rect">
            <a:avLst/>
          </a:prstGeom>
          <a:noFill/>
        </p:spPr>
        <p:txBody>
          <a:bodyPr wrap="square" rtlCol="0">
            <a:spAutoFit/>
          </a:bodyPr>
          <a:lstStyle/>
          <a:p>
            <a:r>
              <a:rPr lang="en-US" dirty="0" smtClean="0"/>
              <a:t>ASD (adjustable speed drives) using either constant V/Hz control or flux vector d &amp; q axis current control.</a:t>
            </a:r>
          </a:p>
          <a:p>
            <a:endParaRPr lang="en-US" dirty="0"/>
          </a:p>
          <a:p>
            <a:r>
              <a:rPr lang="en-US" dirty="0" smtClean="0"/>
              <a:t>The most dramatic improvements in inverter-fed IMs is achieved by optimizing the rotor slot &amp; bar quantity, shape and bar material</a:t>
            </a:r>
          </a:p>
          <a:p>
            <a:endParaRPr lang="en-US" dirty="0"/>
          </a:p>
          <a:p>
            <a:r>
              <a:rPr lang="en-US" dirty="0" smtClean="0"/>
              <a:t>Inverter fed IM starting conditions are very soft as compared to grid powered IM starting. This results in smaller radial loading forcing on the bars.</a:t>
            </a:r>
          </a:p>
          <a:p>
            <a:endParaRPr lang="en-US" dirty="0"/>
          </a:p>
          <a:p>
            <a:r>
              <a:rPr lang="en-US" dirty="0" smtClean="0"/>
              <a:t>However the bars must be tight and not permitted to vibrate</a:t>
            </a:r>
          </a:p>
          <a:p>
            <a:endParaRPr lang="en-US" dirty="0"/>
          </a:p>
          <a:p>
            <a:r>
              <a:rPr lang="en-US" dirty="0" smtClean="0"/>
              <a:t>The rotor bar vibration frequency = 2X slip(%) x</a:t>
            </a:r>
            <a:r>
              <a:rPr lang="en-US" i="1" dirty="0" smtClean="0"/>
              <a:t> f  ,   </a:t>
            </a:r>
            <a:r>
              <a:rPr lang="en-US" dirty="0" smtClean="0"/>
              <a:t>This vibration is caused by high current forces.  If the bars are loose they will work harden over time and break.</a:t>
            </a:r>
          </a:p>
          <a:p>
            <a:endParaRPr lang="en-US" dirty="0"/>
          </a:p>
          <a:p>
            <a:r>
              <a:rPr lang="en-US" dirty="0" smtClean="0"/>
              <a:t>In addition, there thermal stresses in the bars due to temperature variations in each bar from the top to bottom. Example:  225 deg. C close to slot opening, 100 deg. C in center of bar and 25 deg. C in bottom of slot.</a:t>
            </a:r>
          </a:p>
          <a:p>
            <a:endParaRPr lang="en-US" dirty="0"/>
          </a:p>
          <a:p>
            <a:endParaRPr lang="en-US" dirty="0" smtClean="0"/>
          </a:p>
          <a:p>
            <a:endParaRPr lang="en-US" dirty="0"/>
          </a:p>
        </p:txBody>
      </p:sp>
    </p:spTree>
    <p:extLst>
      <p:ext uri="{BB962C8B-B14F-4D97-AF65-F5344CB8AC3E}">
        <p14:creationId xmlns:p14="http://schemas.microsoft.com/office/powerpoint/2010/main" val="376412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Rotor bar starting currents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214</a:t>
            </a:fld>
            <a:endParaRPr lang="en-US" dirty="0"/>
          </a:p>
        </p:txBody>
      </p:sp>
      <p:sp>
        <p:nvSpPr>
          <p:cNvPr id="3" name="TextBox 2"/>
          <p:cNvSpPr txBox="1"/>
          <p:nvPr/>
        </p:nvSpPr>
        <p:spPr>
          <a:xfrm>
            <a:off x="852055" y="1278081"/>
            <a:ext cx="7938654" cy="4524315"/>
          </a:xfrm>
          <a:prstGeom prst="rect">
            <a:avLst/>
          </a:prstGeom>
          <a:noFill/>
        </p:spPr>
        <p:txBody>
          <a:bodyPr wrap="square" rtlCol="0">
            <a:spAutoFit/>
          </a:bodyPr>
          <a:lstStyle/>
          <a:p>
            <a:r>
              <a:rPr lang="en-US" dirty="0" smtClean="0"/>
              <a:t>Grid powered machines see rotor bar starting currents as high as 650% of rated current, vs. 150% of rated current for inverter driven machines.</a:t>
            </a:r>
          </a:p>
          <a:p>
            <a:endParaRPr lang="en-US" dirty="0"/>
          </a:p>
          <a:p>
            <a:r>
              <a:rPr lang="en-US" dirty="0" smtClean="0"/>
              <a:t>During grid motor starting from zero rpm, this starting current flow is in the upper part of the bar close to the rotor OD. (due to the skin effect of current penetration). AS the motor increases speed the bar current is distributed down in the lower </a:t>
            </a:r>
            <a:r>
              <a:rPr lang="en-US" dirty="0"/>
              <a:t>p</a:t>
            </a:r>
            <a:r>
              <a:rPr lang="en-US" dirty="0" smtClean="0"/>
              <a:t>art of the bar &amp; the frequency seen by the bar decreases (decreasing slip)</a:t>
            </a:r>
          </a:p>
          <a:p>
            <a:endParaRPr lang="en-US" dirty="0"/>
          </a:p>
          <a:p>
            <a:r>
              <a:rPr lang="en-US" dirty="0" smtClean="0"/>
              <a:t>This means that the life of the bars is based upon the number of motor starts when powered by fixed voltage and frequency from the grid.</a:t>
            </a:r>
          </a:p>
          <a:p>
            <a:endParaRPr lang="en-US" dirty="0"/>
          </a:p>
          <a:p>
            <a:r>
              <a:rPr lang="en-US" dirty="0" smtClean="0"/>
              <a:t>This starting situation is not such an issue with inverter fed machines because the skin effect is mitigated because of the continuous control </a:t>
            </a:r>
          </a:p>
          <a:p>
            <a:r>
              <a:rPr lang="en-US" dirty="0" smtClean="0"/>
              <a:t>of voltage and frequency control. The skin effect is not a factor any more because the bars are never exposed to high frequencies causing high slip.</a:t>
            </a:r>
            <a:endParaRPr lang="en-US" dirty="0"/>
          </a:p>
        </p:txBody>
      </p:sp>
    </p:spTree>
    <p:extLst>
      <p:ext uri="{BB962C8B-B14F-4D97-AF65-F5344CB8AC3E}">
        <p14:creationId xmlns:p14="http://schemas.microsoft.com/office/powerpoint/2010/main" val="3169891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98"/>
            <a:ext cx="8229600" cy="701211"/>
          </a:xfrm>
        </p:spPr>
        <p:txBody>
          <a:bodyPr>
            <a:normAutofit/>
          </a:bodyPr>
          <a:lstStyle/>
          <a:p>
            <a:r>
              <a:rPr lang="en-US" sz="3000" dirty="0" smtClean="0">
                <a:solidFill>
                  <a:srgbClr val="800000"/>
                </a:solidFill>
              </a:rPr>
              <a:t>Rotor bar choices for fabricated IM rotors</a:t>
            </a:r>
            <a:endParaRPr lang="en-US" sz="30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215</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38" y="3366152"/>
            <a:ext cx="7878450" cy="3037230"/>
          </a:xfrm>
          <a:prstGeom prst="rect">
            <a:avLst/>
          </a:prstGeom>
        </p:spPr>
      </p:pic>
      <p:sp>
        <p:nvSpPr>
          <p:cNvPr id="6" name="TextBox 5"/>
          <p:cNvSpPr txBox="1"/>
          <p:nvPr/>
        </p:nvSpPr>
        <p:spPr>
          <a:xfrm>
            <a:off x="1563931" y="591147"/>
            <a:ext cx="6373314" cy="3046988"/>
          </a:xfrm>
          <a:prstGeom prst="rect">
            <a:avLst/>
          </a:prstGeom>
          <a:noFill/>
        </p:spPr>
        <p:txBody>
          <a:bodyPr wrap="square" rtlCol="0">
            <a:spAutoFit/>
          </a:bodyPr>
          <a:lstStyle/>
          <a:p>
            <a:r>
              <a:rPr lang="en-US" sz="2400" dirty="0" smtClean="0"/>
              <a:t>A- Aluminum with hard anodize coating</a:t>
            </a:r>
          </a:p>
          <a:p>
            <a:endParaRPr lang="en-US" sz="2400" dirty="0" smtClean="0"/>
          </a:p>
          <a:p>
            <a:r>
              <a:rPr lang="en-US" sz="2400" dirty="0" smtClean="0"/>
              <a:t>B- Aluminum with no surface insulation</a:t>
            </a:r>
          </a:p>
          <a:p>
            <a:endParaRPr lang="en-US" sz="2400" dirty="0" smtClean="0"/>
          </a:p>
          <a:p>
            <a:r>
              <a:rPr lang="en-US" sz="2400" dirty="0" smtClean="0"/>
              <a:t>C- Aluminum with light anodize coating</a:t>
            </a:r>
          </a:p>
          <a:p>
            <a:endParaRPr lang="en-US" sz="2400" dirty="0" smtClean="0"/>
          </a:p>
          <a:p>
            <a:r>
              <a:rPr lang="en-US" sz="2400" dirty="0" smtClean="0"/>
              <a:t>D- Copper without insulation coating</a:t>
            </a:r>
          </a:p>
          <a:p>
            <a:r>
              <a:rPr lang="en-US" sz="2400" dirty="0" smtClean="0"/>
              <a:t> </a:t>
            </a:r>
            <a:endParaRPr lang="en-US" sz="2400"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30"/>
            <a:ext cx="8229600" cy="701211"/>
          </a:xfrm>
        </p:spPr>
        <p:txBody>
          <a:bodyPr>
            <a:normAutofit/>
          </a:bodyPr>
          <a:lstStyle/>
          <a:p>
            <a:r>
              <a:rPr lang="en-US" sz="3600" dirty="0" smtClean="0">
                <a:solidFill>
                  <a:srgbClr val="800000"/>
                </a:solidFill>
              </a:rPr>
              <a:t>IM rotor cooling issues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216</a:t>
            </a:fld>
            <a:endParaRPr lang="en-US" dirty="0"/>
          </a:p>
        </p:txBody>
      </p:sp>
      <p:sp>
        <p:nvSpPr>
          <p:cNvPr id="3" name="TextBox 2"/>
          <p:cNvSpPr txBox="1"/>
          <p:nvPr/>
        </p:nvSpPr>
        <p:spPr>
          <a:xfrm>
            <a:off x="576183" y="849834"/>
            <a:ext cx="8301771" cy="5324535"/>
          </a:xfrm>
          <a:prstGeom prst="rect">
            <a:avLst/>
          </a:prstGeom>
          <a:noFill/>
        </p:spPr>
        <p:txBody>
          <a:bodyPr wrap="square" rtlCol="0">
            <a:spAutoFit/>
          </a:bodyPr>
          <a:lstStyle/>
          <a:p>
            <a:r>
              <a:rPr lang="en-US" sz="2000" dirty="0" smtClean="0"/>
              <a:t>IM rotors produce very low iron losses due to low slip</a:t>
            </a:r>
          </a:p>
          <a:p>
            <a:r>
              <a:rPr lang="en-US" sz="2000" dirty="0" smtClean="0"/>
              <a:t>IM rotors produce significant heating from Ohmic losses</a:t>
            </a:r>
          </a:p>
          <a:p>
            <a:r>
              <a:rPr lang="en-US" sz="2000" dirty="0" smtClean="0"/>
              <a:t>Rotor cage requires very high current with only one turn/phase</a:t>
            </a:r>
          </a:p>
          <a:p>
            <a:endParaRPr lang="en-US" sz="2000" dirty="0"/>
          </a:p>
          <a:p>
            <a:r>
              <a:rPr lang="en-US" sz="2000" dirty="0" smtClean="0"/>
              <a:t>The entire rotor is mounted in bearings with long thermal diffusion </a:t>
            </a:r>
          </a:p>
          <a:p>
            <a:r>
              <a:rPr lang="en-US" sz="2000" dirty="0" smtClean="0"/>
              <a:t>paths from the heat sources (ohmic) through the shaft, ball bearings to the frame.  </a:t>
            </a:r>
            <a:endParaRPr lang="en-US" sz="2000" dirty="0"/>
          </a:p>
          <a:p>
            <a:endParaRPr lang="en-US" sz="2000" dirty="0" smtClean="0"/>
          </a:p>
          <a:p>
            <a:r>
              <a:rPr lang="en-US" sz="2000" dirty="0" smtClean="0"/>
              <a:t>Frequently an existing rotor lamination is tempting to use even though the steel laminated teeth vs slot area were not optimized for use in many IM applications. </a:t>
            </a:r>
            <a:endParaRPr lang="en-US" sz="2000" dirty="0"/>
          </a:p>
          <a:p>
            <a:endParaRPr lang="en-US" sz="2000" dirty="0" smtClean="0"/>
          </a:p>
          <a:p>
            <a:r>
              <a:rPr lang="en-US" sz="2000" dirty="0" smtClean="0"/>
              <a:t>Either the current density comes out too high or the teeth flux density comes out too high.</a:t>
            </a:r>
          </a:p>
          <a:p>
            <a:endParaRPr lang="en-US" sz="2000" dirty="0"/>
          </a:p>
          <a:p>
            <a:r>
              <a:rPr lang="en-US" sz="2000" dirty="0" smtClean="0"/>
              <a:t>Either way the IM machine rating will be limited by the rotor heating</a:t>
            </a:r>
          </a:p>
          <a:p>
            <a:r>
              <a:rPr lang="en-US" sz="2000" dirty="0" smtClean="0"/>
              <a:t>if current density is excessive. (Greater than about 5 or 6 A/sq.-mm)</a:t>
            </a:r>
            <a:endParaRPr lang="en-US" sz="2000" dirty="0"/>
          </a:p>
        </p:txBody>
      </p:sp>
    </p:spTree>
    <p:extLst>
      <p:ext uri="{BB962C8B-B14F-4D97-AF65-F5344CB8AC3E}">
        <p14:creationId xmlns:p14="http://schemas.microsoft.com/office/powerpoint/2010/main" val="3137142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136"/>
            <a:ext cx="8229600" cy="701211"/>
          </a:xfrm>
        </p:spPr>
        <p:txBody>
          <a:bodyPr>
            <a:normAutofit/>
          </a:bodyPr>
          <a:lstStyle/>
          <a:p>
            <a:r>
              <a:rPr lang="en-US" sz="3200" dirty="0" smtClean="0">
                <a:solidFill>
                  <a:srgbClr val="800000"/>
                </a:solidFill>
              </a:rPr>
              <a:t>Cooling options for IM rotors</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217</a:t>
            </a:fld>
            <a:endParaRPr lang="en-US"/>
          </a:p>
        </p:txBody>
      </p:sp>
      <p:sp>
        <p:nvSpPr>
          <p:cNvPr id="3" name="TextBox 2"/>
          <p:cNvSpPr txBox="1"/>
          <p:nvPr/>
        </p:nvSpPr>
        <p:spPr>
          <a:xfrm>
            <a:off x="705533" y="873347"/>
            <a:ext cx="7713826" cy="4801315"/>
          </a:xfrm>
          <a:prstGeom prst="rect">
            <a:avLst/>
          </a:prstGeom>
          <a:noFill/>
        </p:spPr>
        <p:txBody>
          <a:bodyPr wrap="square" rtlCol="0">
            <a:spAutoFit/>
          </a:bodyPr>
          <a:lstStyle/>
          <a:p>
            <a:r>
              <a:rPr lang="en-US" dirty="0" smtClean="0"/>
              <a:t>Small die cast AL machines have crude fan blades cast to the cage end rings to circulate cooling air. (Benefits both stator and rotor)</a:t>
            </a:r>
          </a:p>
          <a:p>
            <a:endParaRPr lang="en-US" dirty="0"/>
          </a:p>
          <a:p>
            <a:r>
              <a:rPr lang="en-US" dirty="0" smtClean="0"/>
              <a:t>Special cooling systems utilizing the cage to focus circulating outside forced air cooling such as an inlet air deflector. (Slide # 217)</a:t>
            </a:r>
          </a:p>
          <a:p>
            <a:endParaRPr lang="en-US" dirty="0"/>
          </a:p>
          <a:p>
            <a:r>
              <a:rPr lang="en-US" dirty="0" smtClean="0"/>
              <a:t>Cooling vents are fabricated into the rotor cores to improve direct air cooling and shorten the thermal diffusion path lengths.</a:t>
            </a:r>
          </a:p>
          <a:p>
            <a:endParaRPr lang="en-US" dirty="0"/>
          </a:p>
          <a:p>
            <a:r>
              <a:rPr lang="en-US" dirty="0" smtClean="0"/>
              <a:t>The most cost effective method to cool an IM is through the use of an external blower properly ducted into the machine to cool the rotor and stator</a:t>
            </a:r>
          </a:p>
          <a:p>
            <a:endParaRPr lang="en-US" dirty="0"/>
          </a:p>
          <a:p>
            <a:r>
              <a:rPr lang="en-US" dirty="0" smtClean="0"/>
              <a:t>High performance IM machines like those used for vehicle traction might require internal splash or spray cooling directly onto the rotor end rings.</a:t>
            </a:r>
          </a:p>
          <a:p>
            <a:endParaRPr lang="en-US" dirty="0"/>
          </a:p>
          <a:p>
            <a:endParaRPr lang="en-US" dirty="0"/>
          </a:p>
        </p:txBody>
      </p:sp>
    </p:spTree>
    <p:extLst>
      <p:ext uri="{BB962C8B-B14F-4D97-AF65-F5344CB8AC3E}">
        <p14:creationId xmlns:p14="http://schemas.microsoft.com/office/powerpoint/2010/main" val="1896303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2800" dirty="0" smtClean="0">
                <a:solidFill>
                  <a:srgbClr val="800000"/>
                </a:solidFill>
              </a:rPr>
              <a:t>Medium size IM showing internal cooling details</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218</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80" y="1409700"/>
            <a:ext cx="8686800" cy="4033332"/>
          </a:xfrm>
          <a:prstGeom prst="rect">
            <a:avLst/>
          </a:prstGeom>
        </p:spPr>
      </p:pic>
      <p:sp>
        <p:nvSpPr>
          <p:cNvPr id="6" name="TextBox 5"/>
          <p:cNvSpPr txBox="1"/>
          <p:nvPr/>
        </p:nvSpPr>
        <p:spPr>
          <a:xfrm>
            <a:off x="457200" y="6173082"/>
            <a:ext cx="3152777" cy="369332"/>
          </a:xfrm>
          <a:prstGeom prst="rect">
            <a:avLst/>
          </a:prstGeom>
          <a:noFill/>
        </p:spPr>
        <p:txBody>
          <a:bodyPr wrap="square" rtlCol="0">
            <a:spAutoFit/>
          </a:bodyPr>
          <a:lstStyle/>
          <a:p>
            <a:r>
              <a:rPr lang="en-US" dirty="0" smtClean="0"/>
              <a:t>EASA</a:t>
            </a:r>
            <a:endParaRPr lang="en-US" dirty="0"/>
          </a:p>
        </p:txBody>
      </p:sp>
    </p:spTree>
    <p:extLst>
      <p:ext uri="{BB962C8B-B14F-4D97-AF65-F5344CB8AC3E}">
        <p14:creationId xmlns:p14="http://schemas.microsoft.com/office/powerpoint/2010/main" val="3274344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46"/>
            <a:ext cx="8229600" cy="701211"/>
          </a:xfrm>
        </p:spPr>
        <p:txBody>
          <a:bodyPr>
            <a:normAutofit/>
          </a:bodyPr>
          <a:lstStyle/>
          <a:p>
            <a:r>
              <a:rPr lang="en-US" sz="3200" dirty="0" smtClean="0">
                <a:solidFill>
                  <a:srgbClr val="800000"/>
                </a:solidFill>
              </a:rPr>
              <a:t>List of important rotor design considerations</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201</a:t>
            </a:fld>
            <a:endParaRPr lang="en-US"/>
          </a:p>
        </p:txBody>
      </p:sp>
      <p:sp>
        <p:nvSpPr>
          <p:cNvPr id="6" name="TextBox 5"/>
          <p:cNvSpPr txBox="1"/>
          <p:nvPr/>
        </p:nvSpPr>
        <p:spPr>
          <a:xfrm>
            <a:off x="929862" y="804955"/>
            <a:ext cx="8131158" cy="5632310"/>
          </a:xfrm>
          <a:prstGeom prst="rect">
            <a:avLst/>
          </a:prstGeom>
          <a:noFill/>
        </p:spPr>
        <p:txBody>
          <a:bodyPr wrap="square" rtlCol="0">
            <a:spAutoFit/>
          </a:bodyPr>
          <a:lstStyle/>
          <a:p>
            <a:r>
              <a:rPr lang="en-US" sz="2400" dirty="0" smtClean="0"/>
              <a:t>1- Cast vs fabricated construction</a:t>
            </a:r>
          </a:p>
          <a:p>
            <a:endParaRPr lang="en-US" sz="2400" dirty="0" smtClean="0"/>
          </a:p>
          <a:p>
            <a:r>
              <a:rPr lang="en-US" sz="2400" dirty="0" smtClean="0"/>
              <a:t>2- Selection of bar number vs stator slots </a:t>
            </a:r>
          </a:p>
          <a:p>
            <a:endParaRPr lang="en-US" sz="2400" dirty="0" smtClean="0"/>
          </a:p>
          <a:p>
            <a:r>
              <a:rPr lang="en-US" sz="2400" dirty="0" smtClean="0"/>
              <a:t>3- Cage material,  aluminum or copper (or other)</a:t>
            </a:r>
          </a:p>
          <a:p>
            <a:endParaRPr lang="en-US" sz="2400" dirty="0" smtClean="0"/>
          </a:p>
          <a:p>
            <a:r>
              <a:rPr lang="en-US" sz="2400" dirty="0" smtClean="0"/>
              <a:t>4- Rotor bar shape, bar to slot fit, skew and air-gap</a:t>
            </a:r>
          </a:p>
          <a:p>
            <a:endParaRPr lang="en-US" sz="2400" dirty="0" smtClean="0"/>
          </a:p>
          <a:p>
            <a:r>
              <a:rPr lang="en-US" sz="2400" dirty="0" smtClean="0"/>
              <a:t>5- Torque vs. speed requirements</a:t>
            </a:r>
          </a:p>
          <a:p>
            <a:r>
              <a:rPr lang="en-US" sz="2400" dirty="0" smtClean="0"/>
              <a:t> </a:t>
            </a:r>
            <a:endParaRPr lang="en-US" sz="2400" dirty="0"/>
          </a:p>
          <a:p>
            <a:r>
              <a:rPr lang="en-US" sz="2400" dirty="0" smtClean="0"/>
              <a:t>6- Voltage &amp; frequency operating range</a:t>
            </a:r>
          </a:p>
          <a:p>
            <a:endParaRPr lang="en-US" sz="2400" dirty="0" smtClean="0"/>
          </a:p>
          <a:p>
            <a:r>
              <a:rPr lang="en-US" sz="2400" dirty="0" smtClean="0"/>
              <a:t>7- Number of poles and Power Factor requirements</a:t>
            </a:r>
          </a:p>
          <a:p>
            <a:endParaRPr lang="en-US" sz="2400" dirty="0" smtClean="0"/>
          </a:p>
          <a:p>
            <a:r>
              <a:rPr lang="en-US" sz="2400" dirty="0" smtClean="0"/>
              <a:t>8- Forces on bars, end rind rings and audible noise</a:t>
            </a:r>
            <a:endParaRPr lang="en-US" sz="2400" dirty="0"/>
          </a:p>
        </p:txBody>
      </p:sp>
    </p:spTree>
    <p:extLst>
      <p:ext uri="{BB962C8B-B14F-4D97-AF65-F5344CB8AC3E}">
        <p14:creationId xmlns:p14="http://schemas.microsoft.com/office/powerpoint/2010/main" val="876276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072"/>
            <a:ext cx="8229600" cy="701211"/>
          </a:xfrm>
        </p:spPr>
        <p:txBody>
          <a:bodyPr>
            <a:normAutofit/>
          </a:bodyPr>
          <a:lstStyle/>
          <a:p>
            <a:r>
              <a:rPr lang="en-US" sz="2800" dirty="0" smtClean="0">
                <a:solidFill>
                  <a:srgbClr val="800000"/>
                </a:solidFill>
              </a:rPr>
              <a:t>Rotor cooling design that benefits stator cooling</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219</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23" y="725384"/>
            <a:ext cx="7721800" cy="5600553"/>
          </a:xfrm>
          <a:prstGeom prst="rect">
            <a:avLst/>
          </a:prstGeom>
        </p:spPr>
      </p:pic>
      <p:sp>
        <p:nvSpPr>
          <p:cNvPr id="6" name="TextBox 5"/>
          <p:cNvSpPr txBox="1"/>
          <p:nvPr/>
        </p:nvSpPr>
        <p:spPr>
          <a:xfrm>
            <a:off x="5044560" y="940661"/>
            <a:ext cx="3221933" cy="369332"/>
          </a:xfrm>
          <a:prstGeom prst="rect">
            <a:avLst/>
          </a:prstGeom>
          <a:noFill/>
        </p:spPr>
        <p:txBody>
          <a:bodyPr wrap="square" rtlCol="0">
            <a:spAutoFit/>
          </a:bodyPr>
          <a:lstStyle/>
          <a:p>
            <a:r>
              <a:rPr lang="en-US" dirty="0" smtClean="0"/>
              <a:t>Rotor &amp; stator cooling ducts</a:t>
            </a:r>
            <a:endParaRPr lang="en-US" dirty="0"/>
          </a:p>
        </p:txBody>
      </p:sp>
      <p:sp>
        <p:nvSpPr>
          <p:cNvPr id="7" name="TextBox 6"/>
          <p:cNvSpPr txBox="1"/>
          <p:nvPr/>
        </p:nvSpPr>
        <p:spPr>
          <a:xfrm>
            <a:off x="7349301" y="2516266"/>
            <a:ext cx="1794699" cy="646331"/>
          </a:xfrm>
          <a:prstGeom prst="rect">
            <a:avLst/>
          </a:prstGeom>
          <a:noFill/>
        </p:spPr>
        <p:txBody>
          <a:bodyPr wrap="square" rtlCol="0">
            <a:spAutoFit/>
          </a:bodyPr>
          <a:lstStyle/>
          <a:p>
            <a:r>
              <a:rPr lang="en-US" dirty="0" smtClean="0"/>
              <a:t>Inlet air deflector</a:t>
            </a:r>
            <a:endParaRPr lang="en-US" dirty="0"/>
          </a:p>
        </p:txBody>
      </p:sp>
      <p:sp>
        <p:nvSpPr>
          <p:cNvPr id="8" name="TextBox 7"/>
          <p:cNvSpPr txBox="1"/>
          <p:nvPr/>
        </p:nvSpPr>
        <p:spPr>
          <a:xfrm>
            <a:off x="870157" y="1152309"/>
            <a:ext cx="917193" cy="369332"/>
          </a:xfrm>
          <a:prstGeom prst="rect">
            <a:avLst/>
          </a:prstGeom>
          <a:noFill/>
        </p:spPr>
        <p:txBody>
          <a:bodyPr wrap="square" rtlCol="0">
            <a:spAutoFit/>
          </a:bodyPr>
          <a:lstStyle/>
          <a:p>
            <a:r>
              <a:rPr lang="en-US" dirty="0" smtClean="0"/>
              <a:t>Stator</a:t>
            </a:r>
            <a:endParaRPr lang="en-US" dirty="0"/>
          </a:p>
        </p:txBody>
      </p:sp>
      <p:sp>
        <p:nvSpPr>
          <p:cNvPr id="9" name="TextBox 8"/>
          <p:cNvSpPr txBox="1"/>
          <p:nvPr/>
        </p:nvSpPr>
        <p:spPr>
          <a:xfrm>
            <a:off x="893674" y="2328134"/>
            <a:ext cx="1034782" cy="369332"/>
          </a:xfrm>
          <a:prstGeom prst="rect">
            <a:avLst/>
          </a:prstGeom>
          <a:noFill/>
        </p:spPr>
        <p:txBody>
          <a:bodyPr wrap="square" rtlCol="0">
            <a:spAutoFit/>
          </a:bodyPr>
          <a:lstStyle/>
          <a:p>
            <a:r>
              <a:rPr lang="en-US" dirty="0"/>
              <a:t>R</a:t>
            </a:r>
            <a:r>
              <a:rPr lang="en-US" dirty="0" smtClean="0"/>
              <a:t>otor</a:t>
            </a:r>
            <a:endParaRPr lang="en-US" dirty="0"/>
          </a:p>
        </p:txBody>
      </p:sp>
      <p:cxnSp>
        <p:nvCxnSpPr>
          <p:cNvPr id="11" name="Straight Arrow Connector 10"/>
          <p:cNvCxnSpPr/>
          <p:nvPr/>
        </p:nvCxnSpPr>
        <p:spPr>
          <a:xfrm>
            <a:off x="1658002" y="1309993"/>
            <a:ext cx="599703" cy="4302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658002" y="2516266"/>
            <a:ext cx="599703" cy="2939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3304245" y="1152309"/>
            <a:ext cx="1669761" cy="7290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6" idx="1"/>
          </p:cNvCxnSpPr>
          <p:nvPr/>
        </p:nvCxnSpPr>
        <p:spPr>
          <a:xfrm flipH="1">
            <a:off x="3245451" y="1125327"/>
            <a:ext cx="1799109" cy="1390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6126377" y="2697466"/>
            <a:ext cx="1222924" cy="6418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7939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16"/>
            <a:ext cx="8229600" cy="701211"/>
          </a:xfrm>
        </p:spPr>
        <p:txBody>
          <a:bodyPr>
            <a:normAutofit/>
          </a:bodyPr>
          <a:lstStyle/>
          <a:p>
            <a:r>
              <a:rPr lang="en-US" sz="3200" dirty="0" smtClean="0">
                <a:solidFill>
                  <a:srgbClr val="800000"/>
                </a:solidFill>
              </a:rPr>
              <a:t>Forces on IM rotor during operation</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220</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60" y="741834"/>
            <a:ext cx="8867596" cy="5595549"/>
          </a:xfrm>
          <a:prstGeom prst="rect">
            <a:avLst/>
          </a:prstGeom>
        </p:spPr>
      </p:pic>
    </p:spTree>
    <p:extLst>
      <p:ext uri="{BB962C8B-B14F-4D97-AF65-F5344CB8AC3E}">
        <p14:creationId xmlns:p14="http://schemas.microsoft.com/office/powerpoint/2010/main" val="784692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956"/>
            <a:ext cx="8229600" cy="701211"/>
          </a:xfrm>
        </p:spPr>
        <p:txBody>
          <a:bodyPr>
            <a:normAutofit/>
          </a:bodyPr>
          <a:lstStyle/>
          <a:p>
            <a:r>
              <a:rPr lang="en-US" sz="3200" dirty="0" smtClean="0">
                <a:solidFill>
                  <a:srgbClr val="800000"/>
                </a:solidFill>
              </a:rPr>
              <a:t>Final comments on IM rotor designs</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221</a:t>
            </a:fld>
            <a:endParaRPr lang="en-US" dirty="0"/>
          </a:p>
        </p:txBody>
      </p:sp>
      <p:sp>
        <p:nvSpPr>
          <p:cNvPr id="3" name="TextBox 2"/>
          <p:cNvSpPr txBox="1"/>
          <p:nvPr/>
        </p:nvSpPr>
        <p:spPr>
          <a:xfrm>
            <a:off x="340188" y="856217"/>
            <a:ext cx="8346611" cy="5632312"/>
          </a:xfrm>
          <a:prstGeom prst="rect">
            <a:avLst/>
          </a:prstGeom>
          <a:noFill/>
        </p:spPr>
        <p:txBody>
          <a:bodyPr wrap="square" rtlCol="0">
            <a:spAutoFit/>
          </a:bodyPr>
          <a:lstStyle/>
          <a:p>
            <a:r>
              <a:rPr lang="en-US" dirty="0" smtClean="0"/>
              <a:t>The leakage reactance is made up of the sum of the following:</a:t>
            </a:r>
          </a:p>
          <a:p>
            <a:r>
              <a:rPr lang="en-US" dirty="0"/>
              <a:t>	</a:t>
            </a:r>
            <a:r>
              <a:rPr lang="en-US" dirty="0" smtClean="0"/>
              <a:t>Rotor differential leakage inductance </a:t>
            </a:r>
          </a:p>
          <a:p>
            <a:r>
              <a:rPr lang="en-US" dirty="0"/>
              <a:t>	</a:t>
            </a:r>
            <a:r>
              <a:rPr lang="en-US" dirty="0" smtClean="0"/>
              <a:t>Rotor end leakage inductance</a:t>
            </a:r>
          </a:p>
          <a:p>
            <a:r>
              <a:rPr lang="en-US" dirty="0" smtClean="0"/>
              <a:t>	Current skin effects in rotor bars</a:t>
            </a:r>
          </a:p>
          <a:p>
            <a:endParaRPr lang="en-US" dirty="0"/>
          </a:p>
          <a:p>
            <a:r>
              <a:rPr lang="en-US" dirty="0" smtClean="0"/>
              <a:t>These calculations can be approximately estimated by using  Prof. </a:t>
            </a:r>
            <a:r>
              <a:rPr lang="en-US" dirty="0" err="1" smtClean="0"/>
              <a:t>Boldea</a:t>
            </a:r>
            <a:r>
              <a:rPr lang="en-US" dirty="0" smtClean="0"/>
              <a:t> methods.</a:t>
            </a:r>
          </a:p>
          <a:p>
            <a:endParaRPr lang="en-US" dirty="0"/>
          </a:p>
          <a:p>
            <a:r>
              <a:rPr lang="en-US" dirty="0" smtClean="0"/>
              <a:t> FEA analysis (although not faster), results in more accurate performance predictions due to the difficulty in calculating leakage reactances.</a:t>
            </a:r>
          </a:p>
          <a:p>
            <a:endParaRPr lang="en-US" dirty="0"/>
          </a:p>
          <a:p>
            <a:r>
              <a:rPr lang="en-US" dirty="0" smtClean="0"/>
              <a:t>If torque output vs. current is too low (assuming machine is large enough), the rotor leakage reactance is too high so rotor slot shaped</a:t>
            </a:r>
            <a:r>
              <a:rPr lang="en-US" dirty="0"/>
              <a:t> </a:t>
            </a:r>
            <a:r>
              <a:rPr lang="en-US" dirty="0" smtClean="0"/>
              <a:t>or radial location must be improved (also stator slot modifications). </a:t>
            </a:r>
          </a:p>
          <a:p>
            <a:endParaRPr lang="en-US" dirty="0"/>
          </a:p>
          <a:p>
            <a:r>
              <a:rPr lang="en-US" dirty="0" smtClean="0"/>
              <a:t>The rotor tooth vs slot width must be balanced for current and peak torque flux densities so if rotor resistance is too low increase slot and bar depth.</a:t>
            </a:r>
          </a:p>
          <a:p>
            <a:endParaRPr lang="en-US" dirty="0"/>
          </a:p>
          <a:p>
            <a:r>
              <a:rPr lang="en-US" dirty="0" smtClean="0"/>
              <a:t>Use of thick end rings is good practice for inverter powered IMs.  (Why?)</a:t>
            </a:r>
          </a:p>
          <a:p>
            <a:r>
              <a:rPr lang="en-US" dirty="0"/>
              <a:t>	</a:t>
            </a:r>
            <a:r>
              <a:rPr lang="en-US" dirty="0" smtClean="0"/>
              <a:t> </a:t>
            </a:r>
            <a:endParaRPr lang="en-US" dirty="0"/>
          </a:p>
        </p:txBody>
      </p:sp>
    </p:spTree>
    <p:extLst>
      <p:ext uri="{BB962C8B-B14F-4D97-AF65-F5344CB8AC3E}">
        <p14:creationId xmlns:p14="http://schemas.microsoft.com/office/powerpoint/2010/main" val="3781349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2800" dirty="0" smtClean="0">
                <a:solidFill>
                  <a:srgbClr val="800000"/>
                </a:solidFill>
              </a:rPr>
              <a:t>Cross-path resistance between adjacent rotor bars</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222</a:t>
            </a:fld>
            <a:endParaRPr lang="en-US" dirty="0"/>
          </a:p>
        </p:txBody>
      </p:sp>
      <p:sp>
        <p:nvSpPr>
          <p:cNvPr id="3" name="TextBox 2"/>
          <p:cNvSpPr txBox="1"/>
          <p:nvPr/>
        </p:nvSpPr>
        <p:spPr>
          <a:xfrm>
            <a:off x="644236" y="789709"/>
            <a:ext cx="7741228" cy="5909310"/>
          </a:xfrm>
          <a:prstGeom prst="rect">
            <a:avLst/>
          </a:prstGeom>
          <a:noFill/>
        </p:spPr>
        <p:txBody>
          <a:bodyPr wrap="square" rtlCol="0">
            <a:spAutoFit/>
          </a:bodyPr>
          <a:lstStyle/>
          <a:p>
            <a:r>
              <a:rPr lang="en-US" dirty="0" smtClean="0"/>
              <a:t>Inverter fed IMs operating at higher speeds, produce cross-path resistances in trapezoidal shaped bars. (500 </a:t>
            </a:r>
            <a:r>
              <a:rPr lang="en-US" dirty="0"/>
              <a:t>H</a:t>
            </a:r>
            <a:r>
              <a:rPr lang="en-US" dirty="0" smtClean="0"/>
              <a:t>z &amp; higher)</a:t>
            </a:r>
          </a:p>
          <a:p>
            <a:endParaRPr lang="en-US" dirty="0"/>
          </a:p>
          <a:p>
            <a:r>
              <a:rPr lang="en-US" dirty="0" smtClean="0"/>
              <a:t>The extra rotor losses caused by cross path resistance from un-insulated bars  lead to tray load losses and further discussion and analysis is beyond the scope of these lectures.(Parallel teeth permit best bar shape)</a:t>
            </a:r>
          </a:p>
          <a:p>
            <a:endParaRPr lang="en-US" dirty="0"/>
          </a:p>
          <a:p>
            <a:r>
              <a:rPr lang="en-US" dirty="0" smtClean="0"/>
              <a:t>There are several IEEE articles on these studies for reference.</a:t>
            </a:r>
          </a:p>
          <a:p>
            <a:r>
              <a:rPr lang="en-US" dirty="0" smtClean="0"/>
              <a:t>(IEEE 07803-0453-5/91)</a:t>
            </a:r>
          </a:p>
          <a:p>
            <a:endParaRPr lang="en-US" dirty="0" smtClean="0"/>
          </a:p>
          <a:p>
            <a:r>
              <a:rPr lang="en-US" i="1" dirty="0" smtClean="0"/>
              <a:t>“Effect of cross-path resistance between adjacent rotor bars on performance of inverter-fed high speed induction motors.” </a:t>
            </a:r>
          </a:p>
          <a:p>
            <a:r>
              <a:rPr lang="en-US" dirty="0" smtClean="0"/>
              <a:t>Included in this paper is a formula for the effective rotor bar height vs. frequency is given:</a:t>
            </a:r>
          </a:p>
          <a:p>
            <a:endParaRPr lang="en-US" dirty="0" smtClean="0"/>
          </a:p>
          <a:p>
            <a:endParaRPr lang="en-US" i="1" dirty="0"/>
          </a:p>
          <a:p>
            <a:endParaRPr lang="en-US" dirty="0" smtClean="0"/>
          </a:p>
          <a:p>
            <a:endParaRPr lang="en-US" dirty="0"/>
          </a:p>
          <a:p>
            <a:endParaRPr lang="en-US" dirty="0" smtClean="0"/>
          </a:p>
          <a:p>
            <a:endParaRPr lang="en-US" dirty="0" smtClean="0"/>
          </a:p>
          <a:p>
            <a:r>
              <a:rPr lang="en-US"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647" y="4475797"/>
            <a:ext cx="3502991" cy="1880553"/>
          </a:xfrm>
          <a:prstGeom prst="rect">
            <a:avLst/>
          </a:prstGeom>
        </p:spPr>
      </p:pic>
    </p:spTree>
    <p:extLst>
      <p:ext uri="{BB962C8B-B14F-4D97-AF65-F5344CB8AC3E}">
        <p14:creationId xmlns:p14="http://schemas.microsoft.com/office/powerpoint/2010/main" val="2137961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Title</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223</a:t>
            </a:fld>
            <a:endParaRPr lang="en-US" dirty="0"/>
          </a:p>
        </p:txBody>
      </p:sp>
    </p:spTree>
    <p:extLst>
      <p:ext uri="{BB962C8B-B14F-4D97-AF65-F5344CB8AC3E}">
        <p14:creationId xmlns:p14="http://schemas.microsoft.com/office/powerpoint/2010/main" val="3203374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78"/>
            <a:ext cx="8229600" cy="701211"/>
          </a:xfrm>
        </p:spPr>
        <p:txBody>
          <a:bodyPr>
            <a:normAutofit/>
          </a:bodyPr>
          <a:lstStyle/>
          <a:p>
            <a:r>
              <a:rPr lang="en-US" sz="3600" dirty="0" smtClean="0">
                <a:solidFill>
                  <a:srgbClr val="800000"/>
                </a:solidFill>
              </a:rPr>
              <a:t>Begin IM rotor design with rotor core</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202</a:t>
            </a:fld>
            <a:endParaRPr lang="en-US" dirty="0"/>
          </a:p>
        </p:txBody>
      </p:sp>
      <p:sp>
        <p:nvSpPr>
          <p:cNvPr id="6" name="TextBox 5"/>
          <p:cNvSpPr txBox="1"/>
          <p:nvPr/>
        </p:nvSpPr>
        <p:spPr>
          <a:xfrm>
            <a:off x="693774" y="1034726"/>
            <a:ext cx="7760862" cy="5016758"/>
          </a:xfrm>
          <a:prstGeom prst="rect">
            <a:avLst/>
          </a:prstGeom>
          <a:noFill/>
        </p:spPr>
        <p:txBody>
          <a:bodyPr wrap="square" rtlCol="0">
            <a:spAutoFit/>
          </a:bodyPr>
          <a:lstStyle/>
          <a:p>
            <a:r>
              <a:rPr lang="en-US" sz="2000" dirty="0" smtClean="0"/>
              <a:t>The IM rotor core must be made from stacked laminations</a:t>
            </a:r>
          </a:p>
          <a:p>
            <a:r>
              <a:rPr lang="en-US" sz="2000" dirty="0" smtClean="0"/>
              <a:t>Lowest cost when punched from hole in stator punching</a:t>
            </a:r>
          </a:p>
          <a:p>
            <a:endParaRPr lang="en-US" sz="2000" dirty="0"/>
          </a:p>
          <a:p>
            <a:r>
              <a:rPr lang="en-US" sz="2000" dirty="0" smtClean="0"/>
              <a:t>First step is selection of number of rotor bars to yield high P.F.</a:t>
            </a:r>
          </a:p>
          <a:p>
            <a:endParaRPr lang="en-US" sz="2000" dirty="0"/>
          </a:p>
          <a:p>
            <a:r>
              <a:rPr lang="en-US" sz="2000" dirty="0" smtClean="0"/>
              <a:t>Second step is selection of rotor bar shape for Inverter operation</a:t>
            </a:r>
          </a:p>
          <a:p>
            <a:endParaRPr lang="en-US" sz="2000" dirty="0"/>
          </a:p>
          <a:p>
            <a:r>
              <a:rPr lang="en-US" sz="2000" dirty="0" smtClean="0"/>
              <a:t>Third step is to decide on rotor bar and end ring material.</a:t>
            </a:r>
          </a:p>
          <a:p>
            <a:r>
              <a:rPr lang="en-US" sz="2000" dirty="0"/>
              <a:t>	</a:t>
            </a:r>
            <a:r>
              <a:rPr lang="en-US" sz="2000" dirty="0" smtClean="0"/>
              <a:t>(If simulation </a:t>
            </a:r>
            <a:r>
              <a:rPr lang="en-US" sz="2000" dirty="0"/>
              <a:t>i</a:t>
            </a:r>
            <a:r>
              <a:rPr lang="en-US" sz="2000" dirty="0" smtClean="0"/>
              <a:t>s used both Al &amp; Cu should be compared</a:t>
            </a:r>
          </a:p>
          <a:p>
            <a:endParaRPr lang="en-US" sz="2000" dirty="0"/>
          </a:p>
          <a:p>
            <a:r>
              <a:rPr lang="en-US" sz="2000" dirty="0" smtClean="0"/>
              <a:t>Do not forget to study the thermal expansion differences between the steel laminations and aluminum or copper bars &amp; end rings.</a:t>
            </a:r>
          </a:p>
          <a:p>
            <a:endParaRPr lang="en-US" sz="2000" dirty="0"/>
          </a:p>
          <a:p>
            <a:r>
              <a:rPr lang="en-US" sz="2000" dirty="0" smtClean="0"/>
              <a:t>At some diameter the end rings will need to be extended beyond the core length to allow for bending stresses on the bars to prevent shear stress on the bars at then end of the core.</a:t>
            </a:r>
            <a:endParaRPr lang="en-US" sz="2000" dirty="0"/>
          </a:p>
        </p:txBody>
      </p:sp>
    </p:spTree>
    <p:extLst>
      <p:ext uri="{BB962C8B-B14F-4D97-AF65-F5344CB8AC3E}">
        <p14:creationId xmlns:p14="http://schemas.microsoft.com/office/powerpoint/2010/main" val="3792139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19" y="201108"/>
            <a:ext cx="8713331" cy="701211"/>
          </a:xfrm>
        </p:spPr>
        <p:txBody>
          <a:bodyPr>
            <a:normAutofit/>
          </a:bodyPr>
          <a:lstStyle/>
          <a:p>
            <a:r>
              <a:rPr lang="en-US" sz="3000" dirty="0" smtClean="0">
                <a:solidFill>
                  <a:srgbClr val="800000"/>
                </a:solidFill>
              </a:rPr>
              <a:t>Typical rotor punching for vector controlled IMs </a:t>
            </a:r>
            <a:endParaRPr lang="en-US" sz="30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203</a:t>
            </a:fld>
            <a:endParaRPr lang="en-US" dirty="0"/>
          </a:p>
        </p:txBody>
      </p:sp>
      <p:pic>
        <p:nvPicPr>
          <p:cNvPr id="6" name="Content Placeholder 3" descr="Rotor Punching.png"/>
          <p:cNvPicPr>
            <a:picLocks noGrp="1" noChangeAspect="1"/>
          </p:cNvPicPr>
          <p:nvPr>
            <p:ph idx="1"/>
          </p:nvPr>
        </p:nvPicPr>
        <p:blipFill>
          <a:blip r:embed="rId2"/>
          <a:stretch>
            <a:fillRect/>
          </a:stretch>
        </p:blipFill>
        <p:spPr>
          <a:xfrm>
            <a:off x="1228834" y="902319"/>
            <a:ext cx="6484925" cy="5365423"/>
          </a:xfrm>
        </p:spPr>
      </p:pic>
      <p:sp>
        <p:nvSpPr>
          <p:cNvPr id="3" name="TextBox 2"/>
          <p:cNvSpPr txBox="1"/>
          <p:nvPr/>
        </p:nvSpPr>
        <p:spPr>
          <a:xfrm>
            <a:off x="1416976" y="1035358"/>
            <a:ext cx="2525613" cy="923330"/>
          </a:xfrm>
          <a:prstGeom prst="rect">
            <a:avLst/>
          </a:prstGeom>
          <a:noFill/>
        </p:spPr>
        <p:txBody>
          <a:bodyPr wrap="square" rtlCol="0">
            <a:spAutoFit/>
          </a:bodyPr>
          <a:lstStyle/>
          <a:p>
            <a:r>
              <a:rPr lang="en-US" dirty="0" smtClean="0">
                <a:solidFill>
                  <a:schemeClr val="bg1"/>
                </a:solidFill>
              </a:rPr>
              <a:t>Rotor slot shape for inverter driven </a:t>
            </a:r>
            <a:r>
              <a:rPr lang="en-US" dirty="0" err="1" smtClean="0">
                <a:solidFill>
                  <a:schemeClr val="bg1"/>
                </a:solidFill>
              </a:rPr>
              <a:t>machines</a:t>
            </a:r>
            <a:r>
              <a:rPr lang="en-US" dirty="0" err="1" smtClean="0"/>
              <a:t>r</a:t>
            </a:r>
            <a:endParaRPr lang="en-US" dirty="0"/>
          </a:p>
        </p:txBody>
      </p:sp>
      <p:sp>
        <p:nvSpPr>
          <p:cNvPr id="8" name="TextBox 7"/>
          <p:cNvSpPr txBox="1"/>
          <p:nvPr/>
        </p:nvSpPr>
        <p:spPr>
          <a:xfrm>
            <a:off x="6150435" y="1012967"/>
            <a:ext cx="2004858" cy="923330"/>
          </a:xfrm>
          <a:prstGeom prst="rect">
            <a:avLst/>
          </a:prstGeom>
          <a:noFill/>
        </p:spPr>
        <p:txBody>
          <a:bodyPr wrap="square" rtlCol="0">
            <a:spAutoFit/>
          </a:bodyPr>
          <a:lstStyle/>
          <a:p>
            <a:r>
              <a:rPr lang="en-US" dirty="0" smtClean="0">
                <a:solidFill>
                  <a:schemeClr val="bg1"/>
                </a:solidFill>
              </a:rPr>
              <a:t>Semi-closed,             </a:t>
            </a:r>
          </a:p>
          <a:p>
            <a:r>
              <a:rPr lang="en-US" dirty="0" smtClean="0">
                <a:solidFill>
                  <a:schemeClr val="bg1"/>
                </a:solidFill>
              </a:rPr>
              <a:t>tapered slots, </a:t>
            </a:r>
          </a:p>
          <a:p>
            <a:r>
              <a:rPr lang="en-US" dirty="0">
                <a:solidFill>
                  <a:schemeClr val="bg1"/>
                </a:solidFill>
              </a:rPr>
              <a:t>p</a:t>
            </a:r>
            <a:r>
              <a:rPr lang="en-US" dirty="0" smtClean="0">
                <a:solidFill>
                  <a:schemeClr val="bg1"/>
                </a:solidFill>
              </a:rPr>
              <a:t>arallel teeth</a:t>
            </a:r>
            <a:endParaRPr lang="en-US" dirty="0">
              <a:solidFill>
                <a:schemeClr val="bg1"/>
              </a:solidFill>
            </a:endParaRPr>
          </a:p>
        </p:txBody>
      </p:sp>
    </p:spTree>
    <p:extLst>
      <p:ext uri="{BB962C8B-B14F-4D97-AF65-F5344CB8AC3E}">
        <p14:creationId xmlns:p14="http://schemas.microsoft.com/office/powerpoint/2010/main" val="4071946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186"/>
            <a:ext cx="8229600" cy="701211"/>
          </a:xfrm>
        </p:spPr>
        <p:txBody>
          <a:bodyPr>
            <a:normAutofit/>
          </a:bodyPr>
          <a:lstStyle/>
          <a:p>
            <a:r>
              <a:rPr lang="en-US" sz="2800" dirty="0" smtClean="0">
                <a:solidFill>
                  <a:srgbClr val="800000"/>
                </a:solidFill>
              </a:rPr>
              <a:t>Lamination  material and anneal condition choices</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204</a:t>
            </a:fld>
            <a:endParaRPr lang="en-US"/>
          </a:p>
        </p:txBody>
      </p:sp>
      <p:pic>
        <p:nvPicPr>
          <p:cNvPr id="3" name="Picture 2" descr="Untitled.tiff"/>
          <p:cNvPicPr>
            <a:picLocks noChangeAspect="1"/>
          </p:cNvPicPr>
          <p:nvPr/>
        </p:nvPicPr>
        <p:blipFill rotWithShape="1">
          <a:blip r:embed="rId3">
            <a:extLst>
              <a:ext uri="{28A0092B-C50C-407E-A947-70E740481C1C}">
                <a14:useLocalDpi xmlns:a14="http://schemas.microsoft.com/office/drawing/2010/main" val="0"/>
              </a:ext>
            </a:extLst>
          </a:blip>
          <a:srcRect l="21479" t="-1" r="13932" b="26361"/>
          <a:stretch/>
        </p:blipFill>
        <p:spPr>
          <a:xfrm>
            <a:off x="2011781" y="1864144"/>
            <a:ext cx="4761554" cy="4492205"/>
          </a:xfrm>
          <a:prstGeom prst="rect">
            <a:avLst/>
          </a:prstGeom>
        </p:spPr>
      </p:pic>
      <p:sp>
        <p:nvSpPr>
          <p:cNvPr id="6" name="TextBox 5"/>
          <p:cNvSpPr txBox="1"/>
          <p:nvPr/>
        </p:nvSpPr>
        <p:spPr>
          <a:xfrm>
            <a:off x="1141961" y="571103"/>
            <a:ext cx="7857280" cy="1200328"/>
          </a:xfrm>
          <a:prstGeom prst="rect">
            <a:avLst/>
          </a:prstGeom>
          <a:noFill/>
        </p:spPr>
        <p:txBody>
          <a:bodyPr wrap="square" rtlCol="0">
            <a:spAutoFit/>
          </a:bodyPr>
          <a:lstStyle/>
          <a:p>
            <a:r>
              <a:rPr lang="en-US" sz="2400" dirty="0" smtClean="0"/>
              <a:t>A- Semi-processed electrical steel, no core plate</a:t>
            </a:r>
          </a:p>
          <a:p>
            <a:r>
              <a:rPr lang="en-US" sz="2400" dirty="0" smtClean="0"/>
              <a:t>B- Fully processed with core plate insulation</a:t>
            </a:r>
          </a:p>
          <a:p>
            <a:r>
              <a:rPr lang="en-US" sz="2400" dirty="0" smtClean="0"/>
              <a:t>C- Semi-processed and annealed after punching </a:t>
            </a:r>
            <a:endParaRPr lang="en-US" sz="2400" dirty="0"/>
          </a:p>
        </p:txBody>
      </p:sp>
      <p:sp>
        <p:nvSpPr>
          <p:cNvPr id="7" name="TextBox 6"/>
          <p:cNvSpPr txBox="1"/>
          <p:nvPr/>
        </p:nvSpPr>
        <p:spPr>
          <a:xfrm>
            <a:off x="6553201" y="2177143"/>
            <a:ext cx="2446040" cy="646331"/>
          </a:xfrm>
          <a:prstGeom prst="rect">
            <a:avLst/>
          </a:prstGeom>
          <a:noFill/>
        </p:spPr>
        <p:txBody>
          <a:bodyPr wrap="square" rtlCol="0">
            <a:spAutoFit/>
          </a:bodyPr>
          <a:lstStyle/>
          <a:p>
            <a:r>
              <a:rPr lang="en-US" dirty="0" smtClean="0"/>
              <a:t>Color indicates material &amp; condition</a:t>
            </a:r>
            <a:endParaRPr lang="en-US" dirty="0"/>
          </a:p>
        </p:txBody>
      </p:sp>
      <p:sp>
        <p:nvSpPr>
          <p:cNvPr id="8" name="TextBox 7"/>
          <p:cNvSpPr txBox="1"/>
          <p:nvPr/>
        </p:nvSpPr>
        <p:spPr>
          <a:xfrm>
            <a:off x="6773335" y="4015618"/>
            <a:ext cx="2336800" cy="2031325"/>
          </a:xfrm>
          <a:prstGeom prst="rect">
            <a:avLst/>
          </a:prstGeom>
          <a:noFill/>
        </p:spPr>
        <p:txBody>
          <a:bodyPr wrap="square" rtlCol="0">
            <a:spAutoFit/>
          </a:bodyPr>
          <a:lstStyle/>
          <a:p>
            <a:r>
              <a:rPr lang="en-US" dirty="0" smtClean="0"/>
              <a:t>Larger rotor laminations are stamped with keyways.</a:t>
            </a:r>
          </a:p>
          <a:p>
            <a:endParaRPr lang="en-US" dirty="0"/>
          </a:p>
          <a:p>
            <a:r>
              <a:rPr lang="en-US" dirty="0" smtClean="0"/>
              <a:t>Smaller rotor have no keyways.</a:t>
            </a:r>
            <a:endParaRPr lang="en-US" dirty="0"/>
          </a:p>
        </p:txBody>
      </p:sp>
      <p:sp>
        <p:nvSpPr>
          <p:cNvPr id="9" name="TextBox 8"/>
          <p:cNvSpPr txBox="1"/>
          <p:nvPr/>
        </p:nvSpPr>
        <p:spPr>
          <a:xfrm>
            <a:off x="457200" y="3870476"/>
            <a:ext cx="1828800" cy="1754327"/>
          </a:xfrm>
          <a:prstGeom prst="rect">
            <a:avLst/>
          </a:prstGeom>
          <a:noFill/>
        </p:spPr>
        <p:txBody>
          <a:bodyPr wrap="square" rtlCol="0">
            <a:spAutoFit/>
          </a:bodyPr>
          <a:lstStyle/>
          <a:p>
            <a:r>
              <a:rPr lang="en-US" dirty="0" smtClean="0"/>
              <a:t>Slot &amp; teeth configuration shown have nothing to do with material used</a:t>
            </a:r>
            <a:endParaRPr lang="en-US" dirty="0"/>
          </a:p>
        </p:txBody>
      </p:sp>
    </p:spTree>
    <p:extLst>
      <p:ext uri="{BB962C8B-B14F-4D97-AF65-F5344CB8AC3E}">
        <p14:creationId xmlns:p14="http://schemas.microsoft.com/office/powerpoint/2010/main" val="1725036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296"/>
            <a:ext cx="8229600" cy="701211"/>
          </a:xfrm>
        </p:spPr>
        <p:txBody>
          <a:bodyPr>
            <a:noAutofit/>
          </a:bodyPr>
          <a:lstStyle/>
          <a:p>
            <a:r>
              <a:rPr lang="en-US" sz="2800" dirty="0" smtClean="0">
                <a:solidFill>
                  <a:srgbClr val="800000"/>
                </a:solidFill>
              </a:rPr>
              <a:t>“SLINKY” CONSTRUCTION FOR </a:t>
            </a:r>
            <a:br>
              <a:rPr lang="en-US" sz="2800" dirty="0" smtClean="0">
                <a:solidFill>
                  <a:srgbClr val="800000"/>
                </a:solidFill>
              </a:rPr>
            </a:br>
            <a:r>
              <a:rPr lang="en-US" sz="2800" dirty="0" smtClean="0">
                <a:solidFill>
                  <a:srgbClr val="800000"/>
                </a:solidFill>
              </a:rPr>
              <a:t>ROTOR CORE (OR STATOR CORE)</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205</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443" y="1202065"/>
            <a:ext cx="7912696" cy="5154286"/>
          </a:xfrm>
          <a:prstGeom prst="rect">
            <a:avLst/>
          </a:prstGeom>
        </p:spPr>
      </p:pic>
      <p:pic>
        <p:nvPicPr>
          <p:cNvPr id="7" name="Picture 6" descr="WHITEtiff.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516" y="1280290"/>
            <a:ext cx="496909" cy="466109"/>
          </a:xfrm>
          <a:prstGeom prst="rect">
            <a:avLst/>
          </a:prstGeom>
        </p:spPr>
      </p:pic>
    </p:spTree>
    <p:extLst>
      <p:ext uri="{BB962C8B-B14F-4D97-AF65-F5344CB8AC3E}">
        <p14:creationId xmlns:p14="http://schemas.microsoft.com/office/powerpoint/2010/main" val="4759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108"/>
            <a:ext cx="8229600" cy="701211"/>
          </a:xfrm>
        </p:spPr>
        <p:txBody>
          <a:bodyPr>
            <a:noAutofit/>
          </a:bodyPr>
          <a:lstStyle/>
          <a:p>
            <a:r>
              <a:rPr lang="en-US" sz="2800" dirty="0">
                <a:solidFill>
                  <a:srgbClr val="800000"/>
                </a:solidFill>
              </a:rPr>
              <a:t>Rotor </a:t>
            </a:r>
            <a:r>
              <a:rPr lang="en-US" sz="2800" dirty="0" smtClean="0">
                <a:solidFill>
                  <a:srgbClr val="800000"/>
                </a:solidFill>
              </a:rPr>
              <a:t>conductor or bar numbers </a:t>
            </a:r>
            <a:r>
              <a:rPr lang="en-US" sz="2800" dirty="0">
                <a:solidFill>
                  <a:srgbClr val="800000"/>
                </a:solidFill>
              </a:rPr>
              <a:t>for </a:t>
            </a:r>
            <a:r>
              <a:rPr lang="en-US" sz="2800" dirty="0" smtClean="0">
                <a:solidFill>
                  <a:srgbClr val="800000"/>
                </a:solidFill>
              </a:rPr>
              <a:t>caged </a:t>
            </a:r>
            <a:r>
              <a:rPr lang="en-US" sz="2800" dirty="0">
                <a:solidFill>
                  <a:srgbClr val="800000"/>
                </a:solidFill>
              </a:rPr>
              <a:t>rotors</a:t>
            </a:r>
            <a:br>
              <a:rPr lang="en-US" sz="2800" dirty="0">
                <a:solidFill>
                  <a:srgbClr val="800000"/>
                </a:solidFill>
              </a:rPr>
            </a:b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206</a:t>
            </a:fld>
            <a:endParaRPr lang="en-US"/>
          </a:p>
        </p:txBody>
      </p:sp>
      <p:sp>
        <p:nvSpPr>
          <p:cNvPr id="3" name="Rectangle 2"/>
          <p:cNvSpPr/>
          <p:nvPr/>
        </p:nvSpPr>
        <p:spPr>
          <a:xfrm>
            <a:off x="755746" y="1041746"/>
            <a:ext cx="8150970" cy="5262979"/>
          </a:xfrm>
          <a:prstGeom prst="rect">
            <a:avLst/>
          </a:prstGeom>
        </p:spPr>
        <p:txBody>
          <a:bodyPr wrap="square">
            <a:spAutoFit/>
          </a:bodyPr>
          <a:lstStyle/>
          <a:p>
            <a:r>
              <a:rPr lang="en-US" sz="2400" dirty="0"/>
              <a:t>Past motor experts have published rules to go by, </a:t>
            </a:r>
          </a:p>
          <a:p>
            <a:r>
              <a:rPr lang="en-US" sz="2400" dirty="0"/>
              <a:t>many of which contradict each other so here are my suggestions along using the list on previous slide.</a:t>
            </a:r>
          </a:p>
          <a:p>
            <a:endParaRPr lang="en-US" sz="2400" dirty="0"/>
          </a:p>
          <a:p>
            <a:r>
              <a:rPr lang="en-US" sz="2400" dirty="0"/>
              <a:t>The number of rotor bars should never be equal to the          </a:t>
            </a:r>
            <a:r>
              <a:rPr lang="en-US" sz="2400" dirty="0" smtClean="0"/>
              <a:t> </a:t>
            </a:r>
            <a:r>
              <a:rPr lang="en-US" sz="2400" dirty="0"/>
              <a:t>number of stator </a:t>
            </a:r>
            <a:r>
              <a:rPr lang="en-US" sz="2400" dirty="0" smtClean="0"/>
              <a:t>slots.</a:t>
            </a:r>
            <a:endParaRPr lang="en-US" sz="2400" dirty="0"/>
          </a:p>
          <a:p>
            <a:endParaRPr lang="en-US" sz="2400" dirty="0"/>
          </a:p>
          <a:p>
            <a:r>
              <a:rPr lang="en-US" sz="2400" dirty="0"/>
              <a:t>Rotor bar number can be 1.2 x number of stator slots.</a:t>
            </a:r>
          </a:p>
          <a:p>
            <a:endParaRPr lang="en-US" sz="2400" dirty="0"/>
          </a:p>
          <a:p>
            <a:r>
              <a:rPr lang="en-US" sz="2400" dirty="0"/>
              <a:t>Rotor bar number can be 0.8 x number of stator slots</a:t>
            </a:r>
          </a:p>
          <a:p>
            <a:endParaRPr lang="en-US" sz="2400" dirty="0"/>
          </a:p>
          <a:p>
            <a:r>
              <a:rPr lang="en-US" sz="2400" dirty="0"/>
              <a:t>Select </a:t>
            </a:r>
            <a:r>
              <a:rPr lang="en-US" sz="2400" dirty="0" smtClean="0"/>
              <a:t>at least 6 rotor bars per pole (higher if possible)</a:t>
            </a:r>
            <a:endParaRPr lang="en-US" sz="2400" dirty="0"/>
          </a:p>
          <a:p>
            <a:endParaRPr lang="en-US" sz="2400" dirty="0"/>
          </a:p>
          <a:p>
            <a:r>
              <a:rPr lang="en-US" sz="2400" dirty="0"/>
              <a:t>Skewing reduces </a:t>
            </a:r>
            <a:r>
              <a:rPr lang="en-US" sz="2400" dirty="0" err="1"/>
              <a:t>zig-zag</a:t>
            </a:r>
            <a:r>
              <a:rPr lang="en-US" sz="2400" dirty="0"/>
              <a:t> losses</a:t>
            </a:r>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54"/>
            <a:ext cx="8229600" cy="701211"/>
          </a:xfrm>
        </p:spPr>
        <p:txBody>
          <a:bodyPr>
            <a:normAutofit fontScale="90000"/>
          </a:bodyPr>
          <a:lstStyle/>
          <a:p>
            <a:r>
              <a:rPr lang="en-US" sz="3600" dirty="0"/>
              <a:t> </a:t>
            </a:r>
            <a:r>
              <a:rPr lang="en-US" sz="3100" dirty="0">
                <a:solidFill>
                  <a:srgbClr val="800000"/>
                </a:solidFill>
              </a:rPr>
              <a:t>R</a:t>
            </a:r>
            <a:r>
              <a:rPr lang="en-US" sz="3100" dirty="0" smtClean="0">
                <a:solidFill>
                  <a:srgbClr val="800000"/>
                </a:solidFill>
              </a:rPr>
              <a:t>otor bar numbers vs. stator slots </a:t>
            </a:r>
            <a:r>
              <a:rPr lang="en-US" sz="3100" dirty="0">
                <a:solidFill>
                  <a:srgbClr val="800000"/>
                </a:solidFill>
              </a:rPr>
              <a:t>for </a:t>
            </a:r>
            <a:r>
              <a:rPr lang="en-US" sz="3100" dirty="0" smtClean="0">
                <a:solidFill>
                  <a:srgbClr val="800000"/>
                </a:solidFill>
              </a:rPr>
              <a:t>IMs </a:t>
            </a:r>
            <a:r>
              <a:rPr lang="en-US" sz="3100" dirty="0">
                <a:solidFill>
                  <a:srgbClr val="800000"/>
                </a:solidFill>
              </a:rPr>
              <a:t>motors</a:t>
            </a: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207</a:t>
            </a:fld>
            <a:endParaRPr lang="en-US"/>
          </a:p>
        </p:txBody>
      </p:sp>
      <p:pic>
        <p:nvPicPr>
          <p:cNvPr id="6" name="Picture 5" descr="Screen shot 2010-01-16 at 11.21.59 AM.png"/>
          <p:cNvPicPr>
            <a:picLocks noChangeAspect="1"/>
          </p:cNvPicPr>
          <p:nvPr/>
        </p:nvPicPr>
        <p:blipFill rotWithShape="1">
          <a:blip r:embed="rId2"/>
          <a:srcRect t="13859" b="1"/>
          <a:stretch/>
        </p:blipFill>
        <p:spPr>
          <a:xfrm>
            <a:off x="753175" y="900748"/>
            <a:ext cx="7663830" cy="5476866"/>
          </a:xfrm>
          <a:prstGeom prst="rect">
            <a:avLst/>
          </a:prstGeom>
        </p:spPr>
      </p:pic>
      <p:sp>
        <p:nvSpPr>
          <p:cNvPr id="7" name="Rectangle 6"/>
          <p:cNvSpPr/>
          <p:nvPr/>
        </p:nvSpPr>
        <p:spPr>
          <a:xfrm>
            <a:off x="195392" y="6472666"/>
            <a:ext cx="2198038" cy="307777"/>
          </a:xfrm>
          <a:prstGeom prst="rect">
            <a:avLst/>
          </a:prstGeom>
        </p:spPr>
        <p:txBody>
          <a:bodyPr wrap="none">
            <a:spAutoFit/>
          </a:bodyPr>
          <a:lstStyle/>
          <a:p>
            <a:r>
              <a:rPr lang="en-US" sz="1400" dirty="0" smtClean="0"/>
              <a:t>List by Reliance </a:t>
            </a:r>
            <a:r>
              <a:rPr lang="en-US" sz="1400" dirty="0"/>
              <a:t>&amp; </a:t>
            </a:r>
            <a:r>
              <a:rPr lang="en-US" sz="1400" dirty="0" err="1"/>
              <a:t>Baldor</a:t>
            </a:r>
            <a:endParaRPr lang="en-US" sz="1400"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306"/>
            <a:ext cx="8229600" cy="701211"/>
          </a:xfrm>
        </p:spPr>
        <p:txBody>
          <a:bodyPr>
            <a:normAutofit/>
          </a:bodyPr>
          <a:lstStyle/>
          <a:p>
            <a:r>
              <a:rPr lang="en-US" altLang="zh-CN" sz="3200" dirty="0" smtClean="0">
                <a:solidFill>
                  <a:srgbClr val="800000"/>
                </a:solidFill>
                <a:latin typeface="Arial" charset="0"/>
                <a:ea typeface="宋体" charset="0"/>
                <a:cs typeface="宋体" charset="0"/>
              </a:rPr>
              <a:t>Sanity check on </a:t>
            </a:r>
            <a:r>
              <a:rPr lang="en-US" altLang="zh-CN" sz="3200" dirty="0">
                <a:solidFill>
                  <a:srgbClr val="800000"/>
                </a:solidFill>
                <a:latin typeface="Arial" charset="0"/>
                <a:ea typeface="宋体" charset="0"/>
                <a:cs typeface="宋体" charset="0"/>
              </a:rPr>
              <a:t>number of rotor </a:t>
            </a:r>
            <a:r>
              <a:rPr lang="en-US" altLang="zh-CN" sz="3200" dirty="0" smtClean="0">
                <a:solidFill>
                  <a:srgbClr val="800000"/>
                </a:solidFill>
                <a:latin typeface="Arial" charset="0"/>
                <a:ea typeface="宋体" charset="0"/>
                <a:cs typeface="宋体" charset="0"/>
              </a:rPr>
              <a:t>bars/slots</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21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208</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1729731"/>
            <a:ext cx="8966200" cy="2513568"/>
          </a:xfrm>
          <a:prstGeom prst="rect">
            <a:avLst/>
          </a:prstGeom>
        </p:spPr>
      </p:pic>
      <p:sp>
        <p:nvSpPr>
          <p:cNvPr id="8" name="TextBox 7"/>
          <p:cNvSpPr txBox="1"/>
          <p:nvPr/>
        </p:nvSpPr>
        <p:spPr>
          <a:xfrm>
            <a:off x="642471" y="986120"/>
            <a:ext cx="7874000" cy="1015663"/>
          </a:xfrm>
          <a:prstGeom prst="rect">
            <a:avLst/>
          </a:prstGeom>
          <a:noFill/>
        </p:spPr>
        <p:txBody>
          <a:bodyPr wrap="square" rtlCol="0">
            <a:spAutoFit/>
          </a:bodyPr>
          <a:lstStyle/>
          <a:p>
            <a:r>
              <a:rPr lang="en-US" sz="2000" dirty="0" smtClean="0"/>
              <a:t>Stator </a:t>
            </a:r>
            <a:r>
              <a:rPr lang="en-US" sz="2000" i="1" dirty="0" smtClean="0"/>
              <a:t>(</a:t>
            </a:r>
            <a:r>
              <a:rPr lang="en-US" sz="2000" i="1" dirty="0" smtClean="0">
                <a:solidFill>
                  <a:srgbClr val="800000"/>
                </a:solidFill>
              </a:rPr>
              <a:t>S</a:t>
            </a:r>
            <a:r>
              <a:rPr lang="en-US" sz="2000" i="1" baseline="-25000" dirty="0" smtClean="0">
                <a:solidFill>
                  <a:srgbClr val="800000"/>
                </a:solidFill>
              </a:rPr>
              <a:t>1</a:t>
            </a:r>
            <a:r>
              <a:rPr lang="en-US" sz="2000" i="1" dirty="0" smtClean="0">
                <a:solidFill>
                  <a:srgbClr val="800000"/>
                </a:solidFill>
              </a:rPr>
              <a:t>) </a:t>
            </a:r>
            <a:r>
              <a:rPr lang="en-US" sz="2000" dirty="0" smtClean="0"/>
              <a:t>&amp; rotor </a:t>
            </a:r>
            <a:r>
              <a:rPr lang="en-US" sz="2000" i="1" dirty="0" smtClean="0">
                <a:solidFill>
                  <a:srgbClr val="800000"/>
                </a:solidFill>
              </a:rPr>
              <a:t>(S</a:t>
            </a:r>
            <a:r>
              <a:rPr lang="en-US" sz="2000" i="1" baseline="-25000" dirty="0" smtClean="0">
                <a:solidFill>
                  <a:srgbClr val="800000"/>
                </a:solidFill>
              </a:rPr>
              <a:t>2</a:t>
            </a:r>
            <a:r>
              <a:rPr lang="en-US" sz="2000" i="1" dirty="0" smtClean="0">
                <a:solidFill>
                  <a:srgbClr val="800000"/>
                </a:solidFill>
              </a:rPr>
              <a:t>) </a:t>
            </a:r>
            <a:r>
              <a:rPr lang="en-US" sz="2000" dirty="0" smtClean="0"/>
              <a:t>combinations to avoid   (LIPO Suggestions)</a:t>
            </a:r>
          </a:p>
          <a:p>
            <a:endParaRPr lang="en-US" sz="2000" dirty="0"/>
          </a:p>
          <a:p>
            <a:endParaRPr lang="en-US" sz="2000" dirty="0"/>
          </a:p>
        </p:txBody>
      </p:sp>
      <p:sp>
        <p:nvSpPr>
          <p:cNvPr id="9" name="Rectangle 8"/>
          <p:cNvSpPr/>
          <p:nvPr/>
        </p:nvSpPr>
        <p:spPr>
          <a:xfrm>
            <a:off x="6019800" y="3483393"/>
            <a:ext cx="1906639" cy="400110"/>
          </a:xfrm>
          <a:prstGeom prst="rect">
            <a:avLst/>
          </a:prstGeom>
        </p:spPr>
        <p:txBody>
          <a:bodyPr wrap="none">
            <a:spAutoFit/>
          </a:bodyPr>
          <a:lstStyle/>
          <a:p>
            <a:r>
              <a:rPr lang="en-US" sz="2000" dirty="0"/>
              <a:t>Poles = </a:t>
            </a:r>
            <a:r>
              <a:rPr lang="en-US" sz="2000" i="1" dirty="0">
                <a:solidFill>
                  <a:srgbClr val="800000"/>
                </a:solidFill>
              </a:rPr>
              <a:t>2p = P</a:t>
            </a:r>
          </a:p>
        </p:txBody>
      </p:sp>
      <p:pic>
        <p:nvPicPr>
          <p:cNvPr id="10" name="Picture 9"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680" y="4288902"/>
            <a:ext cx="4354784" cy="2004354"/>
          </a:xfrm>
          <a:prstGeom prst="rect">
            <a:avLst/>
          </a:prstGeom>
        </p:spPr>
      </p:pic>
      <p:sp>
        <p:nvSpPr>
          <p:cNvPr id="11" name="TextBox 10"/>
          <p:cNvSpPr txBox="1"/>
          <p:nvPr/>
        </p:nvSpPr>
        <p:spPr>
          <a:xfrm>
            <a:off x="457200" y="4517544"/>
            <a:ext cx="3583480" cy="1015663"/>
          </a:xfrm>
          <a:prstGeom prst="rect">
            <a:avLst/>
          </a:prstGeom>
          <a:noFill/>
        </p:spPr>
        <p:txBody>
          <a:bodyPr wrap="square" rtlCol="0">
            <a:spAutoFit/>
          </a:bodyPr>
          <a:lstStyle/>
          <a:p>
            <a:r>
              <a:rPr lang="en-US" sz="2000" dirty="0" smtClean="0"/>
              <a:t>Suggested stator/rotor combinations v poles for inverter controlled machines</a:t>
            </a:r>
            <a:endParaRPr lang="en-US" sz="2000" dirty="0"/>
          </a:p>
        </p:txBody>
      </p:sp>
      <p:sp>
        <p:nvSpPr>
          <p:cNvPr id="7" name="TextBox 6"/>
          <p:cNvSpPr txBox="1"/>
          <p:nvPr/>
        </p:nvSpPr>
        <p:spPr>
          <a:xfrm>
            <a:off x="210263" y="5877757"/>
            <a:ext cx="3211424" cy="584776"/>
          </a:xfrm>
          <a:prstGeom prst="rect">
            <a:avLst/>
          </a:prstGeom>
          <a:noFill/>
        </p:spPr>
        <p:txBody>
          <a:bodyPr wrap="square" rtlCol="0">
            <a:spAutoFit/>
          </a:bodyPr>
          <a:lstStyle/>
          <a:p>
            <a:r>
              <a:rPr lang="en-US" sz="1600" dirty="0" smtClean="0"/>
              <a:t>This furnished by</a:t>
            </a:r>
          </a:p>
          <a:p>
            <a:r>
              <a:rPr lang="en-US" sz="1600" dirty="0" smtClean="0"/>
              <a:t>Prof. Tom </a:t>
            </a:r>
            <a:r>
              <a:rPr lang="en-US" sz="1600" dirty="0" err="1" smtClean="0"/>
              <a:t>Lipo</a:t>
            </a:r>
            <a:endParaRPr lang="en-US" sz="1600"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LECTURE.thmx</Template>
  <TotalTime>4744</TotalTime>
  <Words>1674</Words>
  <Application>Microsoft Office PowerPoint</Application>
  <PresentationFormat>On-screen Show (4:3)</PresentationFormat>
  <Paragraphs>259</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LECTURE</vt:lpstr>
      <vt:lpstr>Electric Machine Design Course </vt:lpstr>
      <vt:lpstr>List of important rotor design considerations</vt:lpstr>
      <vt:lpstr>Begin IM rotor design with rotor core</vt:lpstr>
      <vt:lpstr>Typical rotor punching for vector controlled IMs </vt:lpstr>
      <vt:lpstr>Lamination  material and anneal condition choices</vt:lpstr>
      <vt:lpstr>“SLINKY” CONSTRUCTION FOR  ROTOR CORE (OR STATOR CORE)</vt:lpstr>
      <vt:lpstr>Rotor conductor or bar numbers for caged rotors </vt:lpstr>
      <vt:lpstr> Rotor bar numbers vs. stator slots for IMs motors</vt:lpstr>
      <vt:lpstr>Sanity check on number of rotor bars/slots</vt:lpstr>
      <vt:lpstr> Historical rotor bar shapes for grid motors </vt:lpstr>
      <vt:lpstr>Rotor resistance effect on Torque vs. Speed</vt:lpstr>
      <vt:lpstr>Variety of rotor slot shapes</vt:lpstr>
      <vt:lpstr>Rotor bar design guidelines for ASD</vt:lpstr>
      <vt:lpstr>More rotor guidelines for ASD  machines</vt:lpstr>
      <vt:lpstr>Rotor bar starting currents</vt:lpstr>
      <vt:lpstr>Rotor bar choices for fabricated IM rotors</vt:lpstr>
      <vt:lpstr>IM rotor cooling issues</vt:lpstr>
      <vt:lpstr>Cooling options for IM rotors</vt:lpstr>
      <vt:lpstr>Medium size IM showing internal cooling details</vt:lpstr>
      <vt:lpstr>Rotor cooling design that benefits stator cooling</vt:lpstr>
      <vt:lpstr>Forces on IM rotor during operation</vt:lpstr>
      <vt:lpstr>Final comments on IM rotor designs</vt:lpstr>
      <vt:lpstr>Cross-path resistance between adjacent rotor bars</vt:lpstr>
      <vt:lpstr>Title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Machine Design Course</dc:title>
  <dc:creator>james hendershot</dc:creator>
  <cp:lastModifiedBy>Charlie</cp:lastModifiedBy>
  <cp:revision>103</cp:revision>
  <dcterms:created xsi:type="dcterms:W3CDTF">2012-06-02T18:11:50Z</dcterms:created>
  <dcterms:modified xsi:type="dcterms:W3CDTF">2012-09-03T19:38:13Z</dcterms:modified>
</cp:coreProperties>
</file>