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81" r:id="rId2"/>
    <p:sldId id="280" r:id="rId3"/>
    <p:sldId id="256" r:id="rId4"/>
    <p:sldId id="258" r:id="rId5"/>
    <p:sldId id="273" r:id="rId6"/>
    <p:sldId id="272" r:id="rId7"/>
    <p:sldId id="271" r:id="rId8"/>
    <p:sldId id="260" r:id="rId9"/>
    <p:sldId id="261" r:id="rId10"/>
    <p:sldId id="275" r:id="rId11"/>
    <p:sldId id="262" r:id="rId12"/>
    <p:sldId id="265" r:id="rId13"/>
    <p:sldId id="266" r:id="rId14"/>
    <p:sldId id="267" r:id="rId15"/>
    <p:sldId id="269" r:id="rId16"/>
    <p:sldId id="274" r:id="rId17"/>
    <p:sldId id="263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CE406-24D1-F447-B6CE-1FBD249C01FC}" type="datetimeFigureOut">
              <a:rPr lang="en-US" smtClean="0"/>
              <a:t>8/30/2012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9DF3A-16F8-0847-9842-024EC2DB93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281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E35C8-CD30-AB46-89AB-40EF044EB2E7}" type="datetimeFigureOut">
              <a:rPr lang="en-US" smtClean="0"/>
              <a:t>8/30/2012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89E64-8D4A-E841-90EC-A23A5C9B6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67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4948-68AA-7843-9F0C-8043DED7C012}" type="datetime1">
              <a:rPr lang="en-US" smtClean="0"/>
              <a:t>8/30/2012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5FF1-08B9-4D4A-8D24-F24AEE9EDF08}" type="datetime1">
              <a:rPr lang="en-US" smtClean="0"/>
              <a:t>8/30/2012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640A-D747-1D4C-88E0-21325A47E18D}" type="datetime1">
              <a:rPr lang="en-US" smtClean="0"/>
              <a:t>8/30/2012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15DD-4FF8-BA40-9D68-AB19A68AFB6C}" type="datetime1">
              <a:rPr lang="en-US" smtClean="0"/>
              <a:t>8/30/2012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8931-9B63-BD44-B325-E03FA1F6AFC5}" type="datetime1">
              <a:rPr lang="en-US" smtClean="0"/>
              <a:t>8/30/2012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8552-DD47-0B4E-B5C2-2493D3F0BD0F}" type="datetime1">
              <a:rPr lang="en-US" smtClean="0"/>
              <a:t>8/30/2012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6E3C-F00D-DE40-9D69-86862356539D}" type="datetime1">
              <a:rPr lang="en-US" smtClean="0"/>
              <a:t>8/30/2012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C467-B1E0-BD44-BD6E-3BE567DB8C71}" type="datetime1">
              <a:rPr lang="en-US" smtClean="0"/>
              <a:t>8/30/2012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368E-F4E9-B449-9E75-5CFC5B18FF55}" type="datetime1">
              <a:rPr lang="en-US" smtClean="0"/>
              <a:t>8/30/2012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D6DC-95EC-3B4C-A5D8-66503B08A596}" type="datetime1">
              <a:rPr lang="en-US" smtClean="0"/>
              <a:t>8/30/2012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198A-488B-FC49-9AD8-5D9DFF292013}" type="datetime1">
              <a:rPr lang="en-US" smtClean="0"/>
              <a:t>8/30/2012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5E9E3-C702-E043-848A-0D5A63B73BB9}" type="datetime1">
              <a:rPr lang="en-US" smtClean="0"/>
              <a:t>8/30/2012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ELECTRIC MOTOR DESIGN</a:t>
            </a:r>
            <a:br>
              <a:rPr lang="en-US" sz="4000" b="1" dirty="0" smtClean="0">
                <a:solidFill>
                  <a:srgbClr val="800000"/>
                </a:solidFill>
              </a:rPr>
            </a:br>
            <a:r>
              <a:rPr lang="en-US" sz="4000" i="1" dirty="0" smtClean="0">
                <a:solidFill>
                  <a:srgbClr val="800000"/>
                </a:solidFill>
              </a:rPr>
              <a:t>Tutorial </a:t>
            </a:r>
            <a:r>
              <a:rPr lang="en-US" sz="4000" i="1" dirty="0">
                <a:solidFill>
                  <a:srgbClr val="800000"/>
                </a:solidFill>
              </a:rPr>
              <a:t>L</a:t>
            </a:r>
            <a:r>
              <a:rPr lang="en-US" sz="4000" i="1" dirty="0" smtClean="0">
                <a:solidFill>
                  <a:srgbClr val="800000"/>
                </a:solidFill>
              </a:rPr>
              <a:t>ectures</a:t>
            </a:r>
            <a:r>
              <a:rPr lang="en-US" sz="3600" i="1" dirty="0" smtClean="0">
                <a:solidFill>
                  <a:srgbClr val="800000"/>
                </a:solidFill>
              </a:rPr>
              <a:t/>
            </a:r>
            <a:br>
              <a:rPr lang="en-US" sz="3600" i="1" dirty="0" smtClean="0">
                <a:solidFill>
                  <a:srgbClr val="800000"/>
                </a:solidFill>
              </a:rPr>
            </a:br>
            <a:r>
              <a:rPr lang="en-US" sz="3600" dirty="0">
                <a:solidFill>
                  <a:srgbClr val="800000"/>
                </a:solidFill>
              </a:rPr>
              <a:t/>
            </a:r>
            <a:br>
              <a:rPr lang="en-US" sz="3600" dirty="0">
                <a:solidFill>
                  <a:srgbClr val="800000"/>
                </a:solidFill>
              </a:rPr>
            </a:br>
            <a:r>
              <a:rPr lang="en-US" sz="3100" dirty="0" smtClean="0">
                <a:solidFill>
                  <a:srgbClr val="800000"/>
                </a:solidFill>
              </a:rPr>
              <a:t>Instructor:</a:t>
            </a:r>
            <a:r>
              <a:rPr lang="en-US" sz="3600" dirty="0" smtClean="0">
                <a:solidFill>
                  <a:srgbClr val="800000"/>
                </a:solidFill>
              </a:rPr>
              <a:t/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>
                <a:solidFill>
                  <a:srgbClr val="800000"/>
                </a:solidFill>
              </a:rPr>
              <a:t/>
            </a:r>
            <a:br>
              <a:rPr lang="en-US" sz="3600" dirty="0">
                <a:solidFill>
                  <a:srgbClr val="800000"/>
                </a:solidFill>
              </a:rPr>
            </a:br>
            <a:r>
              <a:rPr lang="en-US" sz="3100" b="1" dirty="0" smtClean="0">
                <a:solidFill>
                  <a:srgbClr val="800000"/>
                </a:solidFill>
              </a:rPr>
              <a:t>James R Hendershot</a:t>
            </a:r>
            <a:br>
              <a:rPr lang="en-US" sz="3100" b="1" dirty="0" smtClean="0">
                <a:solidFill>
                  <a:srgbClr val="800000"/>
                </a:solidFill>
              </a:rPr>
            </a:br>
            <a:r>
              <a:rPr lang="en-US" sz="3100" dirty="0">
                <a:solidFill>
                  <a:srgbClr val="800000"/>
                </a:solidFill>
              </a:rPr>
              <a:t/>
            </a:r>
            <a:br>
              <a:rPr lang="en-US" sz="3100" dirty="0">
                <a:solidFill>
                  <a:srgbClr val="800000"/>
                </a:solidFill>
              </a:rPr>
            </a:br>
            <a:r>
              <a:rPr lang="en-US" sz="2000" dirty="0" smtClean="0">
                <a:solidFill>
                  <a:srgbClr val="800000"/>
                </a:solidFill>
              </a:rPr>
              <a:t>Hendershot@ieee.org</a:t>
            </a:r>
            <a:br>
              <a:rPr lang="en-US" sz="2000" dirty="0" smtClean="0">
                <a:solidFill>
                  <a:srgbClr val="800000"/>
                </a:solidFill>
              </a:rPr>
            </a:br>
            <a:r>
              <a:rPr lang="en-US" sz="2000" dirty="0" smtClean="0">
                <a:solidFill>
                  <a:srgbClr val="800000"/>
                </a:solidFill>
              </a:rPr>
              <a:t>941 266 7631</a:t>
            </a:r>
            <a:br>
              <a:rPr lang="en-US" sz="2000" dirty="0" smtClean="0">
                <a:solidFill>
                  <a:srgbClr val="800000"/>
                </a:solidFill>
              </a:rPr>
            </a:br>
            <a:r>
              <a:rPr lang="en-US" sz="2000" dirty="0">
                <a:solidFill>
                  <a:srgbClr val="800000"/>
                </a:solidFill>
              </a:rPr>
              <a:t/>
            </a:r>
            <a:br>
              <a:rPr lang="en-US" sz="2000" dirty="0">
                <a:solidFill>
                  <a:srgbClr val="800000"/>
                </a:solidFill>
              </a:rPr>
            </a:br>
            <a:r>
              <a:rPr lang="en-US" sz="2000" dirty="0" smtClean="0">
                <a:solidFill>
                  <a:srgbClr val="800000"/>
                </a:solidFill>
              </a:rPr>
              <a:t>September 2012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1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 descr="SMMA MOT 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2" b="1336"/>
          <a:stretch/>
        </p:blipFill>
        <p:spPr>
          <a:xfrm>
            <a:off x="661010" y="681935"/>
            <a:ext cx="7616600" cy="56562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1010" y="697235"/>
            <a:ext cx="140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SMMA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509334" y="45905"/>
            <a:ext cx="47890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TESLA Family Tree 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Electric Machine Definitions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454" y="1301981"/>
            <a:ext cx="75748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An </a:t>
            </a:r>
            <a:r>
              <a:rPr lang="en-US" sz="2400" i="1" dirty="0" smtClean="0">
                <a:solidFill>
                  <a:srgbClr val="000000"/>
                </a:solidFill>
              </a:rPr>
              <a:t>electric motor </a:t>
            </a:r>
            <a:r>
              <a:rPr lang="en-US" sz="2400" dirty="0" smtClean="0">
                <a:solidFill>
                  <a:srgbClr val="000000"/>
                </a:solidFill>
              </a:rPr>
              <a:t>is a rotating machine that converts electrical energy from some external power source (can be DC or AC) into mechanical energy across the air-gap between the stationary motor part and the rotating motor part.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An </a:t>
            </a:r>
            <a:r>
              <a:rPr lang="en-US" sz="2400" i="1" dirty="0" smtClean="0">
                <a:solidFill>
                  <a:srgbClr val="000000"/>
                </a:solidFill>
              </a:rPr>
              <a:t>electric generator </a:t>
            </a:r>
            <a:r>
              <a:rPr lang="en-US" sz="2400" dirty="0" smtClean="0">
                <a:solidFill>
                  <a:srgbClr val="000000"/>
                </a:solidFill>
              </a:rPr>
              <a:t>is a rotating machine that converts mechanical energy into electrical energy. The rotating part is driven by some external prime mover &amp; electric power is produced across the air-gap.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Both can be same machine with opposite energy flow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Magnetic Field </a:t>
            </a:r>
            <a:r>
              <a:rPr lang="en-US" sz="3600" dirty="0">
                <a:solidFill>
                  <a:srgbClr val="800000"/>
                </a:solidFill>
              </a:rPr>
              <a:t>S</a:t>
            </a:r>
            <a:r>
              <a:rPr lang="en-US" sz="3600" dirty="0" smtClean="0">
                <a:solidFill>
                  <a:srgbClr val="800000"/>
                </a:solidFill>
              </a:rPr>
              <a:t>ources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8491" y="1600200"/>
            <a:ext cx="594197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1- Earth’s magnetic field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2- Inner planetary magnetic fields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3- Nuclear magnetic fields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4- Permanent magnet fields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5- Electro-magnetic fields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6- Super Conducting magnetic fields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Magnetic Field created 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 smtClean="0">
                <a:solidFill>
                  <a:srgbClr val="800000"/>
                </a:solidFill>
              </a:rPr>
              <a:t>by permanent magnets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Picture 7" descr="RED FLUX PLO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17" y="2100883"/>
            <a:ext cx="2905944" cy="38667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4678" y="2791828"/>
            <a:ext cx="41758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Permanent bar magnet in open circuit.</a:t>
            </a:r>
          </a:p>
          <a:p>
            <a:endParaRPr lang="en-US" sz="2400" dirty="0"/>
          </a:p>
          <a:p>
            <a:r>
              <a:rPr lang="en-US" sz="2400" dirty="0" smtClean="0"/>
              <a:t>Flux lines extend from north pole to south pole through air or space.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37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09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800000"/>
                </a:solidFill>
              </a:rPr>
              <a:t>Magnetic Field created </a:t>
            </a:r>
            <a:br>
              <a:rPr lang="en-US" sz="3200" dirty="0">
                <a:solidFill>
                  <a:srgbClr val="800000"/>
                </a:solidFill>
              </a:rPr>
            </a:br>
            <a:r>
              <a:rPr lang="en-US" sz="3200" dirty="0">
                <a:solidFill>
                  <a:srgbClr val="800000"/>
                </a:solidFill>
              </a:rPr>
              <a:t>by </a:t>
            </a:r>
            <a:r>
              <a:rPr lang="en-US" sz="3200" dirty="0" smtClean="0">
                <a:solidFill>
                  <a:srgbClr val="800000"/>
                </a:solidFill>
              </a:rPr>
              <a:t>electro-magnets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23</a:t>
            </a:fld>
            <a:endParaRPr lang="en-US" dirty="0"/>
          </a:p>
        </p:txBody>
      </p:sp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9282"/>
            <a:ext cx="3016028" cy="4085406"/>
          </a:xfrm>
          <a:prstGeom prst="rect">
            <a:avLst/>
          </a:prstGeom>
        </p:spPr>
      </p:pic>
      <p:pic>
        <p:nvPicPr>
          <p:cNvPr id="10" name="Picture 9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638" y="1499351"/>
            <a:ext cx="5209162" cy="28469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589" y="5412028"/>
            <a:ext cx="296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field produced by a coil with current flowing.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04682" y="4836462"/>
            <a:ext cx="4152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Magnetic </a:t>
            </a:r>
            <a:r>
              <a:rPr lang="en-US" dirty="0" smtClean="0">
                <a:solidFill>
                  <a:srgbClr val="000000"/>
                </a:solidFill>
              </a:rPr>
              <a:t>field from current flowing through the coil wrapped around  magnetic iron focuses magnetic flux across an air gap.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111328" y="2437129"/>
            <a:ext cx="0" cy="1144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95366" y="2906246"/>
            <a:ext cx="157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flux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77005" y="2460013"/>
            <a:ext cx="37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4479" y="325935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Machine flux linkage overview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430" y="1451454"/>
            <a:ext cx="846942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 smtClean="0"/>
              <a:t>Two categories of electric machines: (many types in each)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Non Salient pole &amp; salient pole machines</a:t>
            </a:r>
          </a:p>
          <a:p>
            <a:pPr marL="0" indent="0">
              <a:buNone/>
            </a:pPr>
            <a:r>
              <a:rPr lang="en-US" sz="2300" dirty="0" smtClean="0"/>
              <a:t>Salient poles exhibit mainly attractive tangential gap forces</a:t>
            </a:r>
          </a:p>
          <a:p>
            <a:pPr marL="0" indent="0">
              <a:buNone/>
            </a:pPr>
            <a:r>
              <a:rPr lang="en-US" sz="2300" dirty="0" smtClean="0"/>
              <a:t>Non-salient poles exhibit both attractive &amp; repulsive gap forces</a:t>
            </a:r>
          </a:p>
          <a:p>
            <a:pPr marL="0" indent="0">
              <a:buNone/>
            </a:pPr>
            <a:r>
              <a:rPr lang="en-US" sz="2400" i="1" dirty="0" smtClean="0"/>
              <a:t>Torque</a:t>
            </a:r>
            <a:r>
              <a:rPr lang="en-US" sz="2400" i="1" dirty="0"/>
              <a:t>/amp produced by magnetic flux linkage for motoring</a:t>
            </a:r>
          </a:p>
          <a:p>
            <a:pPr marL="0" indent="0">
              <a:buNone/>
            </a:pPr>
            <a:r>
              <a:rPr lang="en-US" sz="2400" i="1" dirty="0"/>
              <a:t>Voltage/</a:t>
            </a:r>
            <a:r>
              <a:rPr lang="en-US" sz="2400" i="1" dirty="0" smtClean="0"/>
              <a:t>rev </a:t>
            </a:r>
            <a:r>
              <a:rPr lang="en-US" sz="2400" i="1" dirty="0"/>
              <a:t>produced by magnetic flux linkage for generating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61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Motors with permanent magnet rotors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1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7799" y="1185856"/>
            <a:ext cx="83082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Original motors of this type called PM Brushless </a:t>
            </a:r>
            <a:r>
              <a:rPr lang="en-US" sz="2400" i="1" dirty="0" smtClean="0">
                <a:solidFill>
                  <a:srgbClr val="800000"/>
                </a:solidFill>
              </a:rPr>
              <a:t>(BLDC).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Evolved as outside-in</a:t>
            </a:r>
            <a:r>
              <a:rPr lang="en-US" sz="2400" i="1" dirty="0" smtClean="0">
                <a:solidFill>
                  <a:srgbClr val="800000"/>
                </a:solidFill>
              </a:rPr>
              <a:t> (PMDC) </a:t>
            </a:r>
            <a:r>
              <a:rPr lang="en-US" sz="2400" dirty="0" smtClean="0">
                <a:solidFill>
                  <a:srgbClr val="000000"/>
                </a:solidFill>
              </a:rPr>
              <a:t>commutated motors.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/>
              <a:t>Electronically commutated by switching DC voltages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to each phase.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Open circuit back EMF shape between square &amp; sine.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Only SPM types powered with DC phase switching.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i="1" dirty="0" smtClean="0">
                <a:solidFill>
                  <a:srgbClr val="800000"/>
                </a:solidFill>
              </a:rPr>
              <a:t>(BLDC) </a:t>
            </a:r>
            <a:r>
              <a:rPr lang="en-US" sz="2400" dirty="0" smtClean="0">
                <a:solidFill>
                  <a:srgbClr val="000000"/>
                </a:solidFill>
              </a:rPr>
              <a:t>motors re-named to </a:t>
            </a:r>
            <a:r>
              <a:rPr lang="en-US" sz="2400" i="1" dirty="0" smtClean="0">
                <a:solidFill>
                  <a:srgbClr val="800000"/>
                </a:solidFill>
              </a:rPr>
              <a:t>(PMSM) </a:t>
            </a:r>
            <a:r>
              <a:rPr lang="en-US" sz="2400" dirty="0" smtClean="0"/>
              <a:t>when driven by sine hysteresis or </a:t>
            </a:r>
            <a:r>
              <a:rPr lang="en-US" sz="2400" i="1" dirty="0" smtClean="0">
                <a:solidFill>
                  <a:srgbClr val="800000"/>
                </a:solidFill>
              </a:rPr>
              <a:t>I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d</a:t>
            </a:r>
            <a:r>
              <a:rPr lang="en-US" sz="2400" i="1" dirty="0" smtClean="0">
                <a:solidFill>
                  <a:srgbClr val="800000"/>
                </a:solidFill>
              </a:rPr>
              <a:t> &amp; I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q 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current similar to an </a:t>
            </a:r>
            <a:r>
              <a:rPr lang="en-US" sz="2400" dirty="0" smtClean="0">
                <a:solidFill>
                  <a:srgbClr val="800000"/>
                </a:solidFill>
              </a:rPr>
              <a:t>(</a:t>
            </a:r>
            <a:r>
              <a:rPr lang="en-US" sz="2400" i="1" dirty="0" smtClean="0">
                <a:solidFill>
                  <a:srgbClr val="800000"/>
                </a:solidFill>
              </a:rPr>
              <a:t>IM</a:t>
            </a:r>
            <a:r>
              <a:rPr lang="en-US" sz="2400" i="1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</a:rPr>
              <a:t> machine.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Both motors are same with different drives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Back emf can be identical to original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I</a:t>
            </a:r>
            <a:r>
              <a:rPr lang="en-US" sz="2400" dirty="0" smtClean="0">
                <a:solidFill>
                  <a:srgbClr val="000000"/>
                </a:solidFill>
              </a:rPr>
              <a:t>PM versions must be </a:t>
            </a:r>
            <a:r>
              <a:rPr lang="en-US" sz="2400" i="1" dirty="0">
                <a:solidFill>
                  <a:srgbClr val="800000"/>
                </a:solidFill>
              </a:rPr>
              <a:t>I</a:t>
            </a:r>
            <a:r>
              <a:rPr lang="en-US" sz="2400" i="1" baseline="-25000" dirty="0">
                <a:solidFill>
                  <a:srgbClr val="800000"/>
                </a:solidFill>
              </a:rPr>
              <a:t>d</a:t>
            </a:r>
            <a:r>
              <a:rPr lang="en-US" sz="2400" i="1" dirty="0">
                <a:solidFill>
                  <a:srgbClr val="800000"/>
                </a:solidFill>
              </a:rPr>
              <a:t> &amp; I</a:t>
            </a:r>
            <a:r>
              <a:rPr lang="en-US" sz="2400" i="1" baseline="-25000" dirty="0">
                <a:solidFill>
                  <a:srgbClr val="800000"/>
                </a:solidFill>
              </a:rPr>
              <a:t>q 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controlled.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i="1" baseline="-25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01"/>
            <a:ext cx="8539532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DC-AC Drive control chart for motor types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5" y="1239259"/>
            <a:ext cx="8744131" cy="47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23" y="579592"/>
            <a:ext cx="8365488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Motors designs included in this lecture series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1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9253" y="1982675"/>
            <a:ext cx="859891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800000"/>
                </a:solidFill>
              </a:rPr>
              <a:t>(IM) </a:t>
            </a:r>
            <a:r>
              <a:rPr lang="en-US" sz="2800" dirty="0" smtClean="0"/>
              <a:t>AC induction machines, inverter driven  </a:t>
            </a:r>
          </a:p>
          <a:p>
            <a:endParaRPr lang="en-US" sz="2800" dirty="0"/>
          </a:p>
          <a:p>
            <a:r>
              <a:rPr lang="en-US" sz="2800" i="1" dirty="0" smtClean="0">
                <a:solidFill>
                  <a:srgbClr val="800000"/>
                </a:solidFill>
              </a:rPr>
              <a:t>(RSM) </a:t>
            </a:r>
            <a:r>
              <a:rPr lang="en-US" sz="2800" dirty="0" smtClean="0"/>
              <a:t>Reluctance Synchronous machines</a:t>
            </a:r>
          </a:p>
          <a:p>
            <a:r>
              <a:rPr lang="en-US" sz="2800" dirty="0" smtClean="0"/>
              <a:t> 		  inverter driven </a:t>
            </a:r>
          </a:p>
          <a:p>
            <a:endParaRPr lang="en-US" sz="2800" dirty="0"/>
          </a:p>
          <a:p>
            <a:r>
              <a:rPr lang="en-US" sz="2800" i="1" dirty="0" smtClean="0">
                <a:solidFill>
                  <a:srgbClr val="800000"/>
                </a:solidFill>
              </a:rPr>
              <a:t>(PMSM) </a:t>
            </a:r>
            <a:r>
              <a:rPr lang="en-US" sz="2800" dirty="0" smtClean="0"/>
              <a:t>Permanent magnet synchronous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machines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70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7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Similar characteristics of 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i="1" dirty="0" smtClean="0">
                <a:solidFill>
                  <a:srgbClr val="800000"/>
                </a:solidFill>
              </a:rPr>
              <a:t>(IM), (RSM) &amp; (PMSM) </a:t>
            </a:r>
            <a:r>
              <a:rPr lang="en-US" sz="3600" dirty="0" smtClean="0">
                <a:solidFill>
                  <a:srgbClr val="800000"/>
                </a:solidFill>
              </a:rPr>
              <a:t>motor types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1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86340" y="1790041"/>
            <a:ext cx="77267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Same stator core designs &amp; windings</a:t>
            </a:r>
          </a:p>
          <a:p>
            <a:endParaRPr lang="en-US" sz="2400" dirty="0" smtClean="0"/>
          </a:p>
          <a:p>
            <a:r>
              <a:rPr lang="en-US" sz="2400" dirty="0" smtClean="0"/>
              <a:t>Same stator manufacturing infrastructure</a:t>
            </a:r>
          </a:p>
          <a:p>
            <a:endParaRPr lang="en-US" sz="2400" dirty="0" smtClean="0"/>
          </a:p>
          <a:p>
            <a:r>
              <a:rPr lang="en-US" sz="2400" dirty="0" smtClean="0"/>
              <a:t>Same use of active magnetic materials in stator</a:t>
            </a:r>
          </a:p>
          <a:p>
            <a:endParaRPr lang="en-US" sz="2400" dirty="0" smtClean="0"/>
          </a:p>
          <a:p>
            <a:r>
              <a:rPr lang="en-US" sz="2400" dirty="0" smtClean="0"/>
              <a:t>Similar power inverter topologies using </a:t>
            </a:r>
            <a:r>
              <a:rPr lang="en-US" sz="2400" i="1" dirty="0" smtClean="0">
                <a:solidFill>
                  <a:srgbClr val="800000"/>
                </a:solidFill>
              </a:rPr>
              <a:t>I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d</a:t>
            </a:r>
            <a:r>
              <a:rPr lang="en-US" sz="2400" i="1" dirty="0" smtClean="0">
                <a:solidFill>
                  <a:srgbClr val="800000"/>
                </a:solidFill>
              </a:rPr>
              <a:t> &amp; I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q  </a:t>
            </a:r>
            <a:r>
              <a:rPr lang="en-US" sz="2400" dirty="0" smtClean="0"/>
              <a:t>control</a:t>
            </a:r>
          </a:p>
          <a:p>
            <a:endParaRPr lang="en-US" sz="2400" dirty="0"/>
          </a:p>
          <a:p>
            <a:r>
              <a:rPr lang="en-US" sz="2400" dirty="0" smtClean="0"/>
              <a:t>Note: Each of the three machines types requires a special rotor design an configuration</a:t>
            </a:r>
          </a:p>
        </p:txBody>
      </p:sp>
    </p:spTree>
    <p:extLst>
      <p:ext uri="{BB962C8B-B14F-4D97-AF65-F5344CB8AC3E}">
        <p14:creationId xmlns:p14="http://schemas.microsoft.com/office/powerpoint/2010/main" val="7470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Introduction to motor design lectures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>
                <a:solidFill>
                  <a:srgbClr val="800000"/>
                </a:solidFill>
              </a:rPr>
              <a:t/>
            </a:r>
            <a:br>
              <a:rPr lang="en-US" sz="3600" dirty="0">
                <a:solidFill>
                  <a:srgbClr val="800000"/>
                </a:solidFill>
              </a:rPr>
            </a:b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22947" y="1390330"/>
            <a:ext cx="7885971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(37) lectures are presented covering  practical design procedures for three types of electric machines which each use the same or similar stators including cores and phase windings.</a:t>
            </a:r>
          </a:p>
          <a:p>
            <a:endParaRPr lang="en-US" dirty="0"/>
          </a:p>
          <a:p>
            <a:r>
              <a:rPr lang="en-US" dirty="0" smtClean="0"/>
              <a:t>The first (15) lectures cover the topics that are common to all three machine types pertaining mostly to sizing, </a:t>
            </a:r>
            <a:r>
              <a:rPr lang="en-US" dirty="0"/>
              <a:t>m</a:t>
            </a:r>
            <a:r>
              <a:rPr lang="en-US" dirty="0" smtClean="0"/>
              <a:t>aterial selections &amp; stators</a:t>
            </a:r>
          </a:p>
          <a:p>
            <a:endParaRPr lang="en-US" dirty="0"/>
          </a:p>
          <a:p>
            <a:r>
              <a:rPr lang="en-US" dirty="0" smtClean="0"/>
              <a:t>For IMs (induction rotors) there are (7) lectures</a:t>
            </a:r>
          </a:p>
          <a:p>
            <a:r>
              <a:rPr lang="en-US" dirty="0" smtClean="0"/>
              <a:t>For RSMs (reluctance synchronous rotors) there are (4) lectures</a:t>
            </a:r>
          </a:p>
          <a:p>
            <a:r>
              <a:rPr lang="en-US" dirty="0" smtClean="0"/>
              <a:t>For PMSM, SPM &amp; IPM types of PM rotors there are (6) lectures</a:t>
            </a:r>
          </a:p>
          <a:p>
            <a:r>
              <a:rPr lang="en-US" dirty="0" smtClean="0"/>
              <a:t>An additional (5) lectures are added for general topics for thermal, mechanical, manufacturing and future </a:t>
            </a:r>
            <a:r>
              <a:rPr lang="en-US" dirty="0" smtClean="0"/>
              <a:t>challenges </a:t>
            </a:r>
            <a:r>
              <a:rPr lang="en-US" dirty="0" smtClean="0"/>
              <a:t>for machine design.</a:t>
            </a:r>
          </a:p>
          <a:p>
            <a:endParaRPr lang="en-US" dirty="0"/>
          </a:p>
          <a:p>
            <a:r>
              <a:rPr lang="en-US" dirty="0" smtClean="0"/>
              <a:t>These lectures are intended for engineers </a:t>
            </a:r>
            <a:r>
              <a:rPr lang="en-US" dirty="0" smtClean="0"/>
              <a:t>who </a:t>
            </a:r>
            <a:r>
              <a:rPr lang="en-US" dirty="0" smtClean="0"/>
              <a:t>have a basic </a:t>
            </a:r>
            <a:r>
              <a:rPr lang="en-US" dirty="0" smtClean="0"/>
              <a:t>understanding </a:t>
            </a:r>
            <a:r>
              <a:rPr lang="en-US" dirty="0" smtClean="0"/>
              <a:t>of the theory of electric machines. This material is intended to supplement that eclectic machine theoretical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3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14" y="45897"/>
            <a:ext cx="8702098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Three rotor configurations using similar stators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71" y="2127072"/>
            <a:ext cx="3010346" cy="2714593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56334"/>
            <a:ext cx="2932205" cy="2800016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8" y="768800"/>
            <a:ext cx="2844872" cy="27831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48562" y="3495316"/>
            <a:ext cx="1643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800000"/>
                </a:solidFill>
              </a:rPr>
              <a:t>IM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3897705" y="1403923"/>
            <a:ext cx="14496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800000"/>
                </a:solidFill>
              </a:rPr>
              <a:t>RSM</a:t>
            </a:r>
            <a:r>
              <a:rPr lang="en-US" i="1" dirty="0" smtClean="0">
                <a:solidFill>
                  <a:srgbClr val="800000"/>
                </a:solidFill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52113" y="2860781"/>
            <a:ext cx="1848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800000"/>
                </a:solidFill>
              </a:rPr>
              <a:t>PMSM</a:t>
            </a:r>
            <a:r>
              <a:rPr lang="en-US" i="1" dirty="0" smtClean="0">
                <a:solidFill>
                  <a:srgbClr val="800000"/>
                </a:solidFill>
              </a:rPr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98" y="5798510"/>
            <a:ext cx="241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Motor template cross sections by </a:t>
            </a:r>
            <a:r>
              <a:rPr lang="en-US" sz="1400" dirty="0" err="1" smtClean="0"/>
              <a:t>Infolytica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876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370" y="1249484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370" y="3292077"/>
            <a:ext cx="7477032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 smtClean="0">
                <a:solidFill>
                  <a:srgbClr val="800000"/>
                </a:solidFill>
              </a:rPr>
              <a:t>History &amp; Introduction of Electric Machine Types </a:t>
            </a:r>
            <a:endParaRPr lang="en-US" sz="3500" dirty="0" smtClean="0">
              <a:solidFill>
                <a:srgbClr val="800000"/>
              </a:solidFill>
              <a:cs typeface="Arial"/>
            </a:endParaRPr>
          </a:p>
          <a:p>
            <a:r>
              <a:rPr lang="en-US" sz="3500" dirty="0" smtClean="0">
                <a:solidFill>
                  <a:srgbClr val="800000"/>
                </a:solidFill>
                <a:cs typeface="Arial"/>
              </a:rPr>
              <a:t>Lecture </a:t>
            </a:r>
            <a:r>
              <a:rPr lang="en-US" sz="3500" dirty="0">
                <a:solidFill>
                  <a:srgbClr val="800000"/>
                </a:solidFill>
                <a:cs typeface="Arial"/>
              </a:rPr>
              <a:t># </a:t>
            </a:r>
            <a:r>
              <a:rPr lang="en-US" sz="3500" dirty="0" smtClean="0">
                <a:solidFill>
                  <a:srgbClr val="800000"/>
                </a:solidFill>
                <a:cs typeface="Arial"/>
              </a:rPr>
              <a:t>1 </a:t>
            </a:r>
            <a:endParaRPr lang="en-US" sz="3500" dirty="0">
              <a:solidFill>
                <a:srgbClr val="8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07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First known Electric </a:t>
            </a:r>
            <a:r>
              <a:rPr lang="en-US" sz="3600" dirty="0">
                <a:solidFill>
                  <a:srgbClr val="800000"/>
                </a:solidFill>
              </a:rPr>
              <a:t>M</a:t>
            </a:r>
            <a:r>
              <a:rPr lang="en-US" sz="3600" dirty="0" smtClean="0">
                <a:solidFill>
                  <a:srgbClr val="800000"/>
                </a:solidFill>
              </a:rPr>
              <a:t>otor</a:t>
            </a:r>
            <a:endParaRPr lang="en-US" sz="3600" dirty="0">
              <a:solidFill>
                <a:srgbClr val="800000"/>
              </a:solidFill>
            </a:endParaRPr>
          </a:p>
        </p:txBody>
      </p:sp>
      <p:pic>
        <p:nvPicPr>
          <p:cNvPr id="9" name="Picture 8" descr="Untitled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5340"/>
          <a:stretch/>
        </p:blipFill>
        <p:spPr>
          <a:xfrm>
            <a:off x="5791897" y="2877459"/>
            <a:ext cx="3020116" cy="3300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3168" r="9132"/>
          <a:stretch/>
        </p:blipFill>
        <p:spPr>
          <a:xfrm>
            <a:off x="294831" y="1097012"/>
            <a:ext cx="5356161" cy="5081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47639" y="960929"/>
            <a:ext cx="29611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     </a:t>
            </a:r>
            <a:r>
              <a:rPr lang="en-US" dirty="0" smtClean="0">
                <a:solidFill>
                  <a:srgbClr val="800000"/>
                </a:solidFill>
              </a:rPr>
              <a:t>Microscopic Bacteria              	  Propulsion Motors</a:t>
            </a: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      Plastic model of moto</a:t>
            </a:r>
            <a:r>
              <a:rPr lang="en-US" dirty="0" smtClean="0"/>
              <a:t>r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ERK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2" y="87909"/>
            <a:ext cx="5365962" cy="1294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351547"/>
            <a:ext cx="1678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800000"/>
                </a:solidFill>
              </a:rPr>
              <a:t>Spark Museum</a:t>
            </a:r>
          </a:p>
          <a:p>
            <a:r>
              <a:rPr lang="en-US" sz="1200" dirty="0" smtClean="0">
                <a:solidFill>
                  <a:srgbClr val="800000"/>
                </a:solidFill>
              </a:rPr>
              <a:t>1312 Bay Street</a:t>
            </a:r>
          </a:p>
          <a:p>
            <a:r>
              <a:rPr lang="en-US" sz="1200" dirty="0" smtClean="0">
                <a:solidFill>
                  <a:srgbClr val="800000"/>
                </a:solidFill>
              </a:rPr>
              <a:t>Bellingham WA 98222</a:t>
            </a:r>
          </a:p>
          <a:p>
            <a:r>
              <a:rPr lang="en-US" sz="1200" dirty="0" smtClean="0">
                <a:solidFill>
                  <a:srgbClr val="800000"/>
                </a:solidFill>
              </a:rPr>
              <a:t>Tel: 360 738 3886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9850" y="1382763"/>
            <a:ext cx="7676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Early examples of electric machines and other devices</a:t>
            </a: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2" name="Picture 1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17" y="4651953"/>
            <a:ext cx="2294692" cy="1606285"/>
          </a:xfrm>
          <a:prstGeom prst="rect">
            <a:avLst/>
          </a:prstGeom>
        </p:spPr>
      </p:pic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89" y="4621959"/>
            <a:ext cx="1974208" cy="16388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2016" y="4669133"/>
            <a:ext cx="130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Early TESLA </a:t>
            </a:r>
          </a:p>
          <a:p>
            <a:r>
              <a:rPr lang="en-US" sz="1200" dirty="0" smtClean="0"/>
              <a:t>AC Motor</a:t>
            </a:r>
            <a:endParaRPr lang="en-US" sz="1200" dirty="0"/>
          </a:p>
        </p:txBody>
      </p:sp>
      <p:pic>
        <p:nvPicPr>
          <p:cNvPr id="11" name="Picture 10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12" y="4601053"/>
            <a:ext cx="1607107" cy="1838876"/>
          </a:xfrm>
          <a:prstGeom prst="rect">
            <a:avLst/>
          </a:prstGeom>
        </p:spPr>
      </p:pic>
      <p:pic>
        <p:nvPicPr>
          <p:cNvPr id="12" name="Picture 11" descr="Untitled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12" y="1954543"/>
            <a:ext cx="6216977" cy="2721654"/>
          </a:xfrm>
          <a:prstGeom prst="rect">
            <a:avLst/>
          </a:prstGeom>
        </p:spPr>
      </p:pic>
      <p:pic>
        <p:nvPicPr>
          <p:cNvPr id="13" name="Picture 12" descr="Untitle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2" y="1901128"/>
            <a:ext cx="1930110" cy="459550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76" y="1935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800000"/>
                </a:solidFill>
              </a:rPr>
              <a:t> From Faraday’s law of Induction (1831)</a:t>
            </a:r>
            <a:endParaRPr lang="en-US" sz="3600" dirty="0">
              <a:solidFill>
                <a:srgbClr val="8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32" t="18093" r="30460" b="20725"/>
          <a:stretch/>
        </p:blipFill>
        <p:spPr>
          <a:xfrm>
            <a:off x="367554" y="1366338"/>
            <a:ext cx="4161646" cy="4845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47" y="3148457"/>
            <a:ext cx="4084917" cy="3063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2638" y="1586987"/>
            <a:ext cx="3899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 interactions of electric currents &amp; magnetic fields produce mechanical forces that when properly configured</a:t>
            </a:r>
          </a:p>
          <a:p>
            <a:r>
              <a:rPr lang="en-US" dirty="0"/>
              <a:t>p</a:t>
            </a:r>
            <a:r>
              <a:rPr lang="en-US" dirty="0" smtClean="0"/>
              <a:t>roduce rotation torque and power.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7337" y="1300464"/>
            <a:ext cx="412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Tesla &amp; others developed the uses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1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Electric Motor </a:t>
            </a:r>
            <a:r>
              <a:rPr lang="en-US" sz="3600" dirty="0">
                <a:solidFill>
                  <a:srgbClr val="800000"/>
                </a:solidFill>
              </a:rPr>
              <a:t>D</a:t>
            </a:r>
            <a:r>
              <a:rPr lang="en-US" sz="3600" dirty="0" smtClean="0">
                <a:solidFill>
                  <a:srgbClr val="800000"/>
                </a:solidFill>
              </a:rPr>
              <a:t>evelopment (last 150 years)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911" y="1397154"/>
            <a:ext cx="77096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First motors in mid 1800’s were DC powered by poor batteries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Edison employees developed practical DC machines for DC grid power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Tesla patented the AC motor and the AC grid system in late 1800’s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Electric motors are revolutionizing industry and products to this day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Classical classroom motor for			Modern classroom Dyno-Kit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instruction called</a:t>
            </a:r>
            <a:r>
              <a:rPr lang="en-US" i="1" dirty="0" smtClean="0">
                <a:solidFill>
                  <a:srgbClr val="000000"/>
                </a:solidFill>
              </a:rPr>
              <a:t> St Louis Motor 		</a:t>
            </a:r>
            <a:r>
              <a:rPr lang="en-US" dirty="0" smtClean="0">
                <a:solidFill>
                  <a:srgbClr val="000000"/>
                </a:solidFill>
              </a:rPr>
              <a:t>for classroom instruction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i="1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745" y="4427495"/>
            <a:ext cx="2380384" cy="1838135"/>
          </a:xfrm>
          <a:prstGeom prst="rect">
            <a:avLst/>
          </a:prstGeom>
        </p:spPr>
      </p:pic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73" y="4483882"/>
            <a:ext cx="2523070" cy="187246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16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Basic </a:t>
            </a:r>
            <a:r>
              <a:rPr lang="en-US" sz="3600" dirty="0">
                <a:solidFill>
                  <a:srgbClr val="800000"/>
                </a:solidFill>
              </a:rPr>
              <a:t>m</a:t>
            </a:r>
            <a:r>
              <a:rPr lang="en-US" sz="3600" dirty="0" smtClean="0">
                <a:solidFill>
                  <a:srgbClr val="800000"/>
                </a:solidFill>
              </a:rPr>
              <a:t>otor types for first 75 years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2341" y="1237312"/>
            <a:ext cx="761662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DC motors (wound rotor </a:t>
            </a:r>
            <a:r>
              <a:rPr lang="en-US" sz="2800" dirty="0" smtClean="0">
                <a:solidFill>
                  <a:srgbClr val="000000"/>
                </a:solidFill>
              </a:rPr>
              <a:t>&amp; </a:t>
            </a:r>
            <a:r>
              <a:rPr lang="en-US" sz="2800" dirty="0">
                <a:solidFill>
                  <a:srgbClr val="000000"/>
                </a:solidFill>
              </a:rPr>
              <a:t>commutated)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	Battery powered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	DC supply or M-G set </a:t>
            </a:r>
            <a:r>
              <a:rPr lang="en-US" sz="2800" dirty="0" smtClean="0">
                <a:solidFill>
                  <a:srgbClr val="000000"/>
                </a:solidFill>
              </a:rPr>
              <a:t>powered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AC motors powered with 50-60 </a:t>
            </a:r>
            <a:r>
              <a:rPr lang="en-US" sz="2800" dirty="0">
                <a:solidFill>
                  <a:srgbClr val="000000"/>
                </a:solidFill>
              </a:rPr>
              <a:t>H</a:t>
            </a:r>
            <a:r>
              <a:rPr lang="en-US" sz="2800" dirty="0" smtClean="0">
                <a:solidFill>
                  <a:srgbClr val="000000"/>
                </a:solidFill>
              </a:rPr>
              <a:t>z grid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AC Induction &amp;  AC synchronous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AC or DC powered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	Series wound </a:t>
            </a:r>
            <a:r>
              <a:rPr lang="en-US" sz="2800" dirty="0" smtClean="0">
                <a:solidFill>
                  <a:srgbClr val="000000"/>
                </a:solidFill>
              </a:rPr>
              <a:t>commutated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Motor types from most recent 50 years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455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  </a:t>
            </a:r>
            <a:r>
              <a:rPr lang="en-US" sz="3100" dirty="0" smtClean="0">
                <a:solidFill>
                  <a:srgbClr val="000000"/>
                </a:solidFill>
              </a:rPr>
              <a:t>Electronically controlled for variable speed or servo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Stepping motors, </a:t>
            </a:r>
            <a:r>
              <a:rPr lang="en-US" sz="3900" i="1" dirty="0" smtClean="0">
                <a:solidFill>
                  <a:srgbClr val="800000"/>
                </a:solidFill>
              </a:rPr>
              <a:t>VR, PM &amp; Hybrid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PM Brushless &amp; PM-AC synchronous </a:t>
            </a:r>
            <a:r>
              <a:rPr lang="en-US" sz="3500" i="1" dirty="0" smtClean="0">
                <a:solidFill>
                  <a:srgbClr val="800000"/>
                </a:solidFill>
              </a:rPr>
              <a:t>PMSM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AC Induction V/Hz &amp; flux vector controlled </a:t>
            </a:r>
            <a:r>
              <a:rPr lang="en-US" sz="3500" i="1" dirty="0" smtClean="0">
                <a:solidFill>
                  <a:srgbClr val="800000"/>
                </a:solidFill>
              </a:rPr>
              <a:t>ACM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Switched Reluctance  </a:t>
            </a:r>
            <a:r>
              <a:rPr lang="en-US" sz="3500" i="1" dirty="0" smtClean="0">
                <a:solidFill>
                  <a:srgbClr val="800000"/>
                </a:solidFill>
              </a:rPr>
              <a:t>SRM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Reluctance Synchronous  </a:t>
            </a:r>
            <a:r>
              <a:rPr lang="en-US" sz="3500" i="1" dirty="0" smtClean="0">
                <a:solidFill>
                  <a:srgbClr val="800000"/>
                </a:solidFill>
              </a:rPr>
              <a:t>RSM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Radial, Axial or Transverse flux versions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1,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5705</TotalTime>
  <Words>800</Words>
  <Application>Microsoft Office PowerPoint</Application>
  <PresentationFormat>On-screen Show (4:3)</PresentationFormat>
  <Paragraphs>175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LECTURE</vt:lpstr>
      <vt:lpstr>ELECTRIC MOTOR DESIGN Tutorial Lectures  Instructor:  James R Hendershot  Hendershot@ieee.org 941 266 7631  September 2012</vt:lpstr>
      <vt:lpstr>Introduction to motor design lectures  </vt:lpstr>
      <vt:lpstr>Electric Machine Design Course </vt:lpstr>
      <vt:lpstr>First known Electric Motor</vt:lpstr>
      <vt:lpstr>PowerPoint Presentation</vt:lpstr>
      <vt:lpstr>  From Faraday’s law of Induction (1831)</vt:lpstr>
      <vt:lpstr>Electric Motor Development (last 150 years)</vt:lpstr>
      <vt:lpstr>Basic motor types for first 75 years</vt:lpstr>
      <vt:lpstr>Motor types from most recent 50 years</vt:lpstr>
      <vt:lpstr>PowerPoint Presentation</vt:lpstr>
      <vt:lpstr>Electric Machine Definitions</vt:lpstr>
      <vt:lpstr>Magnetic Field Sources</vt:lpstr>
      <vt:lpstr>Magnetic Field created  by permanent magnets</vt:lpstr>
      <vt:lpstr>Magnetic Field created  by electro-magnets</vt:lpstr>
      <vt:lpstr>Machine flux linkage overview</vt:lpstr>
      <vt:lpstr>Motors with permanent magnet rotors</vt:lpstr>
      <vt:lpstr>DC-AC Drive control chart for motor types</vt:lpstr>
      <vt:lpstr>Motors designs included in this lecture series</vt:lpstr>
      <vt:lpstr>Similar characteristics of  (IM), (RSM) &amp; (PMSM) motor types</vt:lpstr>
      <vt:lpstr>Three rotor configurations using similar stators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77</cp:revision>
  <dcterms:created xsi:type="dcterms:W3CDTF">2012-06-02T18:11:50Z</dcterms:created>
  <dcterms:modified xsi:type="dcterms:W3CDTF">2012-08-30T21:09:18Z</dcterms:modified>
</cp:coreProperties>
</file>