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tiff" ContentType="image/tif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180" saveSubsetFonts="1" autoCompressPictures="0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73" r:id="rId3"/>
    <p:sldId id="262" r:id="rId4"/>
    <p:sldId id="269" r:id="rId5"/>
    <p:sldId id="257" r:id="rId6"/>
    <p:sldId id="258" r:id="rId7"/>
    <p:sldId id="259" r:id="rId8"/>
    <p:sldId id="260" r:id="rId9"/>
    <p:sldId id="281" r:id="rId10"/>
    <p:sldId id="274" r:id="rId11"/>
    <p:sldId id="271" r:id="rId12"/>
    <p:sldId id="276" r:id="rId13"/>
    <p:sldId id="277" r:id="rId14"/>
    <p:sldId id="278" r:id="rId15"/>
    <p:sldId id="270" r:id="rId16"/>
    <p:sldId id="279" r:id="rId17"/>
    <p:sldId id="280" r:id="rId18"/>
    <p:sldId id="272" r:id="rId19"/>
    <p:sldId id="261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13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D0EA9-DBB3-C84C-B67D-59A0471850B4}" type="datetimeFigureOut">
              <a:rPr lang="en-US" smtClean="0"/>
              <a:t>9/2/2012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2CB38E-202C-4943-9D67-DD655AC85E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707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7BCBF-DC9F-534C-A19D-E522E203846F}" type="datetimeFigureOut">
              <a:rPr lang="en-US" smtClean="0"/>
              <a:t>9/2/2012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1095AF-BE1F-6B4A-A54C-2DE58BED5A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7898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95AF-BE1F-6B4A-A54C-2DE58BED5A99}" type="slidenum">
              <a:rPr lang="en-US" smtClean="0"/>
              <a:t>182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14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95AF-BE1F-6B4A-A54C-2DE58BED5A99}" type="slidenum">
              <a:rPr lang="en-US" smtClean="0"/>
              <a:t>187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2505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1095AF-BE1F-6B4A-A54C-2DE58BED5A99}" type="slidenum">
              <a:rPr lang="en-US" smtClean="0"/>
              <a:t>189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580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5FD561-13F0-C545-AF33-C7131E0C6A1C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CA2DA-48F0-4B40-8B33-6106E195BB01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2E590-CB1B-5641-A646-BE70A195C38F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D168-79E6-094B-AE95-63E9E406A7AB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548D4-CFBD-A943-9EE0-BE4BFC0852FF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B67C5-38B8-7149-AE0E-C48061E1CC22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BFB3C-D732-1649-9C46-5812DE8BD3E2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D7B75-53E3-FB46-9A9C-AA10FD017E48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EAB90-703D-D148-AFEA-D17D8458C8D5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C031-846E-654F-890B-42A42E5B9B8F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FC914-EA0D-9644-A463-5A11769DFB47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F0223-C400-CA44-AF90-78BD163DAFAC}" type="datetime1">
              <a:rPr lang="en-US" smtClean="0"/>
              <a:t>9/2/2012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Mod 18 Copyright: JR Hendershot 2012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B9E2A-62C9-E64C-B4B8-CE2194CCEB4D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iff"/><Relationship Id="rId3" Type="http://schemas.openxmlformats.org/officeDocument/2006/relationships/image" Target="../media/image6.tiff"/><Relationship Id="rId7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Word_Document1.docx"/><Relationship Id="rId5" Type="http://schemas.openxmlformats.org/officeDocument/2006/relationships/image" Target="../media/image8.tiff"/><Relationship Id="rId4" Type="http://schemas.openxmlformats.org/officeDocument/2006/relationships/image" Target="../media/image7.tif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iff"/><Relationship Id="rId2" Type="http://schemas.openxmlformats.org/officeDocument/2006/relationships/image" Target="../media/image12.tif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370" y="1249484"/>
            <a:ext cx="7886733" cy="147002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800000"/>
                </a:solidFill>
                <a:cs typeface="Arial"/>
              </a:rPr>
              <a:t>Electric Machine Design Course</a:t>
            </a:r>
            <a:br>
              <a:rPr lang="en-US" sz="3600" b="1" dirty="0">
                <a:solidFill>
                  <a:srgbClr val="800000"/>
                </a:solidFill>
                <a:cs typeface="Arial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300" y="3139676"/>
            <a:ext cx="8636000" cy="2803924"/>
          </a:xfrm>
        </p:spPr>
        <p:txBody>
          <a:bodyPr>
            <a:normAutofit fontScale="62500" lnSpcReduction="20000"/>
          </a:bodyPr>
          <a:lstStyle/>
          <a:p>
            <a:r>
              <a:rPr lang="en-US" sz="5100" dirty="0" smtClean="0">
                <a:solidFill>
                  <a:srgbClr val="800000"/>
                </a:solidFill>
                <a:cs typeface="Arial"/>
              </a:rPr>
              <a:t>Equivalent Circuit Parameters., Measurements </a:t>
            </a:r>
          </a:p>
          <a:p>
            <a:r>
              <a:rPr lang="en-US" sz="5100" dirty="0" smtClean="0">
                <a:solidFill>
                  <a:srgbClr val="800000"/>
                </a:solidFill>
                <a:cs typeface="Arial"/>
              </a:rPr>
              <a:t>and</a:t>
            </a:r>
            <a:r>
              <a:rPr lang="en-US" sz="5100" dirty="0">
                <a:solidFill>
                  <a:srgbClr val="800000"/>
                </a:solidFill>
                <a:cs typeface="Arial"/>
              </a:rPr>
              <a:t> </a:t>
            </a:r>
            <a:r>
              <a:rPr lang="en-US" sz="5100" dirty="0" smtClean="0">
                <a:solidFill>
                  <a:srgbClr val="800000"/>
                </a:solidFill>
                <a:cs typeface="Arial"/>
              </a:rPr>
              <a:t>Torque vs. Speed Plots  </a:t>
            </a:r>
          </a:p>
          <a:p>
            <a:r>
              <a:rPr lang="en-US" sz="5100" dirty="0" smtClean="0">
                <a:solidFill>
                  <a:srgbClr val="800000"/>
                </a:solidFill>
                <a:cs typeface="Arial"/>
              </a:rPr>
              <a:t> </a:t>
            </a:r>
          </a:p>
          <a:p>
            <a:r>
              <a:rPr lang="en-US" dirty="0" smtClean="0">
                <a:solidFill>
                  <a:srgbClr val="800000"/>
                </a:solidFill>
                <a:cs typeface="Arial"/>
              </a:rPr>
              <a:t>Lecture </a:t>
            </a:r>
            <a:r>
              <a:rPr lang="en-US" dirty="0">
                <a:solidFill>
                  <a:srgbClr val="800000"/>
                </a:solidFill>
                <a:cs typeface="Arial"/>
              </a:rPr>
              <a:t># </a:t>
            </a:r>
            <a:r>
              <a:rPr lang="en-US" dirty="0" smtClean="0">
                <a:solidFill>
                  <a:srgbClr val="800000"/>
                </a:solidFill>
                <a:cs typeface="Arial"/>
              </a:rPr>
              <a:t>19</a:t>
            </a:r>
            <a:endParaRPr lang="en-US" dirty="0">
              <a:solidFill>
                <a:srgbClr val="800000"/>
              </a:solidFill>
              <a:cs typeface="Arial"/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05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Torque vs. speed from grid test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189</a:t>
            </a:fld>
            <a:endParaRPr lang="en-US" dirty="0"/>
          </a:p>
        </p:txBody>
      </p:sp>
      <p:pic>
        <p:nvPicPr>
          <p:cNvPr id="6" name="Picture 5" descr="T vs RPM AC  copy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89" y="1117599"/>
            <a:ext cx="8494101" cy="5102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624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891"/>
            <a:ext cx="8229600" cy="7012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Four quadrant Torque vs. Speed plots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190</a:t>
            </a:fld>
            <a:endParaRPr lang="en-US" dirty="0"/>
          </a:p>
        </p:txBody>
      </p:sp>
      <p:pic>
        <p:nvPicPr>
          <p:cNvPr id="3" name="Picture 2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622" y="1009281"/>
            <a:ext cx="8051800" cy="450206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40189" y="6356350"/>
            <a:ext cx="263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ABB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55622" y="5142017"/>
            <a:ext cx="831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Family of curves tested on an IM using a variable voltage/frequency converter</a:t>
            </a:r>
          </a:p>
          <a:p>
            <a:endParaRPr lang="en-US" dirty="0"/>
          </a:p>
          <a:p>
            <a:r>
              <a:rPr lang="en-US" dirty="0" smtClean="0"/>
              <a:t>Note: Peak torques below base speed limited to short times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74552" y="1128889"/>
            <a:ext cx="17497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Peak torque </a:t>
            </a:r>
          </a:p>
          <a:p>
            <a:r>
              <a:rPr lang="en-US" dirty="0" smtClean="0"/>
              <a:t>@ base speed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166556" y="1326444"/>
            <a:ext cx="507996" cy="4487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598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Reactance components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198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191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2113231"/>
            <a:ext cx="3949700" cy="2451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Stator Leakage Reactance </a:t>
            </a:r>
            <a:r>
              <a:rPr lang="en-US" sz="2400" i="1" dirty="0" smtClean="0">
                <a:solidFill>
                  <a:srgbClr val="80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1</a:t>
            </a:r>
          </a:p>
          <a:p>
            <a:endParaRPr lang="en-US" sz="2400" i="1" baseline="-25000" dirty="0">
              <a:solidFill>
                <a:srgbClr val="800000"/>
              </a:solidFill>
            </a:endParaRPr>
          </a:p>
          <a:p>
            <a:r>
              <a:rPr lang="en-US" sz="2400" i="1" baseline="-25000" dirty="0" smtClean="0">
                <a:solidFill>
                  <a:srgbClr val="800000"/>
                </a:solidFill>
              </a:rPr>
              <a:t>	</a:t>
            </a:r>
            <a:r>
              <a:rPr lang="en-US" sz="2000" dirty="0" smtClean="0">
                <a:solidFill>
                  <a:srgbClr val="1F497D"/>
                </a:solidFill>
              </a:rPr>
              <a:t>Slot leakage</a:t>
            </a:r>
          </a:p>
          <a:p>
            <a:r>
              <a:rPr lang="en-US" sz="2000" dirty="0">
                <a:solidFill>
                  <a:srgbClr val="1F497D"/>
                </a:solidFill>
              </a:rPr>
              <a:t>	</a:t>
            </a:r>
            <a:r>
              <a:rPr lang="en-US" sz="2000" dirty="0" smtClean="0">
                <a:solidFill>
                  <a:srgbClr val="1F497D"/>
                </a:solidFill>
              </a:rPr>
              <a:t>End-turn leakage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	Belt leakage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	</a:t>
            </a:r>
            <a:r>
              <a:rPr lang="en-US" sz="2000" dirty="0" err="1" smtClean="0">
                <a:solidFill>
                  <a:srgbClr val="1F497D"/>
                </a:solidFill>
              </a:rPr>
              <a:t>Zig-Zag</a:t>
            </a:r>
            <a:r>
              <a:rPr lang="en-US" sz="2000" dirty="0" smtClean="0">
                <a:solidFill>
                  <a:srgbClr val="1F497D"/>
                </a:solidFill>
              </a:rPr>
              <a:t> leakage</a:t>
            </a:r>
          </a:p>
          <a:p>
            <a:r>
              <a:rPr lang="en-US" sz="2000" dirty="0" smtClean="0">
                <a:solidFill>
                  <a:srgbClr val="1F497D"/>
                </a:solidFill>
              </a:rPr>
              <a:t>	Skew leakage</a:t>
            </a:r>
          </a:p>
          <a:p>
            <a:endParaRPr lang="en-US" sz="2000" i="1" baseline="-25000" dirty="0">
              <a:solidFill>
                <a:srgbClr val="8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44490" y="2113231"/>
            <a:ext cx="3642310" cy="22467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Stator Leakage Reactance </a:t>
            </a:r>
            <a:r>
              <a:rPr lang="en-US" sz="2400" i="1" dirty="0" smtClean="0">
                <a:solidFill>
                  <a:srgbClr val="800000"/>
                </a:solidFill>
              </a:rPr>
              <a:t>X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2</a:t>
            </a:r>
          </a:p>
          <a:p>
            <a:r>
              <a:rPr lang="en-US" sz="2400" i="1" baseline="-25000" dirty="0" smtClean="0">
                <a:solidFill>
                  <a:srgbClr val="800000"/>
                </a:solidFill>
              </a:rPr>
              <a:t>	</a:t>
            </a:r>
          </a:p>
          <a:p>
            <a:r>
              <a:rPr lang="en-US" sz="2400" i="1" baseline="-25000" dirty="0">
                <a:solidFill>
                  <a:srgbClr val="800000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Slot leakage</a:t>
            </a:r>
          </a:p>
          <a:p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End-ring leakage</a:t>
            </a:r>
          </a:p>
          <a:p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Belt leakage</a:t>
            </a:r>
          </a:p>
          <a:p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err="1" smtClean="0">
                <a:solidFill>
                  <a:schemeClr val="tx2"/>
                </a:solidFill>
              </a:rPr>
              <a:t>Zig-Zag</a:t>
            </a:r>
            <a:r>
              <a:rPr lang="en-US" sz="2000" dirty="0" smtClean="0">
                <a:solidFill>
                  <a:schemeClr val="tx2"/>
                </a:solidFill>
              </a:rPr>
              <a:t> leakage</a:t>
            </a:r>
          </a:p>
          <a:p>
            <a:r>
              <a:rPr lang="en-US" sz="2000" dirty="0">
                <a:solidFill>
                  <a:schemeClr val="tx2"/>
                </a:solidFill>
              </a:rPr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Skew leakage</a:t>
            </a:r>
            <a:endParaRPr lang="en-US" sz="2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81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74256"/>
            <a:ext cx="8924294" cy="701211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Reactances &amp; Resistances </a:t>
            </a:r>
            <a:br>
              <a:rPr lang="en-US" sz="3000" dirty="0" smtClean="0">
                <a:solidFill>
                  <a:srgbClr val="800000"/>
                </a:solidFill>
              </a:rPr>
            </a:br>
            <a:r>
              <a:rPr lang="en-US" sz="3000" dirty="0" smtClean="0">
                <a:solidFill>
                  <a:srgbClr val="800000"/>
                </a:solidFill>
              </a:rPr>
              <a:t>of AC Induction machines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192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84491" y="1273742"/>
            <a:ext cx="7693437" cy="5160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following causes &amp; effects at a given voltage and frequency</a:t>
            </a:r>
          </a:p>
          <a:p>
            <a:endParaRPr lang="en-US" sz="2000" dirty="0"/>
          </a:p>
          <a:p>
            <a:r>
              <a:rPr lang="en-US" sz="2000" dirty="0" smtClean="0"/>
              <a:t>Magnetizing current &amp; power factor determined by </a:t>
            </a:r>
            <a:r>
              <a:rPr lang="en-US" sz="2400" i="1" dirty="0" err="1" smtClean="0">
                <a:solidFill>
                  <a:srgbClr val="800000"/>
                </a:solidFill>
              </a:rPr>
              <a:t>X</a:t>
            </a:r>
            <a:r>
              <a:rPr lang="en-US" sz="2400" i="1" baseline="-25000" dirty="0" err="1" smtClean="0">
                <a:solidFill>
                  <a:srgbClr val="800000"/>
                </a:solidFill>
              </a:rPr>
              <a:t>m</a:t>
            </a:r>
            <a:endParaRPr lang="en-US" sz="2400" i="1" baseline="-25000" dirty="0" smtClean="0">
              <a:solidFill>
                <a:srgbClr val="800000"/>
              </a:solidFill>
            </a:endParaRPr>
          </a:p>
          <a:p>
            <a:r>
              <a:rPr lang="en-US" sz="2400" i="1" baseline="-25000" dirty="0" smtClean="0">
                <a:solidFill>
                  <a:srgbClr val="800000"/>
                </a:solidFill>
              </a:rPr>
              <a:t>	</a:t>
            </a:r>
            <a:r>
              <a:rPr lang="en-US" sz="2000" dirty="0" smtClean="0"/>
              <a:t>If rotor saturates at low speed </a:t>
            </a:r>
            <a:r>
              <a:rPr lang="en-US" sz="2000" i="1" dirty="0" smtClean="0">
                <a:solidFill>
                  <a:srgbClr val="800000"/>
                </a:solidFill>
              </a:rPr>
              <a:t>(f)</a:t>
            </a:r>
            <a:r>
              <a:rPr lang="en-US" sz="2000" dirty="0" smtClean="0"/>
              <a:t>, decrease voltage</a:t>
            </a:r>
          </a:p>
          <a:p>
            <a:endParaRPr lang="en-US" sz="2000" dirty="0"/>
          </a:p>
          <a:p>
            <a:r>
              <a:rPr lang="en-US" sz="2000" dirty="0" smtClean="0"/>
              <a:t>Breakdown torque &amp; starting current are determined by </a:t>
            </a:r>
          </a:p>
          <a:p>
            <a:r>
              <a:rPr lang="en-US" sz="2000" dirty="0"/>
              <a:t>t</a:t>
            </a:r>
            <a:r>
              <a:rPr lang="en-US" sz="2000" dirty="0" smtClean="0"/>
              <a:t>he leakage reactances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Excessive current causes saturation near stall &amp; breakdown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Starting current controlled by voltage for constant V/Hz drives</a:t>
            </a:r>
          </a:p>
          <a:p>
            <a:endParaRPr lang="en-US" sz="2000" dirty="0"/>
          </a:p>
          <a:p>
            <a:r>
              <a:rPr lang="en-US" sz="2000" dirty="0" smtClean="0"/>
              <a:t>Stator &amp; Rotor </a:t>
            </a:r>
            <a:r>
              <a:rPr lang="en-US" sz="2000" dirty="0" err="1"/>
              <a:t>o</a:t>
            </a:r>
            <a:r>
              <a:rPr lang="en-US" sz="2000" dirty="0" err="1" smtClean="0"/>
              <a:t>hmic</a:t>
            </a:r>
            <a:r>
              <a:rPr lang="en-US" sz="2000" dirty="0" smtClean="0"/>
              <a:t> losses determined by </a:t>
            </a:r>
            <a:r>
              <a:rPr lang="en-US" sz="2400" i="1" dirty="0" smtClean="0">
                <a:solidFill>
                  <a:srgbClr val="80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1</a:t>
            </a:r>
            <a:r>
              <a:rPr lang="en-US" sz="2400" i="1" dirty="0" smtClean="0">
                <a:solidFill>
                  <a:srgbClr val="800000"/>
                </a:solidFill>
              </a:rPr>
              <a:t> &amp; R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2</a:t>
            </a:r>
          </a:p>
          <a:p>
            <a:endParaRPr lang="en-US" sz="2000" dirty="0"/>
          </a:p>
          <a:p>
            <a:r>
              <a:rPr lang="en-US" sz="2000" dirty="0" smtClean="0"/>
              <a:t>Starting torque inversely proportional to </a:t>
            </a:r>
            <a:r>
              <a:rPr lang="en-US" sz="2400" i="1" dirty="0" smtClean="0">
                <a:solidFill>
                  <a:srgbClr val="80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2</a:t>
            </a:r>
          </a:p>
          <a:p>
            <a:endParaRPr lang="en-US" sz="2000" dirty="0"/>
          </a:p>
          <a:p>
            <a:r>
              <a:rPr lang="en-US" sz="2000" dirty="0" smtClean="0"/>
              <a:t>Torque </a:t>
            </a:r>
            <a:r>
              <a:rPr lang="en-US" sz="2000" dirty="0" err="1" smtClean="0"/>
              <a:t>vs</a:t>
            </a:r>
            <a:r>
              <a:rPr lang="en-US" sz="2000" dirty="0" smtClean="0"/>
              <a:t> speed effected by </a:t>
            </a:r>
            <a:r>
              <a:rPr lang="en-US" sz="2400" i="1" dirty="0" smtClean="0">
                <a:solidFill>
                  <a:srgbClr val="80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800000"/>
                </a:solidFill>
              </a:rPr>
              <a:t>2</a:t>
            </a:r>
          </a:p>
          <a:p>
            <a:r>
              <a:rPr lang="en-US" sz="2000" baseline="-25000" dirty="0"/>
              <a:t>	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68252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Autofit/>
          </a:bodyPr>
          <a:lstStyle/>
          <a:p>
            <a:r>
              <a:rPr lang="en-US" sz="3000" dirty="0" smtClean="0">
                <a:solidFill>
                  <a:srgbClr val="800000"/>
                </a:solidFill>
              </a:rPr>
              <a:t>Equivalent Circuit solution produces </a:t>
            </a:r>
            <a:br>
              <a:rPr lang="en-US" sz="3000" dirty="0" smtClean="0">
                <a:solidFill>
                  <a:srgbClr val="800000"/>
                </a:solidFill>
              </a:rPr>
            </a:br>
            <a:r>
              <a:rPr lang="en-US" sz="3000" dirty="0" smtClean="0">
                <a:solidFill>
                  <a:srgbClr val="800000"/>
                </a:solidFill>
              </a:rPr>
              <a:t>Torque </a:t>
            </a:r>
            <a:r>
              <a:rPr lang="en-US" sz="3000" dirty="0" smtClean="0">
                <a:solidFill>
                  <a:srgbClr val="800000"/>
                </a:solidFill>
              </a:rPr>
              <a:t>vs. </a:t>
            </a:r>
            <a:r>
              <a:rPr lang="en-US" sz="3000" dirty="0" smtClean="0">
                <a:solidFill>
                  <a:srgbClr val="800000"/>
                </a:solidFill>
              </a:rPr>
              <a:t>Speed curves</a:t>
            </a:r>
            <a:endParaRPr lang="en-US" sz="30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193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06815" y="1374027"/>
            <a:ext cx="40589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 AC machine torque @ any fixed </a:t>
            </a:r>
          </a:p>
          <a:p>
            <a:r>
              <a:rPr lang="en-US" sz="2000" dirty="0" smtClean="0"/>
              <a:t>voltage and frequency.</a:t>
            </a:r>
            <a:endParaRPr lang="en-US" sz="2000" dirty="0"/>
          </a:p>
        </p:txBody>
      </p:sp>
      <p:pic>
        <p:nvPicPr>
          <p:cNvPr id="7" name="Picture 6" descr="Untitl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796" y="2277023"/>
            <a:ext cx="3641005" cy="2531246"/>
          </a:xfrm>
          <a:prstGeom prst="rect">
            <a:avLst/>
          </a:prstGeom>
        </p:spPr>
      </p:pic>
      <p:pic>
        <p:nvPicPr>
          <p:cNvPr id="8" name="Picture 7" descr="Untitled.tif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2709" y="1464749"/>
            <a:ext cx="4590774" cy="2782676"/>
          </a:xfrm>
          <a:prstGeom prst="rect">
            <a:avLst/>
          </a:prstGeom>
        </p:spPr>
      </p:pic>
      <p:pic>
        <p:nvPicPr>
          <p:cNvPr id="9" name="Picture 8" descr="Untitled.tif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5801" y="4241474"/>
            <a:ext cx="4919336" cy="1621426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40755"/>
              </p:ext>
            </p:extLst>
          </p:nvPr>
        </p:nvGraphicFramePr>
        <p:xfrm>
          <a:off x="1143000" y="3340100"/>
          <a:ext cx="68580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1" name="Document" r:id="rId6" imgW="6858000" imgH="177800" progId="Word.Document.12">
                  <p:embed/>
                </p:oleObj>
              </mc:Choice>
              <mc:Fallback>
                <p:oleObj name="Document" r:id="rId6" imgW="6858000" imgH="177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143000" y="3340100"/>
                        <a:ext cx="68580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 descr="Untitled.tiff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90" b="21277"/>
          <a:stretch/>
        </p:blipFill>
        <p:spPr>
          <a:xfrm>
            <a:off x="264796" y="4796856"/>
            <a:ext cx="3598986" cy="107899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457200" y="5069080"/>
            <a:ext cx="10963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949803" y="4989705"/>
            <a:ext cx="13911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Breakdown</a:t>
            </a:r>
            <a:endParaRPr lang="en-US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230775" y="5363951"/>
            <a:ext cx="24833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Slip @ breakdown</a:t>
            </a:r>
            <a:endParaRPr lang="en-US" sz="1400" dirty="0"/>
          </a:p>
        </p:txBody>
      </p:sp>
      <p:sp>
        <p:nvSpPr>
          <p:cNvPr id="16" name="TextBox 15"/>
          <p:cNvSpPr txBox="1"/>
          <p:nvPr/>
        </p:nvSpPr>
        <p:spPr>
          <a:xfrm>
            <a:off x="272143" y="6356350"/>
            <a:ext cx="19617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Prof. TJE Miller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98948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296"/>
            <a:ext cx="8229600" cy="70121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Use of Torque vs. Speed curve analysis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84492" y="850522"/>
            <a:ext cx="780230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As previously explained, IMs operating from fixed grid AC volts &amp; frequency display speed vs torque plots featuring performance analysis with limited slip, close to synchronous rpm.</a:t>
            </a:r>
          </a:p>
          <a:p>
            <a:endParaRPr lang="en-US" sz="2000" dirty="0"/>
          </a:p>
          <a:p>
            <a:r>
              <a:rPr lang="en-US" sz="2000" dirty="0" smtClean="0"/>
              <a:t>Break down torque and starting torques are also of interest</a:t>
            </a:r>
          </a:p>
          <a:p>
            <a:endParaRPr lang="en-US" sz="2000" dirty="0"/>
          </a:p>
          <a:p>
            <a:r>
              <a:rPr lang="en-US" sz="2000" dirty="0" smtClean="0"/>
              <a:t>For IMs powered with inverters with capabilities to control both the voltage &amp; frequency, the entire Torque vs. Speed plotted curves of both motor and inverter operating together are of interest. </a:t>
            </a:r>
          </a:p>
          <a:p>
            <a:endParaRPr lang="en-US" sz="2000" dirty="0"/>
          </a:p>
          <a:p>
            <a:r>
              <a:rPr lang="en-US" sz="2000" dirty="0" smtClean="0"/>
              <a:t>The motor’s peak torque is limited by it’s rotor teeth saturation as well as the inverter’s maximum current capability. </a:t>
            </a:r>
          </a:p>
          <a:p>
            <a:endParaRPr lang="en-US" sz="2000" dirty="0"/>
          </a:p>
          <a:p>
            <a:r>
              <a:rPr lang="en-US" sz="2000" dirty="0" smtClean="0"/>
              <a:t>The max. motor rpm is limited by the max. inverter frequency capability as well as the number of </a:t>
            </a:r>
            <a:r>
              <a:rPr lang="en-US" sz="2000" dirty="0" smtClean="0"/>
              <a:t>poles </a:t>
            </a:r>
            <a:r>
              <a:rPr lang="en-US" sz="2000" dirty="0" smtClean="0"/>
              <a:t>in the motor.</a:t>
            </a:r>
          </a:p>
          <a:p>
            <a:endParaRPr lang="en-US" sz="2000" dirty="0"/>
          </a:p>
          <a:p>
            <a:r>
              <a:rPr lang="en-US" sz="2000" dirty="0" smtClean="0"/>
              <a:t>Therefore this plotted capability can best be predicted by a study and analysis of 5 or 6 torque vs speed defining load points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748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48"/>
            <a:ext cx="8229600" cy="1219979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800000"/>
                </a:solidFill>
              </a:rPr>
              <a:t>Torque &amp; output power vs. RPM </a:t>
            </a:r>
            <a:br>
              <a:rPr lang="en-US" sz="3200" dirty="0" smtClean="0">
                <a:solidFill>
                  <a:srgbClr val="800000"/>
                </a:solidFill>
              </a:rPr>
            </a:br>
            <a:r>
              <a:rPr lang="en-US" sz="3200" dirty="0" smtClean="0">
                <a:solidFill>
                  <a:srgbClr val="800000"/>
                </a:solidFill>
              </a:rPr>
              <a:t>for an AC traction motor &amp; inverter</a:t>
            </a:r>
            <a:endParaRPr lang="en-US" sz="32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195</a:t>
            </a:fld>
            <a:endParaRPr lang="en-US"/>
          </a:p>
        </p:txBody>
      </p:sp>
      <p:pic>
        <p:nvPicPr>
          <p:cNvPr id="3" name="Picture 2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580" y="1047676"/>
            <a:ext cx="8382000" cy="5326063"/>
          </a:xfrm>
          <a:prstGeom prst="rect">
            <a:avLst/>
          </a:prstGeom>
        </p:spPr>
      </p:pic>
      <p:pic>
        <p:nvPicPr>
          <p:cNvPr id="7" name="Picture 6" descr="WHITEtiff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0498" y="1877940"/>
            <a:ext cx="2668335" cy="958854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940498" y="2033954"/>
            <a:ext cx="31555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Requires long simulation time to calculate &amp; plot</a:t>
            </a:r>
          </a:p>
        </p:txBody>
      </p:sp>
    </p:spTree>
    <p:extLst>
      <p:ext uri="{BB962C8B-B14F-4D97-AF65-F5344CB8AC3E}">
        <p14:creationId xmlns:p14="http://schemas.microsoft.com/office/powerpoint/2010/main" val="3968688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0336"/>
            <a:ext cx="8229600" cy="70121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(5) Load points for performance predictions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196</a:t>
            </a:fld>
            <a:endParaRPr lang="en-US"/>
          </a:p>
        </p:txBody>
      </p:sp>
      <p:pic>
        <p:nvPicPr>
          <p:cNvPr id="6" name="Picture 5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604" y="1101740"/>
            <a:ext cx="8069376" cy="5125612"/>
          </a:xfrm>
          <a:prstGeom prst="rect">
            <a:avLst/>
          </a:prstGeom>
        </p:spPr>
      </p:pic>
      <p:pic>
        <p:nvPicPr>
          <p:cNvPr id="3" name="Picture 2" descr="WHITEtiff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0760" y="2163582"/>
            <a:ext cx="3505665" cy="1653078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4730760" y="2153536"/>
            <a:ext cx="37338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The voltage &amp; frequency is optimized for the (5) defining points on the required torque </a:t>
            </a:r>
          </a:p>
          <a:p>
            <a:r>
              <a:rPr lang="en-US" dirty="0"/>
              <a:t>vs. speed plot.</a:t>
            </a:r>
          </a:p>
          <a:p>
            <a:endParaRPr lang="en-US" dirty="0"/>
          </a:p>
          <a:p>
            <a:r>
              <a:rPr lang="en-US" dirty="0"/>
              <a:t>The rotor teeth must not be in saturation at load points #1 &amp; #2</a:t>
            </a:r>
          </a:p>
        </p:txBody>
      </p:sp>
    </p:spTree>
    <p:extLst>
      <p:ext uri="{BB962C8B-B14F-4D97-AF65-F5344CB8AC3E}">
        <p14:creationId xmlns:p14="http://schemas.microsoft.com/office/powerpoint/2010/main" val="4069556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Phase currents &amp; two currents vectors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197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7775" y="1262062"/>
            <a:ext cx="664845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73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Title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Measurements of IM equivalent circuit parameters</a:t>
            </a:r>
            <a:br>
              <a:rPr lang="en-US" sz="2800" dirty="0" smtClean="0">
                <a:solidFill>
                  <a:srgbClr val="800000"/>
                </a:solidFill>
              </a:rPr>
            </a:br>
            <a:r>
              <a:rPr lang="en-US" sz="2800" dirty="0">
                <a:solidFill>
                  <a:srgbClr val="800000"/>
                </a:solidFill>
              </a:rPr>
              <a:t/>
            </a:r>
            <a:br>
              <a:rPr lang="en-US" sz="2800" dirty="0">
                <a:solidFill>
                  <a:srgbClr val="800000"/>
                </a:solidFill>
              </a:rPr>
            </a:b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181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46100" y="1193800"/>
            <a:ext cx="85979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 classic and oldest method for calculating the performance of the</a:t>
            </a:r>
          </a:p>
          <a:p>
            <a:r>
              <a:rPr lang="en-US" sz="2000" dirty="0" smtClean="0"/>
              <a:t> AC induction machine is by use of single phase equivalent circuits.</a:t>
            </a:r>
          </a:p>
          <a:p>
            <a:endParaRPr lang="en-US" sz="2000" dirty="0"/>
          </a:p>
          <a:p>
            <a:r>
              <a:rPr lang="en-US" sz="2000" dirty="0" smtClean="0"/>
              <a:t>This method is used for three principle purposes :</a:t>
            </a:r>
          </a:p>
          <a:p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For teaching and understanding the principles of IMs</a:t>
            </a:r>
            <a:endParaRPr lang="en-US" sz="2000" dirty="0"/>
          </a:p>
          <a:p>
            <a:r>
              <a:rPr lang="en-US" sz="2000" dirty="0" smtClean="0"/>
              <a:t>	</a:t>
            </a:r>
          </a:p>
          <a:p>
            <a:r>
              <a:rPr lang="en-US" sz="2000" dirty="0" smtClean="0"/>
              <a:t>	E.E. Engineering teams commissioning an IM machine with an </a:t>
            </a:r>
          </a:p>
          <a:p>
            <a:r>
              <a:rPr lang="en-US" sz="2000" dirty="0" smtClean="0"/>
              <a:t>	inverter for the first time to optimize all software parameters to </a:t>
            </a:r>
          </a:p>
          <a:p>
            <a:r>
              <a:rPr lang="en-US" sz="2000" dirty="0" smtClean="0"/>
              <a:t>	achieve the 	required output performance of the system. </a:t>
            </a:r>
          </a:p>
          <a:p>
            <a:endParaRPr lang="en-US" sz="2000" dirty="0"/>
          </a:p>
          <a:p>
            <a:r>
              <a:rPr lang="en-US" sz="2000" dirty="0" smtClean="0"/>
              <a:t>	Before </a:t>
            </a:r>
            <a:r>
              <a:rPr lang="en-US" sz="2000" dirty="0" smtClean="0"/>
              <a:t>availability of simulation tools</a:t>
            </a:r>
            <a:r>
              <a:rPr lang="en-US" sz="2000" dirty="0" smtClean="0"/>
              <a:t>, </a:t>
            </a:r>
            <a:r>
              <a:rPr lang="en-US" sz="2000" dirty="0" smtClean="0"/>
              <a:t>The E.C. was </a:t>
            </a:r>
            <a:r>
              <a:rPr lang="en-US" sz="2000" dirty="0" smtClean="0"/>
              <a:t>used </a:t>
            </a:r>
            <a:r>
              <a:rPr lang="en-US" sz="2000" dirty="0" smtClean="0"/>
              <a:t>to predict </a:t>
            </a:r>
            <a:r>
              <a:rPr lang="en-US" sz="2000" dirty="0" smtClean="0"/>
              <a:t>	performance curve </a:t>
            </a:r>
            <a:r>
              <a:rPr lang="en-US" sz="2000" dirty="0" smtClean="0"/>
              <a:t>results during the design process. 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dirty="0" smtClean="0"/>
              <a:t>All E.Q. Parameter </a:t>
            </a:r>
            <a:r>
              <a:rPr lang="en-US" sz="2000" dirty="0" smtClean="0"/>
              <a:t>values were initially calculated</a:t>
            </a:r>
          </a:p>
          <a:p>
            <a:r>
              <a:rPr lang="en-US" sz="2000" dirty="0"/>
              <a:t>	</a:t>
            </a:r>
            <a:r>
              <a:rPr lang="en-US" sz="2000" dirty="0"/>
              <a:t>	</a:t>
            </a:r>
            <a:r>
              <a:rPr lang="en-US" sz="2000" dirty="0" smtClean="0"/>
              <a:t>Validation based upon </a:t>
            </a:r>
            <a:r>
              <a:rPr lang="en-US" sz="2000" dirty="0" smtClean="0"/>
              <a:t>parameter measurements.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135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0" y="124616"/>
            <a:ext cx="8534400" cy="70121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Per-phase equivalent circuit</a:t>
            </a:r>
            <a:r>
              <a:rPr lang="en-US" sz="3200" i="1" dirty="0" smtClean="0">
                <a:solidFill>
                  <a:srgbClr val="800000"/>
                </a:solidFill>
                <a:latin typeface="Bell MT"/>
              </a:rPr>
              <a:t> </a:t>
            </a:r>
            <a:r>
              <a:rPr lang="en-US" sz="2800" dirty="0" smtClean="0">
                <a:solidFill>
                  <a:srgbClr val="800000"/>
                </a:solidFill>
                <a:latin typeface="Arial"/>
              </a:rPr>
              <a:t>of</a:t>
            </a:r>
            <a:r>
              <a:rPr lang="en-US" sz="3200" dirty="0" smtClean="0">
                <a:solidFill>
                  <a:srgbClr val="800000"/>
                </a:solidFill>
                <a:latin typeface="Arial"/>
              </a:rPr>
              <a:t> </a:t>
            </a:r>
            <a:r>
              <a:rPr lang="en-US" sz="2800" dirty="0" smtClean="0">
                <a:solidFill>
                  <a:srgbClr val="800000"/>
                </a:solidFill>
              </a:rPr>
              <a:t>(3) IM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182</a:t>
            </a:fld>
            <a:endParaRPr lang="en-US" dirty="0"/>
          </a:p>
        </p:txBody>
      </p:sp>
      <p:pic>
        <p:nvPicPr>
          <p:cNvPr id="15" name="Picture 14" descr="Untitled.tif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540" y="1154046"/>
            <a:ext cx="8672886" cy="493095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368240" y="1285510"/>
            <a:ext cx="95894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Stator</a:t>
            </a:r>
          </a:p>
          <a:p>
            <a:r>
              <a:rPr lang="en-US" sz="1400" dirty="0"/>
              <a:t>Current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87760" y="2221161"/>
            <a:ext cx="128169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Phase</a:t>
            </a:r>
          </a:p>
          <a:p>
            <a:r>
              <a:rPr lang="en-US" sz="1400" dirty="0" smtClean="0"/>
              <a:t>Resistance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3284970" y="2011312"/>
            <a:ext cx="122461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Stator</a:t>
            </a:r>
          </a:p>
          <a:p>
            <a:r>
              <a:rPr lang="en-US" sz="1400" dirty="0"/>
              <a:t>Leakage</a:t>
            </a:r>
          </a:p>
          <a:p>
            <a:r>
              <a:rPr lang="en-US" sz="1400" dirty="0"/>
              <a:t>Reactance</a:t>
            </a:r>
          </a:p>
        </p:txBody>
      </p:sp>
      <p:sp>
        <p:nvSpPr>
          <p:cNvPr id="19" name="Rectangle 18"/>
          <p:cNvSpPr/>
          <p:nvPr/>
        </p:nvSpPr>
        <p:spPr>
          <a:xfrm>
            <a:off x="5108964" y="1172164"/>
            <a:ext cx="182664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smtClean="0"/>
              <a:t>Rotor Leakage</a:t>
            </a:r>
            <a:endParaRPr lang="en-US" sz="1400" dirty="0"/>
          </a:p>
          <a:p>
            <a:r>
              <a:rPr lang="en-US" sz="1400" dirty="0"/>
              <a:t>Reactance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8044776" y="1366556"/>
            <a:ext cx="99897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Rotor</a:t>
            </a:r>
          </a:p>
          <a:p>
            <a:r>
              <a:rPr lang="en-US" sz="1400" dirty="0"/>
              <a:t>Current</a:t>
            </a:r>
          </a:p>
        </p:txBody>
      </p:sp>
      <p:sp>
        <p:nvSpPr>
          <p:cNvPr id="21" name="Rectangle 20"/>
          <p:cNvSpPr/>
          <p:nvPr/>
        </p:nvSpPr>
        <p:spPr>
          <a:xfrm>
            <a:off x="8160292" y="3991545"/>
            <a:ext cx="883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Rotor</a:t>
            </a:r>
          </a:p>
          <a:p>
            <a:r>
              <a:rPr lang="en-US" sz="1400" dirty="0"/>
              <a:t>Resist.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833146" y="4219731"/>
            <a:ext cx="123959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Magnetizing</a:t>
            </a:r>
          </a:p>
          <a:p>
            <a:r>
              <a:rPr lang="en-US" sz="1400" dirty="0"/>
              <a:t>Reactance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282432" y="3446000"/>
            <a:ext cx="121696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/>
              <a:t>Stator </a:t>
            </a:r>
            <a:r>
              <a:rPr lang="en-US" sz="1400" dirty="0" smtClean="0"/>
              <a:t>terminal voltage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123683" y="2903032"/>
            <a:ext cx="12297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Magnetizing</a:t>
            </a:r>
          </a:p>
          <a:p>
            <a:r>
              <a:rPr lang="en-US" sz="1400" dirty="0" smtClean="0"/>
              <a:t>Current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028" y="192286"/>
            <a:ext cx="8686800" cy="701211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Equivalent circuit of one phase of (3) phase machine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52333" y="909424"/>
            <a:ext cx="721745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Supply current = </a:t>
            </a:r>
            <a:r>
              <a:rPr lang="en-US" sz="2800" i="1" dirty="0" smtClean="0">
                <a:solidFill>
                  <a:srgbClr val="800000"/>
                </a:solidFill>
                <a:latin typeface="Bell MT"/>
              </a:rPr>
              <a:t>I</a:t>
            </a:r>
            <a:r>
              <a:rPr lang="en-US" sz="2800" i="1" baseline="-25000" dirty="0" smtClean="0">
                <a:solidFill>
                  <a:srgbClr val="800000"/>
                </a:solidFill>
                <a:latin typeface="Bell MT"/>
              </a:rPr>
              <a:t>1</a:t>
            </a:r>
            <a:r>
              <a:rPr lang="en-US" sz="2400" i="1" baseline="-25000" dirty="0" smtClean="0">
                <a:solidFill>
                  <a:srgbClr val="800000"/>
                </a:solidFill>
                <a:latin typeface="Bell MT"/>
              </a:rPr>
              <a:t> </a:t>
            </a:r>
            <a:r>
              <a:rPr lang="en-US" sz="2400" i="1" dirty="0">
                <a:solidFill>
                  <a:srgbClr val="1F497D"/>
                </a:solidFill>
                <a:latin typeface="Bell MT"/>
              </a:rPr>
              <a:t>=</a:t>
            </a:r>
            <a:r>
              <a:rPr lang="en-US" sz="2400" i="1" dirty="0" smtClean="0">
                <a:solidFill>
                  <a:srgbClr val="1F497D"/>
                </a:solidFill>
                <a:latin typeface="Bell MT"/>
              </a:rPr>
              <a:t>     </a:t>
            </a:r>
            <a:r>
              <a:rPr lang="en-US" sz="2200" dirty="0" smtClean="0"/>
              <a:t>magnetizing </a:t>
            </a:r>
            <a:r>
              <a:rPr lang="en-US" sz="2800" i="1" dirty="0" smtClean="0">
                <a:solidFill>
                  <a:srgbClr val="800000"/>
                </a:solidFill>
                <a:latin typeface="Bell MT"/>
              </a:rPr>
              <a:t>I</a:t>
            </a:r>
            <a:r>
              <a:rPr lang="en-US" sz="2800" i="1" baseline="30000" dirty="0" smtClean="0">
                <a:solidFill>
                  <a:srgbClr val="800000"/>
                </a:solidFill>
                <a:latin typeface="Arial"/>
                <a:cs typeface="Arial"/>
              </a:rPr>
              <a:t>2</a:t>
            </a:r>
            <a:r>
              <a:rPr lang="en-US" sz="2200" dirty="0" smtClean="0"/>
              <a:t> + working </a:t>
            </a:r>
            <a:r>
              <a:rPr lang="en-US" sz="2800" i="1" dirty="0" smtClean="0">
                <a:solidFill>
                  <a:srgbClr val="800000"/>
                </a:solidFill>
                <a:latin typeface="Bell MT"/>
              </a:rPr>
              <a:t>I</a:t>
            </a:r>
            <a:r>
              <a:rPr lang="en-US" sz="2800" i="1" baseline="30000" dirty="0" smtClean="0">
                <a:solidFill>
                  <a:srgbClr val="800000"/>
                </a:solidFill>
                <a:cs typeface="Arial"/>
              </a:rPr>
              <a:t>2</a:t>
            </a:r>
            <a:r>
              <a:rPr lang="en-US" sz="2200" dirty="0" smtClean="0"/>
              <a:t>   </a:t>
            </a:r>
          </a:p>
          <a:p>
            <a:endParaRPr lang="en-US" sz="2200" dirty="0"/>
          </a:p>
          <a:p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Working current or torque producing current circulates</a:t>
            </a:r>
          </a:p>
          <a:p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in the rotor cage</a:t>
            </a:r>
          </a:p>
          <a:p>
            <a:endParaRPr lang="en-US" sz="2200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Flux vector drives regulate the two current </a:t>
            </a:r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components of the phase </a:t>
            </a:r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current</a:t>
            </a:r>
          </a:p>
          <a:p>
            <a:r>
              <a:rPr lang="en-US" sz="2200" dirty="0">
                <a:solidFill>
                  <a:srgbClr val="1F497D"/>
                </a:solidFill>
                <a:latin typeface="Arial"/>
                <a:cs typeface="Arial"/>
              </a:rPr>
              <a:t>	</a:t>
            </a:r>
            <a:endParaRPr lang="en-US" sz="2200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Using constant V/</a:t>
            </a:r>
            <a:r>
              <a:rPr lang="en-US" sz="2200" dirty="0">
                <a:solidFill>
                  <a:srgbClr val="1F497D"/>
                </a:solidFill>
                <a:latin typeface="Arial"/>
                <a:cs typeface="Arial"/>
              </a:rPr>
              <a:t>H</a:t>
            </a:r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z variable speed control magnetizing </a:t>
            </a:r>
          </a:p>
          <a:p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current is regulated by ratios:</a:t>
            </a:r>
          </a:p>
          <a:p>
            <a:endParaRPr lang="en-US" sz="2200" dirty="0" smtClean="0">
              <a:solidFill>
                <a:srgbClr val="1F497D"/>
              </a:solidFill>
              <a:latin typeface="Arial"/>
              <a:cs typeface="Arial"/>
            </a:endParaRPr>
          </a:p>
          <a:p>
            <a:r>
              <a:rPr lang="en-US" sz="2200" dirty="0">
                <a:solidFill>
                  <a:srgbClr val="1F497D"/>
                </a:solidFill>
                <a:latin typeface="Arial"/>
                <a:cs typeface="Arial"/>
              </a:rPr>
              <a:t>	</a:t>
            </a:r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			 460V/60Hz = 7.67 V/Hz</a:t>
            </a:r>
          </a:p>
          <a:p>
            <a:r>
              <a:rPr lang="en-US" sz="2200" dirty="0">
                <a:solidFill>
                  <a:srgbClr val="1F497D"/>
                </a:solidFill>
                <a:latin typeface="Arial"/>
                <a:cs typeface="Arial"/>
              </a:rPr>
              <a:t>	</a:t>
            </a:r>
            <a:r>
              <a:rPr lang="en-US" sz="2200" dirty="0" smtClean="0">
                <a:solidFill>
                  <a:srgbClr val="1F497D"/>
                </a:solidFill>
                <a:latin typeface="Arial"/>
                <a:cs typeface="Arial"/>
              </a:rPr>
              <a:t>			 230V/60Hz = 3.8 V/Hz</a:t>
            </a:r>
            <a:endParaRPr lang="en-US" sz="2200" dirty="0">
              <a:solidFill>
                <a:srgbClr val="1F497D"/>
              </a:solidFill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4006535" y="924204"/>
            <a:ext cx="36137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3875603" y="936779"/>
            <a:ext cx="130932" cy="56208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3752676" y="1107165"/>
            <a:ext cx="122927" cy="3404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818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5564"/>
            <a:ext cx="8229600" cy="701211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The equivalent circuit parameter (ECP) </a:t>
            </a:r>
            <a:br>
              <a:rPr lang="en-US" sz="3600" dirty="0" smtClean="0">
                <a:solidFill>
                  <a:srgbClr val="800000"/>
                </a:solidFill>
              </a:rPr>
            </a:br>
            <a:r>
              <a:rPr lang="en-US" sz="3600" dirty="0" smtClean="0">
                <a:solidFill>
                  <a:srgbClr val="800000"/>
                </a:solidFill>
              </a:rPr>
              <a:t>measurements for AC induction machines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184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714574" y="1754536"/>
            <a:ext cx="670552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Three standard test for AC induction </a:t>
            </a:r>
          </a:p>
          <a:p>
            <a:r>
              <a:rPr lang="en-US" sz="2800" dirty="0" smtClean="0"/>
              <a:t>motor parameters</a:t>
            </a:r>
          </a:p>
          <a:p>
            <a:endParaRPr lang="en-US" sz="2800" dirty="0"/>
          </a:p>
          <a:p>
            <a:r>
              <a:rPr lang="en-US" sz="2800" dirty="0" smtClean="0"/>
              <a:t>	DC Test  (Line to Line Resistance)</a:t>
            </a:r>
          </a:p>
          <a:p>
            <a:endParaRPr lang="en-US" sz="2800" dirty="0" smtClean="0"/>
          </a:p>
          <a:p>
            <a:r>
              <a:rPr lang="en-US" sz="2800" dirty="0" smtClean="0"/>
              <a:t>	No-Load Test </a:t>
            </a:r>
          </a:p>
          <a:p>
            <a:r>
              <a:rPr lang="en-US" sz="2800" dirty="0"/>
              <a:t>	</a:t>
            </a:r>
            <a:endParaRPr lang="en-US" sz="2800" dirty="0" smtClean="0"/>
          </a:p>
          <a:p>
            <a:r>
              <a:rPr lang="en-US" sz="2800" dirty="0" smtClean="0"/>
              <a:t>	Locked-Rotor Test </a:t>
            </a:r>
          </a:p>
          <a:p>
            <a:r>
              <a:rPr lang="en-US" sz="28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016"/>
            <a:ext cx="8229600" cy="701211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DC Test for phase resistance</a:t>
            </a:r>
            <a:r>
              <a:rPr lang="en-US" sz="3600" dirty="0">
                <a:solidFill>
                  <a:srgbClr val="800000"/>
                </a:solidFill>
              </a:rPr>
              <a:t/>
            </a:r>
            <a:br>
              <a:rPr lang="en-US" sz="3600" dirty="0">
                <a:solidFill>
                  <a:srgbClr val="800000"/>
                </a:solidFill>
              </a:rPr>
            </a:b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185</a:t>
            </a:fld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63600" y="1955800"/>
            <a:ext cx="74803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</a:t>
            </a:r>
            <a:r>
              <a:rPr lang="en-US" sz="2800" dirty="0"/>
              <a:t>stator </a:t>
            </a:r>
            <a:r>
              <a:rPr lang="en-US" sz="2800" dirty="0" smtClean="0"/>
              <a:t>phase </a:t>
            </a:r>
            <a:r>
              <a:rPr lang="en-US" sz="2800" dirty="0"/>
              <a:t>resistance (</a:t>
            </a:r>
            <a:r>
              <a:rPr lang="en-US" sz="2800" i="1" dirty="0">
                <a:solidFill>
                  <a:srgbClr val="800000"/>
                </a:solidFill>
              </a:rPr>
              <a:t>R</a:t>
            </a:r>
            <a:r>
              <a:rPr lang="en-US" sz="2800" i="1" baseline="-25000" dirty="0">
                <a:solidFill>
                  <a:srgbClr val="800000"/>
                </a:solidFill>
              </a:rPr>
              <a:t>S</a:t>
            </a:r>
            <a:r>
              <a:rPr lang="en-US" sz="2800" dirty="0"/>
              <a:t>)</a:t>
            </a:r>
            <a:r>
              <a:rPr lang="en-US" sz="2800" dirty="0" smtClean="0"/>
              <a:t>.</a:t>
            </a:r>
          </a:p>
          <a:p>
            <a:endParaRPr lang="en-US" sz="2800" dirty="0"/>
          </a:p>
          <a:p>
            <a:r>
              <a:rPr lang="en-US" sz="2800" dirty="0" smtClean="0"/>
              <a:t>	Apply </a:t>
            </a:r>
            <a:r>
              <a:rPr lang="en-US" sz="2800" dirty="0"/>
              <a:t>a DC voltage </a:t>
            </a:r>
            <a:r>
              <a:rPr lang="en-US" sz="2800" dirty="0" smtClean="0"/>
              <a:t>across stator windings. </a:t>
            </a:r>
            <a:r>
              <a:rPr lang="en-US" sz="2800" dirty="0"/>
              <a:t>	</a:t>
            </a:r>
            <a:r>
              <a:rPr lang="en-US" sz="2800" dirty="0" smtClean="0"/>
              <a:t>Measure DC </a:t>
            </a:r>
            <a:r>
              <a:rPr lang="en-US" sz="2800" dirty="0"/>
              <a:t>voltage and </a:t>
            </a:r>
            <a:r>
              <a:rPr lang="en-US" sz="2800" dirty="0" smtClean="0"/>
              <a:t>current</a:t>
            </a:r>
          </a:p>
          <a:p>
            <a:r>
              <a:rPr lang="en-US" sz="2800" dirty="0"/>
              <a:t>	</a:t>
            </a:r>
            <a:r>
              <a:rPr lang="en-US" sz="2800" dirty="0" smtClean="0"/>
              <a:t>Line to line values/2 = phase values</a:t>
            </a:r>
          </a:p>
          <a:p>
            <a:r>
              <a:rPr lang="en-US" sz="2800" dirty="0" smtClean="0"/>
              <a:t>	</a:t>
            </a:r>
            <a:r>
              <a:rPr lang="en-US" sz="2800" dirty="0"/>
              <a:t>(</a:t>
            </a:r>
            <a:r>
              <a:rPr lang="en-US" sz="2800" i="1" dirty="0">
                <a:solidFill>
                  <a:srgbClr val="800000"/>
                </a:solidFill>
              </a:rPr>
              <a:t>R</a:t>
            </a:r>
            <a:r>
              <a:rPr lang="en-US" sz="2800" i="1" baseline="-25000" dirty="0">
                <a:solidFill>
                  <a:srgbClr val="800000"/>
                </a:solidFill>
              </a:rPr>
              <a:t>S</a:t>
            </a:r>
            <a:r>
              <a:rPr lang="en-US" sz="2800" dirty="0" smtClean="0"/>
              <a:t>) = voltage / current</a:t>
            </a:r>
            <a:endParaRPr lang="en-US" sz="2800" dirty="0"/>
          </a:p>
          <a:p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016"/>
            <a:ext cx="8229600" cy="7012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No-Load Test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186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1371927"/>
            <a:ext cx="8178799" cy="33958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Conduct no load motor test with uncouples shaft </a:t>
            </a: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Apply (3) balanced AC voltages to terminals @ rated </a:t>
            </a:r>
            <a:r>
              <a:rPr lang="en-US" sz="2800" i="1" dirty="0" smtClean="0">
                <a:solidFill>
                  <a:srgbClr val="800000"/>
                </a:solidFill>
                <a:latin typeface="Arial"/>
              </a:rPr>
              <a:t>f</a:t>
            </a:r>
            <a:r>
              <a:rPr lang="en-US" sz="2400" dirty="0" smtClean="0">
                <a:latin typeface="Arial"/>
              </a:rPr>
              <a:t> .</a:t>
            </a: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Measure current, voltage &amp; input power</a:t>
            </a:r>
          </a:p>
          <a:p>
            <a:endParaRPr lang="en-US" sz="2400" dirty="0" smtClean="0">
              <a:latin typeface="Arial"/>
            </a:endParaRPr>
          </a:p>
          <a:p>
            <a:r>
              <a:rPr lang="en-US" sz="2400" dirty="0" smtClean="0">
                <a:latin typeface="Arial"/>
              </a:rPr>
              <a:t>Record total losses (core, ohmic, windage &amp; friction)</a:t>
            </a:r>
          </a:p>
          <a:p>
            <a:endParaRPr lang="en-US" sz="2800" baseline="30000" dirty="0" smtClean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5116"/>
            <a:ext cx="8229600" cy="701211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800000"/>
                </a:solidFill>
              </a:rPr>
              <a:t>Blocked Rotor Test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498600" y="1752600"/>
            <a:ext cx="66294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Block rotor shaft to prevent rotation</a:t>
            </a:r>
          </a:p>
          <a:p>
            <a:endParaRPr lang="en-US" sz="2400" dirty="0"/>
          </a:p>
          <a:p>
            <a:r>
              <a:rPr lang="en-US" sz="2400" dirty="0" smtClean="0"/>
              <a:t>Apply (3) balanced AC voltages @ 0.25 </a:t>
            </a:r>
            <a:r>
              <a:rPr lang="en-US" sz="2800" i="1" dirty="0" smtClean="0">
                <a:solidFill>
                  <a:srgbClr val="800000"/>
                </a:solidFill>
              </a:rPr>
              <a:t>f</a:t>
            </a:r>
            <a:r>
              <a:rPr lang="en-US" sz="2400" dirty="0" smtClean="0"/>
              <a:t> .</a:t>
            </a:r>
          </a:p>
          <a:p>
            <a:endParaRPr lang="en-US" sz="2400" dirty="0"/>
          </a:p>
          <a:p>
            <a:r>
              <a:rPr lang="en-US" sz="2400" dirty="0" smtClean="0"/>
              <a:t>Adjust AC voltage to produce rate current</a:t>
            </a:r>
          </a:p>
          <a:p>
            <a:endParaRPr lang="en-US" sz="2400" dirty="0"/>
          </a:p>
          <a:p>
            <a:r>
              <a:rPr lang="en-US" sz="2400" dirty="0" smtClean="0"/>
              <a:t>Measure Voltage, current and input power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7487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9716"/>
            <a:ext cx="8229600" cy="701211"/>
          </a:xfrm>
        </p:spPr>
        <p:txBody>
          <a:bodyPr>
            <a:normAutofit fontScale="90000"/>
          </a:bodyPr>
          <a:lstStyle/>
          <a:p>
            <a:r>
              <a:rPr lang="en-US" sz="2800" dirty="0" smtClean="0">
                <a:solidFill>
                  <a:srgbClr val="800000"/>
                </a:solidFill>
              </a:rPr>
              <a:t>Effect of supply voltage variation with no current control</a:t>
            </a:r>
            <a:endParaRPr lang="en-US" sz="2800" dirty="0">
              <a:solidFill>
                <a:srgbClr val="8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Mod 19 Copyright: JR Hendershot 2012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B9E2A-62C9-E64C-B4B8-CE2194CCEB4D}" type="slidenum">
              <a:rPr lang="en-US" smtClean="0"/>
              <a:t>188</a:t>
            </a:fld>
            <a:endParaRPr lang="en-US" dirty="0"/>
          </a:p>
        </p:txBody>
      </p:sp>
      <p:pic>
        <p:nvPicPr>
          <p:cNvPr id="3" name="Picture 2" descr="Untitled.tif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00" y="1281560"/>
            <a:ext cx="8379992" cy="47236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551418" y="5193822"/>
            <a:ext cx="30957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 frequency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2958" y="5692792"/>
            <a:ext cx="2290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Prof. TJE Miller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953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LECTURE.thmx</Template>
  <TotalTime>3133</TotalTime>
  <Words>720</Words>
  <Application>Microsoft Office PowerPoint</Application>
  <PresentationFormat>On-screen Show (4:3)</PresentationFormat>
  <Paragraphs>196</Paragraphs>
  <Slides>19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LECTURE</vt:lpstr>
      <vt:lpstr>Document</vt:lpstr>
      <vt:lpstr>Electric Machine Design Course </vt:lpstr>
      <vt:lpstr>Measurements of IM equivalent circuit parameters  </vt:lpstr>
      <vt:lpstr>Per-phase equivalent circuit of (3) IM</vt:lpstr>
      <vt:lpstr>Equivalent circuit of one phase of (3) phase machine</vt:lpstr>
      <vt:lpstr>The equivalent circuit parameter (ECP)  measurements for AC induction machines</vt:lpstr>
      <vt:lpstr>DC Test for phase resistance </vt:lpstr>
      <vt:lpstr>No-Load Test</vt:lpstr>
      <vt:lpstr>Blocked Rotor Test</vt:lpstr>
      <vt:lpstr>Effect of supply voltage variation with no current control</vt:lpstr>
      <vt:lpstr>Torque vs. speed from grid test</vt:lpstr>
      <vt:lpstr>Four quadrant Torque vs. Speed plots</vt:lpstr>
      <vt:lpstr>Reactance components</vt:lpstr>
      <vt:lpstr>Reactances &amp; Resistances  of AC Induction machines</vt:lpstr>
      <vt:lpstr>Equivalent Circuit solution produces  Torque vs. Speed curves</vt:lpstr>
      <vt:lpstr>Use of Torque vs. Speed curve analysis</vt:lpstr>
      <vt:lpstr>Torque &amp; output power vs. RPM  for an AC traction motor &amp; inverter</vt:lpstr>
      <vt:lpstr>(5) Load points for performance predictions</vt:lpstr>
      <vt:lpstr>Phase currents &amp; two currents vectors</vt:lpstr>
      <vt:lpstr>Title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Electric Machine Design Course</dc:title>
  <dc:creator>james hendershot</dc:creator>
  <cp:lastModifiedBy>Charlie</cp:lastModifiedBy>
  <cp:revision>77</cp:revision>
  <dcterms:created xsi:type="dcterms:W3CDTF">2012-06-02T18:11:50Z</dcterms:created>
  <dcterms:modified xsi:type="dcterms:W3CDTF">2012-09-03T03:56:51Z</dcterms:modified>
</cp:coreProperties>
</file>