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0" saveSubsetFonts="1" autoCompressPictures="0">
  <p:sldMasterIdLst>
    <p:sldMasterId id="2147483660" r:id="rId1"/>
  </p:sldMasterIdLst>
  <p:notesMasterIdLst>
    <p:notesMasterId r:id="rId31"/>
  </p:notesMasterIdLst>
  <p:handoutMasterIdLst>
    <p:handoutMasterId r:id="rId32"/>
  </p:handoutMasterIdLst>
  <p:sldIdLst>
    <p:sldId id="256" r:id="rId2"/>
    <p:sldId id="272" r:id="rId3"/>
    <p:sldId id="275" r:id="rId4"/>
    <p:sldId id="282" r:id="rId5"/>
    <p:sldId id="271" r:id="rId6"/>
    <p:sldId id="281" r:id="rId7"/>
    <p:sldId id="279" r:id="rId8"/>
    <p:sldId id="280" r:id="rId9"/>
    <p:sldId id="277" r:id="rId10"/>
    <p:sldId id="257" r:id="rId11"/>
    <p:sldId id="270" r:id="rId12"/>
    <p:sldId id="278" r:id="rId13"/>
    <p:sldId id="268" r:id="rId14"/>
    <p:sldId id="274" r:id="rId15"/>
    <p:sldId id="265" r:id="rId16"/>
    <p:sldId id="286" r:id="rId17"/>
    <p:sldId id="276" r:id="rId18"/>
    <p:sldId id="283" r:id="rId19"/>
    <p:sldId id="284" r:id="rId20"/>
    <p:sldId id="285" r:id="rId21"/>
    <p:sldId id="287" r:id="rId22"/>
    <p:sldId id="288" r:id="rId23"/>
    <p:sldId id="289" r:id="rId24"/>
    <p:sldId id="290" r:id="rId25"/>
    <p:sldId id="291" r:id="rId26"/>
    <p:sldId id="292" r:id="rId27"/>
    <p:sldId id="273" r:id="rId28"/>
    <p:sldId id="293" r:id="rId29"/>
    <p:sldId id="29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1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BBF459-8CE4-0B40-9D17-D330F4A06DDF}" type="datetimeFigureOut">
              <a:rPr lang="en-US" smtClean="0"/>
              <a:t>9/2/2012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9E66FF-CEF2-3A4C-921E-23334C8AF2F2}" type="slidenum">
              <a:rPr lang="en-US" smtClean="0"/>
              <a:t>‹#›</a:t>
            </a:fld>
            <a:endParaRPr lang="en-US" dirty="0"/>
          </a:p>
        </p:txBody>
      </p:sp>
    </p:spTree>
    <p:extLst>
      <p:ext uri="{BB962C8B-B14F-4D97-AF65-F5344CB8AC3E}">
        <p14:creationId xmlns:p14="http://schemas.microsoft.com/office/powerpoint/2010/main" val="2599292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1DF5B-09A7-FE4C-85C4-21328F5384DE}" type="datetimeFigureOut">
              <a:rPr lang="en-US" smtClean="0"/>
              <a:t>9/2/2012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5670E-E686-2D4A-9F1A-60927596BB0E}" type="slidenum">
              <a:rPr lang="en-US" smtClean="0"/>
              <a:t>‹#›</a:t>
            </a:fld>
            <a:endParaRPr lang="en-US" dirty="0"/>
          </a:p>
        </p:txBody>
      </p:sp>
    </p:spTree>
    <p:extLst>
      <p:ext uri="{BB962C8B-B14F-4D97-AF65-F5344CB8AC3E}">
        <p14:creationId xmlns:p14="http://schemas.microsoft.com/office/powerpoint/2010/main" val="40500674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5670E-E686-2D4A-9F1A-60927596BB0E}" type="slidenum">
              <a:rPr lang="en-US" smtClean="0"/>
              <a:t>162</a:t>
            </a:fld>
            <a:endParaRPr lang="en-US" dirty="0"/>
          </a:p>
        </p:txBody>
      </p:sp>
    </p:spTree>
    <p:extLst>
      <p:ext uri="{BB962C8B-B14F-4D97-AF65-F5344CB8AC3E}">
        <p14:creationId xmlns:p14="http://schemas.microsoft.com/office/powerpoint/2010/main" val="367382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5670E-E686-2D4A-9F1A-60927596BB0E}" type="slidenum">
              <a:rPr lang="en-US" smtClean="0"/>
              <a:t>163</a:t>
            </a:fld>
            <a:endParaRPr lang="en-US" dirty="0"/>
          </a:p>
        </p:txBody>
      </p:sp>
    </p:spTree>
    <p:extLst>
      <p:ext uri="{BB962C8B-B14F-4D97-AF65-F5344CB8AC3E}">
        <p14:creationId xmlns:p14="http://schemas.microsoft.com/office/powerpoint/2010/main" val="299412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5670E-E686-2D4A-9F1A-60927596BB0E}" type="slidenum">
              <a:rPr lang="en-US" smtClean="0"/>
              <a:t>171</a:t>
            </a:fld>
            <a:endParaRPr lang="en-US" dirty="0"/>
          </a:p>
        </p:txBody>
      </p:sp>
    </p:spTree>
    <p:extLst>
      <p:ext uri="{BB962C8B-B14F-4D97-AF65-F5344CB8AC3E}">
        <p14:creationId xmlns:p14="http://schemas.microsoft.com/office/powerpoint/2010/main" val="8703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5670E-E686-2D4A-9F1A-60927596BB0E}" type="slidenum">
              <a:rPr lang="en-US" smtClean="0"/>
              <a:t>172</a:t>
            </a:fld>
            <a:endParaRPr lang="en-US" dirty="0"/>
          </a:p>
        </p:txBody>
      </p:sp>
    </p:spTree>
    <p:extLst>
      <p:ext uri="{BB962C8B-B14F-4D97-AF65-F5344CB8AC3E}">
        <p14:creationId xmlns:p14="http://schemas.microsoft.com/office/powerpoint/2010/main" val="239239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5670E-E686-2D4A-9F1A-60927596BB0E}" type="slidenum">
              <a:rPr lang="en-US" smtClean="0"/>
              <a:t>176</a:t>
            </a:fld>
            <a:endParaRPr lang="en-US" dirty="0"/>
          </a:p>
        </p:txBody>
      </p:sp>
    </p:spTree>
    <p:extLst>
      <p:ext uri="{BB962C8B-B14F-4D97-AF65-F5344CB8AC3E}">
        <p14:creationId xmlns:p14="http://schemas.microsoft.com/office/powerpoint/2010/main" val="339906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5670E-E686-2D4A-9F1A-60927596BB0E}" type="slidenum">
              <a:rPr lang="en-US" smtClean="0"/>
              <a:t>188</a:t>
            </a:fld>
            <a:endParaRPr lang="en-US" dirty="0"/>
          </a:p>
        </p:txBody>
      </p:sp>
    </p:spTree>
    <p:extLst>
      <p:ext uri="{BB962C8B-B14F-4D97-AF65-F5344CB8AC3E}">
        <p14:creationId xmlns:p14="http://schemas.microsoft.com/office/powerpoint/2010/main" val="25246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5FA3D4-0620-2740-846E-E87FD7DE5EC0}"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16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896D5-F590-EB4E-B4E6-F2BE5FA51D78}"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16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B1B62-2C60-2748-8009-1F6A93AB372A}"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16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B12134-5B54-B841-906E-7740886790F7}"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16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63E47-6CCC-AF49-A042-FC5D7C726511}" type="datetime1">
              <a:rPr lang="en-US" smtClean="0"/>
              <a:t>9/2/2012</a:t>
            </a:fld>
            <a:endParaRPr lang="en-US" dirty="0"/>
          </a:p>
        </p:txBody>
      </p:sp>
      <p:sp>
        <p:nvSpPr>
          <p:cNvPr id="5" name="Footer Placeholder 4"/>
          <p:cNvSpPr>
            <a:spLocks noGrp="1"/>
          </p:cNvSpPr>
          <p:nvPr>
            <p:ph type="ftr" sz="quarter" idx="11"/>
          </p:nvPr>
        </p:nvSpPr>
        <p:spPr/>
        <p:txBody>
          <a:bodyPr/>
          <a:lstStyle/>
          <a:p>
            <a:r>
              <a:rPr lang="en-US" dirty="0" smtClean="0"/>
              <a:t>Mod 16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D0DFB-F9C4-C243-A8DD-DCA6C397BFD7}" type="datetime1">
              <a:rPr lang="en-US" smtClean="0"/>
              <a:t>9/2/2012</a:t>
            </a:fld>
            <a:endParaRPr lang="en-US" dirty="0"/>
          </a:p>
        </p:txBody>
      </p:sp>
      <p:sp>
        <p:nvSpPr>
          <p:cNvPr id="6" name="Footer Placeholder 5"/>
          <p:cNvSpPr>
            <a:spLocks noGrp="1"/>
          </p:cNvSpPr>
          <p:nvPr>
            <p:ph type="ftr" sz="quarter" idx="11"/>
          </p:nvPr>
        </p:nvSpPr>
        <p:spPr/>
        <p:txBody>
          <a:bodyPr/>
          <a:lstStyle/>
          <a:p>
            <a:r>
              <a:rPr lang="en-US" dirty="0" smtClean="0"/>
              <a:t>Mod 16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431A1A-4429-7046-814A-B5AC37A593FD}" type="datetime1">
              <a:rPr lang="en-US" smtClean="0"/>
              <a:t>9/2/2012</a:t>
            </a:fld>
            <a:endParaRPr lang="en-US" dirty="0"/>
          </a:p>
        </p:txBody>
      </p:sp>
      <p:sp>
        <p:nvSpPr>
          <p:cNvPr id="8" name="Footer Placeholder 7"/>
          <p:cNvSpPr>
            <a:spLocks noGrp="1"/>
          </p:cNvSpPr>
          <p:nvPr>
            <p:ph type="ftr" sz="quarter" idx="11"/>
          </p:nvPr>
        </p:nvSpPr>
        <p:spPr/>
        <p:txBody>
          <a:bodyPr/>
          <a:lstStyle/>
          <a:p>
            <a:r>
              <a:rPr lang="en-US" dirty="0" smtClean="0"/>
              <a:t>Mod 16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2DDA5-F716-5149-AF1C-2AAC637FF0A9}" type="datetime1">
              <a:rPr lang="en-US" smtClean="0"/>
              <a:t>9/2/2012</a:t>
            </a:fld>
            <a:endParaRPr lang="en-US" dirty="0"/>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4E4C8-6446-774A-A4F0-9962C7C125DE}" type="datetime1">
              <a:rPr lang="en-US" smtClean="0"/>
              <a:t>9/2/2012</a:t>
            </a:fld>
            <a:endParaRPr lang="en-US" dirty="0"/>
          </a:p>
        </p:txBody>
      </p:sp>
      <p:sp>
        <p:nvSpPr>
          <p:cNvPr id="3" name="Footer Placeholder 2"/>
          <p:cNvSpPr>
            <a:spLocks noGrp="1"/>
          </p:cNvSpPr>
          <p:nvPr>
            <p:ph type="ftr" sz="quarter" idx="11"/>
          </p:nvPr>
        </p:nvSpPr>
        <p:spPr/>
        <p:txBody>
          <a:bodyPr/>
          <a:lstStyle/>
          <a:p>
            <a:r>
              <a:rPr lang="en-US" dirty="0" smtClean="0"/>
              <a:t>Mod 16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114CA-41A8-8047-BC91-1B90BD85F11B}" type="datetime1">
              <a:rPr lang="en-US" smtClean="0"/>
              <a:t>9/2/2012</a:t>
            </a:fld>
            <a:endParaRPr lang="en-US" dirty="0"/>
          </a:p>
        </p:txBody>
      </p:sp>
      <p:sp>
        <p:nvSpPr>
          <p:cNvPr id="6" name="Footer Placeholder 5"/>
          <p:cNvSpPr>
            <a:spLocks noGrp="1"/>
          </p:cNvSpPr>
          <p:nvPr>
            <p:ph type="ftr" sz="quarter" idx="11"/>
          </p:nvPr>
        </p:nvSpPr>
        <p:spPr/>
        <p:txBody>
          <a:bodyPr/>
          <a:lstStyle/>
          <a:p>
            <a:r>
              <a:rPr lang="en-US" dirty="0" smtClean="0"/>
              <a:t>Mod 16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9E5FA-4D8F-D747-9C8D-48A1C66094F4}" type="datetime1">
              <a:rPr lang="en-US" smtClean="0"/>
              <a:t>9/2/2012</a:t>
            </a:fld>
            <a:endParaRPr lang="en-US" dirty="0"/>
          </a:p>
        </p:txBody>
      </p:sp>
      <p:sp>
        <p:nvSpPr>
          <p:cNvPr id="6" name="Footer Placeholder 5"/>
          <p:cNvSpPr>
            <a:spLocks noGrp="1"/>
          </p:cNvSpPr>
          <p:nvPr>
            <p:ph type="ftr" sz="quarter" idx="11"/>
          </p:nvPr>
        </p:nvSpPr>
        <p:spPr/>
        <p:txBody>
          <a:bodyPr/>
          <a:lstStyle/>
          <a:p>
            <a:r>
              <a:rPr lang="en-US" dirty="0" smtClean="0"/>
              <a:t>Mod 16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4F34E-6236-CC4F-BCF4-DCB8936E0B74}" type="datetime1">
              <a:rPr lang="en-US" smtClean="0"/>
              <a:t>9/2/2012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 16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emf"/><Relationship Id="rId18" Type="http://schemas.openxmlformats.org/officeDocument/2006/relationships/oleObject" Target="../embeddings/oleObject9.bin"/><Relationship Id="rId3" Type="http://schemas.openxmlformats.org/officeDocument/2006/relationships/image" Target="../media/image21.tiff"/><Relationship Id="rId21" Type="http://schemas.openxmlformats.org/officeDocument/2006/relationships/image" Target="../media/image23.tiff"/><Relationship Id="rId7" Type="http://schemas.openxmlformats.org/officeDocument/2006/relationships/image" Target="../media/image14.emf"/><Relationship Id="rId12" Type="http://schemas.openxmlformats.org/officeDocument/2006/relationships/oleObject" Target="../embeddings/oleObject6.bin"/><Relationship Id="rId17" Type="http://schemas.openxmlformats.org/officeDocument/2006/relationships/image" Target="../media/image19.e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image" Target="../media/image22.tif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emf"/><Relationship Id="rId5" Type="http://schemas.openxmlformats.org/officeDocument/2006/relationships/image" Target="../media/image13.emf"/><Relationship Id="rId15" Type="http://schemas.openxmlformats.org/officeDocument/2006/relationships/image" Target="../media/image18.emf"/><Relationship Id="rId10" Type="http://schemas.openxmlformats.org/officeDocument/2006/relationships/oleObject" Target="../embeddings/oleObject5.bin"/><Relationship Id="rId19" Type="http://schemas.openxmlformats.org/officeDocument/2006/relationships/image" Target="../media/image20.emf"/><Relationship Id="rId4" Type="http://schemas.openxmlformats.org/officeDocument/2006/relationships/oleObject" Target="../embeddings/oleObject2.bin"/><Relationship Id="rId9" Type="http://schemas.openxmlformats.org/officeDocument/2006/relationships/image" Target="../media/image15.emf"/><Relationship Id="rId1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emf"/><Relationship Id="rId5" Type="http://schemas.openxmlformats.org/officeDocument/2006/relationships/oleObject" Target="../embeddings/oleObject15.bin"/><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17.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7.emf"/><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34.wmf"/><Relationship Id="rId4" Type="http://schemas.openxmlformats.org/officeDocument/2006/relationships/oleObject" Target="../embeddings/oleObject18.bin"/><Relationship Id="rId9" Type="http://schemas.openxmlformats.org/officeDocument/2006/relationships/image" Target="../media/image36.wmf"/></Relationships>
</file>

<file path=ppt/slides/_rels/slide22.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tiff"/><Relationship Id="rId1" Type="http://schemas.openxmlformats.org/officeDocument/2006/relationships/slideLayout" Target="../slideLayouts/slideLayout2.xml"/><Relationship Id="rId4" Type="http://schemas.openxmlformats.org/officeDocument/2006/relationships/image" Target="../media/image4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4.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jpeg"/><Relationship Id="rId5" Type="http://schemas.openxmlformats.org/officeDocument/2006/relationships/image" Target="../media/image42.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notesSlide" Target="../notesSlides/notesSlide1.xml"/><Relationship Id="rId7"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249484"/>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646180" y="3292077"/>
            <a:ext cx="7691222" cy="1752600"/>
          </a:xfrm>
        </p:spPr>
        <p:txBody>
          <a:bodyPr>
            <a:normAutofit/>
          </a:bodyPr>
          <a:lstStyle/>
          <a:p>
            <a:r>
              <a:rPr lang="en-US" dirty="0" smtClean="0">
                <a:solidFill>
                  <a:srgbClr val="800000"/>
                </a:solidFill>
                <a:cs typeface="Arial"/>
              </a:rPr>
              <a:t>Poly-Phase Induction Machine Design Strategy </a:t>
            </a:r>
          </a:p>
          <a:p>
            <a:r>
              <a:rPr lang="en-US" dirty="0" smtClean="0">
                <a:solidFill>
                  <a:srgbClr val="800000"/>
                </a:solidFill>
                <a:cs typeface="Arial"/>
              </a:rPr>
              <a:t>Lecture </a:t>
            </a:r>
            <a:r>
              <a:rPr lang="en-US" dirty="0">
                <a:solidFill>
                  <a:srgbClr val="800000"/>
                </a:solidFill>
                <a:cs typeface="Arial"/>
              </a:rPr>
              <a:t># </a:t>
            </a:r>
            <a:r>
              <a:rPr lang="en-US" dirty="0" smtClean="0">
                <a:solidFill>
                  <a:srgbClr val="800000"/>
                </a:solidFill>
                <a:cs typeface="Arial"/>
              </a:rPr>
              <a:t>18 </a:t>
            </a:r>
            <a:endParaRPr lang="en-US" dirty="0">
              <a:solidFill>
                <a:srgbClr val="800000"/>
              </a:solidFill>
              <a:cs typeface="Arial"/>
            </a:endParaRPr>
          </a:p>
          <a:p>
            <a:endParaRPr lang="en-US" dirty="0"/>
          </a:p>
        </p:txBody>
      </p:sp>
      <p:sp>
        <p:nvSpPr>
          <p:cNvPr id="4" name="Footer Placeholder 3"/>
          <p:cNvSpPr>
            <a:spLocks noGrp="1"/>
          </p:cNvSpPr>
          <p:nvPr>
            <p:ph type="ftr" sz="quarter" idx="11"/>
          </p:nvPr>
        </p:nvSpPr>
        <p:spPr>
          <a:xfrm>
            <a:off x="3280336" y="6356350"/>
            <a:ext cx="2895600" cy="365125"/>
          </a:xfrm>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160</a:t>
            </a:fld>
            <a:endParaRPr lang="en-US" dirty="0"/>
          </a:p>
        </p:txBody>
      </p:sp>
    </p:spTree>
    <p:extLst>
      <p:ext uri="{BB962C8B-B14F-4D97-AF65-F5344CB8AC3E}">
        <p14:creationId xmlns:p14="http://schemas.microsoft.com/office/powerpoint/2010/main" val="161205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828"/>
            <a:ext cx="8229600" cy="701211"/>
          </a:xfrm>
        </p:spPr>
        <p:txBody>
          <a:bodyPr>
            <a:normAutofit/>
          </a:bodyPr>
          <a:lstStyle/>
          <a:p>
            <a:r>
              <a:rPr lang="en-US" sz="3200" dirty="0" smtClean="0">
                <a:solidFill>
                  <a:srgbClr val="800000"/>
                </a:solidFill>
              </a:rPr>
              <a:t>Air-Gap selection guidelines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169</a:t>
            </a:fld>
            <a:endParaRPr lang="en-US" dirty="0"/>
          </a:p>
        </p:txBody>
      </p:sp>
      <p:sp>
        <p:nvSpPr>
          <p:cNvPr id="6" name="TextBox 5"/>
          <p:cNvSpPr txBox="1"/>
          <p:nvPr/>
        </p:nvSpPr>
        <p:spPr>
          <a:xfrm>
            <a:off x="626532" y="1466392"/>
            <a:ext cx="8432800" cy="4339650"/>
          </a:xfrm>
          <a:prstGeom prst="rect">
            <a:avLst/>
          </a:prstGeom>
          <a:noFill/>
        </p:spPr>
        <p:txBody>
          <a:bodyPr wrap="square" rtlCol="0">
            <a:spAutoFit/>
          </a:bodyPr>
          <a:lstStyle/>
          <a:p>
            <a:r>
              <a:rPr lang="en-US" sz="2000" dirty="0" smtClean="0">
                <a:latin typeface="Arial"/>
                <a:cs typeface="Arial"/>
              </a:rPr>
              <a:t>Larger air gap increases magnetization  (reduces efficiency)</a:t>
            </a:r>
          </a:p>
          <a:p>
            <a:endParaRPr lang="en-US" sz="2000" dirty="0" smtClean="0">
              <a:latin typeface="Arial"/>
              <a:cs typeface="Arial"/>
            </a:endParaRPr>
          </a:p>
          <a:p>
            <a:r>
              <a:rPr lang="en-US" sz="2000" dirty="0" smtClean="0">
                <a:latin typeface="Arial"/>
                <a:cs typeface="Arial"/>
              </a:rPr>
              <a:t>Rotor to stator contact avoidance determined by rotor bearing system</a:t>
            </a:r>
          </a:p>
          <a:p>
            <a:endParaRPr lang="en-US" sz="2000" dirty="0">
              <a:latin typeface="Arial"/>
              <a:cs typeface="Arial"/>
            </a:endParaRPr>
          </a:p>
          <a:p>
            <a:r>
              <a:rPr lang="en-US" sz="2000" dirty="0" smtClean="0">
                <a:latin typeface="Arial"/>
                <a:cs typeface="Arial"/>
              </a:rPr>
              <a:t>Suggest use Industry air-gap practices for AC Induction machines</a:t>
            </a:r>
          </a:p>
          <a:p>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Select based upon analytical factors:</a:t>
            </a:r>
          </a:p>
          <a:p>
            <a:pPr marL="609600" indent="-609600">
              <a:lnSpc>
                <a:spcPct val="80000"/>
              </a:lnSpc>
            </a:pPr>
            <a:r>
              <a:rPr lang="en-US" altLang="zh-CN" sz="2000" dirty="0">
                <a:latin typeface="Arial" charset="0"/>
                <a:ea typeface="宋体" charset="0"/>
                <a:cs typeface="宋体" charset="0"/>
              </a:rPr>
              <a:t>	</a:t>
            </a:r>
            <a:r>
              <a:rPr lang="en-US" altLang="zh-CN" sz="2000" dirty="0" smtClean="0">
                <a:latin typeface="Arial" charset="0"/>
                <a:ea typeface="宋体" charset="0"/>
                <a:cs typeface="宋体" charset="0"/>
              </a:rPr>
              <a:t>	Magnetizing </a:t>
            </a:r>
            <a:r>
              <a:rPr lang="en-US" altLang="zh-CN" sz="2000" dirty="0">
                <a:latin typeface="Arial" charset="0"/>
                <a:ea typeface="宋体" charset="0"/>
                <a:cs typeface="宋体" charset="0"/>
              </a:rPr>
              <a:t>current, pulsation losses</a:t>
            </a:r>
          </a:p>
          <a:p>
            <a:pPr marL="609600" indent="-609600">
              <a:lnSpc>
                <a:spcPct val="80000"/>
              </a:lnSpc>
            </a:pPr>
            <a:r>
              <a:rPr lang="en-US" altLang="zh-CN" sz="2000" dirty="0">
                <a:latin typeface="Arial" charset="0"/>
                <a:ea typeface="宋体" charset="0"/>
                <a:cs typeface="宋体" charset="0"/>
              </a:rPr>
              <a:t>	</a:t>
            </a:r>
            <a:r>
              <a:rPr lang="en-US" altLang="zh-CN" sz="2000" dirty="0" smtClean="0">
                <a:latin typeface="Arial" charset="0"/>
                <a:ea typeface="宋体" charset="0"/>
                <a:cs typeface="宋体" charset="0"/>
              </a:rPr>
              <a:t>	Mechanical </a:t>
            </a:r>
            <a:r>
              <a:rPr lang="en-US" altLang="zh-CN" sz="2000" dirty="0">
                <a:latin typeface="Arial" charset="0"/>
                <a:ea typeface="宋体" charset="0"/>
                <a:cs typeface="宋体" charset="0"/>
              </a:rPr>
              <a:t>tolerances, bearing, shaft </a:t>
            </a:r>
            <a:r>
              <a:rPr lang="en-US" altLang="zh-CN" sz="2000" dirty="0" smtClean="0">
                <a:latin typeface="Arial" charset="0"/>
                <a:ea typeface="宋体" charset="0"/>
                <a:cs typeface="宋体" charset="0"/>
              </a:rPr>
              <a:t>deflection </a:t>
            </a:r>
          </a:p>
          <a:p>
            <a:pPr marL="609600" indent="-609600">
              <a:lnSpc>
                <a:spcPct val="80000"/>
              </a:lnSpc>
            </a:pPr>
            <a:r>
              <a:rPr lang="en-US" altLang="zh-CN" sz="2000" dirty="0">
                <a:latin typeface="Arial" charset="0"/>
                <a:ea typeface="宋体" charset="0"/>
                <a:cs typeface="宋体" charset="0"/>
              </a:rPr>
              <a:t>	</a:t>
            </a:r>
            <a:r>
              <a:rPr lang="en-US" altLang="zh-CN" sz="2000" dirty="0" smtClean="0">
                <a:latin typeface="Arial" charset="0"/>
                <a:ea typeface="宋体" charset="0"/>
                <a:cs typeface="宋体" charset="0"/>
              </a:rPr>
              <a:t>	Radial unbalanced magnetic forces</a:t>
            </a:r>
          </a:p>
          <a:p>
            <a:pPr marL="609600" indent="-609600">
              <a:lnSpc>
                <a:spcPct val="80000"/>
              </a:lnSpc>
            </a:pPr>
            <a:r>
              <a:rPr lang="en-US" altLang="zh-CN" sz="2000" dirty="0">
                <a:latin typeface="Arial" charset="0"/>
                <a:ea typeface="宋体" charset="0"/>
                <a:cs typeface="宋体" charset="0"/>
              </a:rPr>
              <a:t>	</a:t>
            </a:r>
            <a:r>
              <a:rPr lang="en-US" altLang="zh-CN" sz="2000" dirty="0" smtClean="0">
                <a:latin typeface="Arial" charset="0"/>
                <a:ea typeface="宋体" charset="0"/>
                <a:cs typeface="宋体" charset="0"/>
              </a:rPr>
              <a:t>	Large side loads applied to extended output shaft</a:t>
            </a:r>
          </a:p>
          <a:p>
            <a:pPr marL="609600" indent="-609600">
              <a:lnSpc>
                <a:spcPct val="80000"/>
              </a:lnSpc>
            </a:pPr>
            <a:endParaRPr lang="en-US" altLang="zh-CN" sz="2000" dirty="0">
              <a:latin typeface="Arial" charset="0"/>
              <a:ea typeface="宋体" charset="0"/>
              <a:cs typeface="宋体" charset="0"/>
            </a:endParaRPr>
          </a:p>
          <a:p>
            <a:pPr marL="609600" indent="-609600">
              <a:lnSpc>
                <a:spcPct val="80000"/>
              </a:lnSpc>
            </a:pPr>
            <a:r>
              <a:rPr lang="en-US" altLang="zh-CN" sz="2000" dirty="0" smtClean="0">
                <a:latin typeface="Arial" charset="0"/>
                <a:ea typeface="宋体" charset="0"/>
                <a:cs typeface="宋体" charset="0"/>
              </a:rPr>
              <a:t>Air-Gap thickness does not seem to significantly effect audible noise</a:t>
            </a:r>
            <a:endParaRPr lang="en-US" altLang="zh-CN" sz="2000" dirty="0">
              <a:latin typeface="Arial" charset="0"/>
              <a:ea typeface="宋体" charset="0"/>
              <a:cs typeface="宋体" charset="0"/>
            </a:endParaRPr>
          </a:p>
          <a:p>
            <a:endParaRPr lang="en-US" sz="2000" dirty="0" smtClean="0">
              <a:latin typeface="Arial"/>
              <a:cs typeface="Arial"/>
            </a:endParaRP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12"/>
            <a:ext cx="8229600" cy="701211"/>
          </a:xfrm>
        </p:spPr>
        <p:txBody>
          <a:bodyPr>
            <a:normAutofit/>
          </a:bodyPr>
          <a:lstStyle/>
          <a:p>
            <a:r>
              <a:rPr lang="en-US" sz="3600" dirty="0" smtClean="0">
                <a:solidFill>
                  <a:srgbClr val="800000"/>
                </a:solidFill>
              </a:rPr>
              <a:t>Empirical air-gap calculations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170</a:t>
            </a:fld>
            <a:endParaRPr lang="en-US" dirty="0"/>
          </a:p>
        </p:txBody>
      </p:sp>
      <p:sp>
        <p:nvSpPr>
          <p:cNvPr id="3" name="TextBox 2"/>
          <p:cNvSpPr txBox="1"/>
          <p:nvPr/>
        </p:nvSpPr>
        <p:spPr>
          <a:xfrm>
            <a:off x="493893" y="1397000"/>
            <a:ext cx="6999111" cy="2400657"/>
          </a:xfrm>
          <a:prstGeom prst="rect">
            <a:avLst/>
          </a:prstGeom>
          <a:noFill/>
        </p:spPr>
        <p:txBody>
          <a:bodyPr wrap="square" rtlCol="0">
            <a:spAutoFit/>
          </a:bodyPr>
          <a:lstStyle/>
          <a:p>
            <a:endParaRPr lang="en-US" sz="2400" dirty="0" smtClean="0"/>
          </a:p>
          <a:p>
            <a:r>
              <a:rPr lang="en-US" sz="2400" dirty="0" smtClean="0"/>
              <a:t>Lipo’s method:</a:t>
            </a:r>
          </a:p>
          <a:p>
            <a:endParaRPr lang="en-US" dirty="0" smtClean="0"/>
          </a:p>
          <a:p>
            <a:endParaRPr lang="en-US" dirty="0" smtClean="0"/>
          </a:p>
          <a:p>
            <a:endParaRPr lang="en-US" dirty="0" smtClean="0"/>
          </a:p>
          <a:p>
            <a:endParaRPr lang="en-US" sz="2400" dirty="0" smtClean="0"/>
          </a:p>
          <a:p>
            <a:r>
              <a:rPr lang="en-US" sz="2400" dirty="0" smtClean="0"/>
              <a:t>Say’s method:</a:t>
            </a:r>
          </a:p>
        </p:txBody>
      </p:sp>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946" y="1218914"/>
            <a:ext cx="4702609" cy="4960628"/>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2240965062"/>
              </p:ext>
            </p:extLst>
          </p:nvPr>
        </p:nvGraphicFramePr>
        <p:xfrm>
          <a:off x="4330700" y="3302000"/>
          <a:ext cx="482600" cy="254000"/>
        </p:xfrm>
        <a:graphic>
          <a:graphicData uri="http://schemas.openxmlformats.org/presentationml/2006/ole">
            <mc:AlternateContent xmlns:mc="http://schemas.openxmlformats.org/markup-compatibility/2006">
              <mc:Choice xmlns:v="urn:schemas-microsoft-com:vml" Requires="v">
                <p:oleObj spid="_x0000_s12353" name="Equation" r:id="rId4" imgW="482600" imgH="254000" progId="Equation.3">
                  <p:embed/>
                </p:oleObj>
              </mc:Choice>
              <mc:Fallback>
                <p:oleObj name="Equation" r:id="rId4" imgW="482600" imgH="254000" progId="Equation.3">
                  <p:embed/>
                  <p:pic>
                    <p:nvPicPr>
                      <p:cNvPr id="0" name=""/>
                      <p:cNvPicPr/>
                      <p:nvPr/>
                    </p:nvPicPr>
                    <p:blipFill>
                      <a:blip r:embed="rId5"/>
                      <a:stretch>
                        <a:fillRect/>
                      </a:stretch>
                    </p:blipFill>
                    <p:spPr>
                      <a:xfrm>
                        <a:off x="4330700" y="3302000"/>
                        <a:ext cx="482600" cy="2540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77867934"/>
              </p:ext>
            </p:extLst>
          </p:nvPr>
        </p:nvGraphicFramePr>
        <p:xfrm>
          <a:off x="4502150" y="3314700"/>
          <a:ext cx="139700" cy="228600"/>
        </p:xfrm>
        <a:graphic>
          <a:graphicData uri="http://schemas.openxmlformats.org/presentationml/2006/ole">
            <mc:AlternateContent xmlns:mc="http://schemas.openxmlformats.org/markup-compatibility/2006">
              <mc:Choice xmlns:v="urn:schemas-microsoft-com:vml" Requires="v">
                <p:oleObj spid="_x0000_s12354" name="Equation" r:id="rId6" imgW="139700" imgH="228600" progId="Equation.3">
                  <p:embed/>
                </p:oleObj>
              </mc:Choice>
              <mc:Fallback>
                <p:oleObj name="Equation" r:id="rId6" imgW="139700" imgH="228600" progId="Equation.3">
                  <p:embed/>
                  <p:pic>
                    <p:nvPicPr>
                      <p:cNvPr id="0" name=""/>
                      <p:cNvPicPr/>
                      <p:nvPr/>
                    </p:nvPicPr>
                    <p:blipFill>
                      <a:blip r:embed="rId7"/>
                      <a:stretch>
                        <a:fillRect/>
                      </a:stretch>
                    </p:blipFill>
                    <p:spPr>
                      <a:xfrm>
                        <a:off x="4502150" y="3314700"/>
                        <a:ext cx="139700" cy="2286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725331844"/>
              </p:ext>
            </p:extLst>
          </p:nvPr>
        </p:nvGraphicFramePr>
        <p:xfrm>
          <a:off x="1073093" y="3977578"/>
          <a:ext cx="2404887" cy="543713"/>
        </p:xfrm>
        <a:graphic>
          <a:graphicData uri="http://schemas.openxmlformats.org/presentationml/2006/ole">
            <mc:AlternateContent xmlns:mc="http://schemas.openxmlformats.org/markup-compatibility/2006">
              <mc:Choice xmlns:v="urn:schemas-microsoft-com:vml" Requires="v">
                <p:oleObj spid="_x0000_s12355" name="Equation" r:id="rId8" imgW="1460500" imgH="330200" progId="Equation.3">
                  <p:embed/>
                </p:oleObj>
              </mc:Choice>
              <mc:Fallback>
                <p:oleObj name="Equation" r:id="rId8" imgW="1460500" imgH="330200" progId="Equation.3">
                  <p:embed/>
                  <p:pic>
                    <p:nvPicPr>
                      <p:cNvPr id="0" name=""/>
                      <p:cNvPicPr/>
                      <p:nvPr/>
                    </p:nvPicPr>
                    <p:blipFill>
                      <a:blip r:embed="rId9"/>
                      <a:stretch>
                        <a:fillRect/>
                      </a:stretch>
                    </p:blipFill>
                    <p:spPr>
                      <a:xfrm>
                        <a:off x="1073093" y="3977578"/>
                        <a:ext cx="2404887" cy="54371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94030069"/>
              </p:ext>
            </p:extLst>
          </p:nvPr>
        </p:nvGraphicFramePr>
        <p:xfrm>
          <a:off x="4330700" y="3117850"/>
          <a:ext cx="482600" cy="622300"/>
        </p:xfrm>
        <a:graphic>
          <a:graphicData uri="http://schemas.openxmlformats.org/presentationml/2006/ole">
            <mc:AlternateContent xmlns:mc="http://schemas.openxmlformats.org/markup-compatibility/2006">
              <mc:Choice xmlns:v="urn:schemas-microsoft-com:vml" Requires="v">
                <p:oleObj spid="_x0000_s12356" name="Equation" r:id="rId10" imgW="482600" imgH="622300" progId="Equation.3">
                  <p:embed/>
                </p:oleObj>
              </mc:Choice>
              <mc:Fallback>
                <p:oleObj name="Equation" r:id="rId10" imgW="482600" imgH="622300" progId="Equation.3">
                  <p:embed/>
                  <p:pic>
                    <p:nvPicPr>
                      <p:cNvPr id="0" name=""/>
                      <p:cNvPicPr/>
                      <p:nvPr/>
                    </p:nvPicPr>
                    <p:blipFill>
                      <a:blip r:embed="rId11"/>
                      <a:stretch>
                        <a:fillRect/>
                      </a:stretch>
                    </p:blipFill>
                    <p:spPr>
                      <a:xfrm>
                        <a:off x="4330700" y="3117850"/>
                        <a:ext cx="482600" cy="6223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38071235"/>
              </p:ext>
            </p:extLst>
          </p:nvPr>
        </p:nvGraphicFramePr>
        <p:xfrm>
          <a:off x="4330700" y="3302000"/>
          <a:ext cx="482600" cy="254000"/>
        </p:xfrm>
        <a:graphic>
          <a:graphicData uri="http://schemas.openxmlformats.org/presentationml/2006/ole">
            <mc:AlternateContent xmlns:mc="http://schemas.openxmlformats.org/markup-compatibility/2006">
              <mc:Choice xmlns:v="urn:schemas-microsoft-com:vml" Requires="v">
                <p:oleObj spid="_x0000_s12357" name="Equation" r:id="rId12" imgW="482600" imgH="254000" progId="Equation.3">
                  <p:embed/>
                </p:oleObj>
              </mc:Choice>
              <mc:Fallback>
                <p:oleObj name="Equation" r:id="rId12" imgW="482600" imgH="254000" progId="Equation.3">
                  <p:embed/>
                  <p:pic>
                    <p:nvPicPr>
                      <p:cNvPr id="0" name=""/>
                      <p:cNvPicPr/>
                      <p:nvPr/>
                    </p:nvPicPr>
                    <p:blipFill>
                      <a:blip r:embed="rId13"/>
                      <a:stretch>
                        <a:fillRect/>
                      </a:stretch>
                    </p:blipFill>
                    <p:spPr>
                      <a:xfrm>
                        <a:off x="4330700" y="3302000"/>
                        <a:ext cx="482600" cy="254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88681802"/>
              </p:ext>
            </p:extLst>
          </p:nvPr>
        </p:nvGraphicFramePr>
        <p:xfrm>
          <a:off x="4330700" y="3302000"/>
          <a:ext cx="482600" cy="254000"/>
        </p:xfrm>
        <a:graphic>
          <a:graphicData uri="http://schemas.openxmlformats.org/presentationml/2006/ole">
            <mc:AlternateContent xmlns:mc="http://schemas.openxmlformats.org/markup-compatibility/2006">
              <mc:Choice xmlns:v="urn:schemas-microsoft-com:vml" Requires="v">
                <p:oleObj spid="_x0000_s12358" name="Equation" r:id="rId14" imgW="482600" imgH="254000" progId="Equation.3">
                  <p:embed/>
                </p:oleObj>
              </mc:Choice>
              <mc:Fallback>
                <p:oleObj name="Equation" r:id="rId14" imgW="482600" imgH="254000" progId="Equation.3">
                  <p:embed/>
                  <p:pic>
                    <p:nvPicPr>
                      <p:cNvPr id="0" name=""/>
                      <p:cNvPicPr/>
                      <p:nvPr/>
                    </p:nvPicPr>
                    <p:blipFill>
                      <a:blip r:embed="rId15"/>
                      <a:stretch>
                        <a:fillRect/>
                      </a:stretch>
                    </p:blipFill>
                    <p:spPr>
                      <a:xfrm>
                        <a:off x="4330700" y="3302000"/>
                        <a:ext cx="482600" cy="254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70184086"/>
              </p:ext>
            </p:extLst>
          </p:nvPr>
        </p:nvGraphicFramePr>
        <p:xfrm>
          <a:off x="4502150" y="3314700"/>
          <a:ext cx="139700" cy="228600"/>
        </p:xfrm>
        <a:graphic>
          <a:graphicData uri="http://schemas.openxmlformats.org/presentationml/2006/ole">
            <mc:AlternateContent xmlns:mc="http://schemas.openxmlformats.org/markup-compatibility/2006">
              <mc:Choice xmlns:v="urn:schemas-microsoft-com:vml" Requires="v">
                <p:oleObj spid="_x0000_s12359" name="Equation" r:id="rId16" imgW="139700" imgH="228600" progId="Equation.3">
                  <p:embed/>
                </p:oleObj>
              </mc:Choice>
              <mc:Fallback>
                <p:oleObj name="Equation" r:id="rId16" imgW="139700" imgH="228600" progId="Equation.3">
                  <p:embed/>
                  <p:pic>
                    <p:nvPicPr>
                      <p:cNvPr id="0" name=""/>
                      <p:cNvPicPr/>
                      <p:nvPr/>
                    </p:nvPicPr>
                    <p:blipFill>
                      <a:blip r:embed="rId17"/>
                      <a:stretch>
                        <a:fillRect/>
                      </a:stretch>
                    </p:blipFill>
                    <p:spPr>
                      <a:xfrm>
                        <a:off x="4502150" y="3314700"/>
                        <a:ext cx="139700" cy="228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67533660"/>
              </p:ext>
            </p:extLst>
          </p:nvPr>
        </p:nvGraphicFramePr>
        <p:xfrm>
          <a:off x="1073094" y="2432473"/>
          <a:ext cx="2717862" cy="588194"/>
        </p:xfrm>
        <a:graphic>
          <a:graphicData uri="http://schemas.openxmlformats.org/presentationml/2006/ole">
            <mc:AlternateContent xmlns:mc="http://schemas.openxmlformats.org/markup-compatibility/2006">
              <mc:Choice xmlns:v="urn:schemas-microsoft-com:vml" Requires="v">
                <p:oleObj spid="_x0000_s12360" name="Equation" r:id="rId18" imgW="1701800" imgH="368300" progId="Equation.3">
                  <p:embed/>
                </p:oleObj>
              </mc:Choice>
              <mc:Fallback>
                <p:oleObj name="Equation" r:id="rId18" imgW="1701800" imgH="368300" progId="Equation.3">
                  <p:embed/>
                  <p:pic>
                    <p:nvPicPr>
                      <p:cNvPr id="0" name=""/>
                      <p:cNvPicPr/>
                      <p:nvPr/>
                    </p:nvPicPr>
                    <p:blipFill>
                      <a:blip r:embed="rId19"/>
                      <a:stretch>
                        <a:fillRect/>
                      </a:stretch>
                    </p:blipFill>
                    <p:spPr>
                      <a:xfrm>
                        <a:off x="1073094" y="2432473"/>
                        <a:ext cx="2717862" cy="588194"/>
                      </a:xfrm>
                      <a:prstGeom prst="rect">
                        <a:avLst/>
                      </a:prstGeom>
                    </p:spPr>
                  </p:pic>
                </p:oleObj>
              </mc:Fallback>
            </mc:AlternateContent>
          </a:graphicData>
        </a:graphic>
      </p:graphicFrame>
      <p:pic>
        <p:nvPicPr>
          <p:cNvPr id="10" name="Picture 9" descr="AIR.tif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22901" y="5203719"/>
            <a:ext cx="833852" cy="917708"/>
          </a:xfrm>
          <a:prstGeom prst="rect">
            <a:avLst/>
          </a:prstGeom>
        </p:spPr>
      </p:pic>
      <p:sp>
        <p:nvSpPr>
          <p:cNvPr id="17" name="TextBox 16"/>
          <p:cNvSpPr txBox="1"/>
          <p:nvPr/>
        </p:nvSpPr>
        <p:spPr>
          <a:xfrm>
            <a:off x="5216963" y="5048662"/>
            <a:ext cx="720766" cy="1107996"/>
          </a:xfrm>
          <a:prstGeom prst="rect">
            <a:avLst/>
          </a:prstGeom>
          <a:noFill/>
        </p:spPr>
        <p:txBody>
          <a:bodyPr wrap="square" rtlCol="0">
            <a:spAutoFit/>
          </a:bodyPr>
          <a:lstStyle/>
          <a:p>
            <a:r>
              <a:rPr lang="en-US" i="1" dirty="0" smtClean="0"/>
              <a:t> </a:t>
            </a:r>
            <a:r>
              <a:rPr lang="en-US" sz="1200" i="1" dirty="0" smtClean="0"/>
              <a:t>2p</a:t>
            </a:r>
          </a:p>
          <a:p>
            <a:r>
              <a:rPr lang="en-US" sz="1200" i="1" dirty="0" smtClean="0"/>
              <a:t> 4p</a:t>
            </a:r>
          </a:p>
          <a:p>
            <a:r>
              <a:rPr lang="en-US" sz="1200" i="1" dirty="0" smtClean="0"/>
              <a:t> 6p</a:t>
            </a:r>
          </a:p>
          <a:p>
            <a:r>
              <a:rPr lang="en-US" sz="1200" i="1" dirty="0" smtClean="0"/>
              <a:t> 8p</a:t>
            </a:r>
          </a:p>
          <a:p>
            <a:r>
              <a:rPr lang="en-US" sz="1200" i="1" dirty="0" smtClean="0"/>
              <a:t>16p</a:t>
            </a:r>
            <a:endParaRPr lang="en-US" sz="1200" i="1" dirty="0"/>
          </a:p>
        </p:txBody>
      </p:sp>
      <p:pic>
        <p:nvPicPr>
          <p:cNvPr id="18" name="Picture 17" descr="AIR.tif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90348" y="5061442"/>
            <a:ext cx="1710111" cy="628691"/>
          </a:xfrm>
          <a:prstGeom prst="rect">
            <a:avLst/>
          </a:prstGeom>
        </p:spPr>
      </p:pic>
      <p:sp>
        <p:nvSpPr>
          <p:cNvPr id="19" name="TextBox 18"/>
          <p:cNvSpPr txBox="1"/>
          <p:nvPr/>
        </p:nvSpPr>
        <p:spPr>
          <a:xfrm>
            <a:off x="6019800" y="5139773"/>
            <a:ext cx="1707004" cy="338554"/>
          </a:xfrm>
          <a:prstGeom prst="rect">
            <a:avLst/>
          </a:prstGeom>
          <a:noFill/>
        </p:spPr>
        <p:txBody>
          <a:bodyPr wrap="square" rtlCol="0">
            <a:spAutoFit/>
          </a:bodyPr>
          <a:lstStyle/>
          <a:p>
            <a:r>
              <a:rPr lang="en-US" sz="1600" dirty="0" smtClean="0"/>
              <a:t>Pole Pitch (in) </a:t>
            </a:r>
            <a:endParaRPr lang="en-US" sz="1600" dirty="0"/>
          </a:p>
        </p:txBody>
      </p:sp>
      <p:pic>
        <p:nvPicPr>
          <p:cNvPr id="20" name="Picture 19" descr="Untitled.tif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29954" y="5077194"/>
            <a:ext cx="393700" cy="596900"/>
          </a:xfrm>
          <a:prstGeom prst="rect">
            <a:avLst/>
          </a:prstGeom>
        </p:spPr>
      </p:pic>
      <p:sp>
        <p:nvSpPr>
          <p:cNvPr id="8" name="TextBox 7"/>
          <p:cNvSpPr txBox="1"/>
          <p:nvPr/>
        </p:nvSpPr>
        <p:spPr>
          <a:xfrm>
            <a:off x="8560949" y="2018700"/>
            <a:ext cx="663562" cy="307777"/>
          </a:xfrm>
          <a:prstGeom prst="rect">
            <a:avLst/>
          </a:prstGeom>
          <a:noFill/>
        </p:spPr>
        <p:txBody>
          <a:bodyPr wrap="square" rtlCol="0">
            <a:spAutoFit/>
          </a:bodyPr>
          <a:lstStyle/>
          <a:p>
            <a:r>
              <a:rPr lang="en-US" sz="1400" i="1" dirty="0"/>
              <a:t> </a:t>
            </a:r>
            <a:r>
              <a:rPr lang="en-US" sz="1400" i="1" dirty="0" smtClean="0"/>
              <a:t>p</a:t>
            </a:r>
            <a:endParaRPr lang="en-US" sz="1400" i="1" dirty="0"/>
          </a:p>
        </p:txBody>
      </p:sp>
      <p:sp>
        <p:nvSpPr>
          <p:cNvPr id="21" name="TextBox 20"/>
          <p:cNvSpPr txBox="1"/>
          <p:nvPr/>
        </p:nvSpPr>
        <p:spPr>
          <a:xfrm>
            <a:off x="8572390" y="2453003"/>
            <a:ext cx="812292" cy="307777"/>
          </a:xfrm>
          <a:prstGeom prst="rect">
            <a:avLst/>
          </a:prstGeom>
          <a:noFill/>
        </p:spPr>
        <p:txBody>
          <a:bodyPr wrap="square" rtlCol="0">
            <a:spAutoFit/>
          </a:bodyPr>
          <a:lstStyle/>
          <a:p>
            <a:r>
              <a:rPr lang="en-US" sz="1400" i="1" dirty="0"/>
              <a:t>8</a:t>
            </a:r>
            <a:r>
              <a:rPr lang="en-US" sz="1400" i="1" dirty="0" smtClean="0"/>
              <a:t>p</a:t>
            </a:r>
            <a:endParaRPr lang="en-US" sz="1400" i="1" dirty="0"/>
          </a:p>
        </p:txBody>
      </p:sp>
      <p:sp>
        <p:nvSpPr>
          <p:cNvPr id="22" name="TextBox 21"/>
          <p:cNvSpPr txBox="1"/>
          <p:nvPr/>
        </p:nvSpPr>
        <p:spPr>
          <a:xfrm>
            <a:off x="6523204" y="5518503"/>
            <a:ext cx="1903854" cy="646331"/>
          </a:xfrm>
          <a:prstGeom prst="rect">
            <a:avLst/>
          </a:prstGeom>
          <a:noFill/>
        </p:spPr>
        <p:txBody>
          <a:bodyPr wrap="square" rtlCol="0">
            <a:spAutoFit/>
          </a:bodyPr>
          <a:lstStyle/>
          <a:p>
            <a:r>
              <a:rPr lang="en-US" dirty="0" smtClean="0"/>
              <a:t>   Poles = </a:t>
            </a:r>
            <a:r>
              <a:rPr lang="en-US" i="1" dirty="0" smtClean="0"/>
              <a:t>2p</a:t>
            </a:r>
          </a:p>
          <a:p>
            <a:r>
              <a:rPr lang="en-US" dirty="0" smtClean="0"/>
              <a:t>Air-gap </a:t>
            </a:r>
            <a:r>
              <a:rPr lang="en-US" i="1" dirty="0" smtClean="0"/>
              <a:t>= g</a:t>
            </a:r>
            <a:endParaRPr lang="en-US" i="1" dirty="0"/>
          </a:p>
        </p:txBody>
      </p:sp>
      <p:pic>
        <p:nvPicPr>
          <p:cNvPr id="23" name="Picture 22" descr="AIR.tif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24350" y="2107121"/>
            <a:ext cx="488950" cy="437482"/>
          </a:xfrm>
          <a:prstGeom prst="rect">
            <a:avLst/>
          </a:prstGeom>
        </p:spPr>
      </p:pic>
      <p:sp>
        <p:nvSpPr>
          <p:cNvPr id="24" name="TextBox 23"/>
          <p:cNvSpPr txBox="1"/>
          <p:nvPr/>
        </p:nvSpPr>
        <p:spPr>
          <a:xfrm>
            <a:off x="4479433" y="2585873"/>
            <a:ext cx="565931" cy="400110"/>
          </a:xfrm>
          <a:prstGeom prst="rect">
            <a:avLst/>
          </a:prstGeom>
          <a:noFill/>
        </p:spPr>
        <p:txBody>
          <a:bodyPr wrap="square" rtlCol="0">
            <a:spAutoFit/>
          </a:bodyPr>
          <a:lstStyle/>
          <a:p>
            <a:r>
              <a:rPr lang="en-US" sz="2000" i="1" dirty="0" smtClean="0"/>
              <a:t>g</a:t>
            </a:r>
            <a:endParaRPr lang="en-US" sz="2000" i="1" dirty="0"/>
          </a:p>
        </p:txBody>
      </p:sp>
      <p:pic>
        <p:nvPicPr>
          <p:cNvPr id="25" name="Picture 24" descr="AIR.tif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02325" y="3314700"/>
            <a:ext cx="475503" cy="425450"/>
          </a:xfrm>
          <a:prstGeom prst="rect">
            <a:avLst/>
          </a:prstGeom>
        </p:spPr>
      </p:pic>
      <p:sp>
        <p:nvSpPr>
          <p:cNvPr id="26" name="TextBox 25"/>
          <p:cNvSpPr txBox="1"/>
          <p:nvPr/>
        </p:nvSpPr>
        <p:spPr>
          <a:xfrm>
            <a:off x="537710" y="5082563"/>
            <a:ext cx="3169081" cy="1200329"/>
          </a:xfrm>
          <a:prstGeom prst="rect">
            <a:avLst/>
          </a:prstGeom>
          <a:noFill/>
        </p:spPr>
        <p:txBody>
          <a:bodyPr wrap="square" rtlCol="0">
            <a:spAutoFit/>
          </a:bodyPr>
          <a:lstStyle/>
          <a:p>
            <a:r>
              <a:rPr lang="en-US" dirty="0" smtClean="0"/>
              <a:t>Suggestion:</a:t>
            </a:r>
          </a:p>
          <a:p>
            <a:r>
              <a:rPr lang="en-US" dirty="0"/>
              <a:t> </a:t>
            </a:r>
            <a:r>
              <a:rPr lang="en-US" dirty="0" smtClean="0"/>
              <a:t>	Should apply to RSM 	machine air-gap but not</a:t>
            </a:r>
          </a:p>
          <a:p>
            <a:r>
              <a:rPr lang="en-US" dirty="0"/>
              <a:t>	</a:t>
            </a:r>
            <a:r>
              <a:rPr lang="en-US" dirty="0" smtClean="0"/>
              <a:t>as yet proven.</a:t>
            </a:r>
            <a:endParaRPr lang="en-US" dirty="0"/>
          </a:p>
        </p:txBody>
      </p:sp>
      <p:sp>
        <p:nvSpPr>
          <p:cNvPr id="27" name="TextBox 26"/>
          <p:cNvSpPr txBox="1"/>
          <p:nvPr/>
        </p:nvSpPr>
        <p:spPr>
          <a:xfrm>
            <a:off x="5076443" y="926795"/>
            <a:ext cx="3873500" cy="369332"/>
          </a:xfrm>
          <a:prstGeom prst="rect">
            <a:avLst/>
          </a:prstGeom>
          <a:noFill/>
        </p:spPr>
        <p:txBody>
          <a:bodyPr wrap="square" rtlCol="0">
            <a:spAutoFit/>
          </a:bodyPr>
          <a:lstStyle/>
          <a:p>
            <a:r>
              <a:rPr lang="en-US" dirty="0" smtClean="0"/>
              <a:t>Lipo’s chart of gap vs. pole pitch</a:t>
            </a:r>
            <a:endParaRPr lang="en-US" dirty="0"/>
          </a:p>
        </p:txBody>
      </p:sp>
    </p:spTree>
    <p:extLst>
      <p:ext uri="{BB962C8B-B14F-4D97-AF65-F5344CB8AC3E}">
        <p14:creationId xmlns:p14="http://schemas.microsoft.com/office/powerpoint/2010/main" val="194766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171</a:t>
            </a:fld>
            <a:endParaRPr lang="en-US" dirty="0"/>
          </a:p>
        </p:txBody>
      </p:sp>
      <p:pic>
        <p:nvPicPr>
          <p:cNvPr id="6" name="Picture 5" descr="Screen shot 2010-01-16 at 11.21.59 AM.png"/>
          <p:cNvPicPr>
            <a:picLocks noChangeAspect="1"/>
          </p:cNvPicPr>
          <p:nvPr/>
        </p:nvPicPr>
        <p:blipFill rotWithShape="1">
          <a:blip r:embed="rId3"/>
          <a:srcRect t="13859" b="1"/>
          <a:stretch/>
        </p:blipFill>
        <p:spPr>
          <a:xfrm>
            <a:off x="507186" y="598339"/>
            <a:ext cx="8057239" cy="5758011"/>
          </a:xfrm>
          <a:prstGeom prst="rect">
            <a:avLst/>
          </a:prstGeom>
        </p:spPr>
      </p:pic>
      <p:sp>
        <p:nvSpPr>
          <p:cNvPr id="2" name="TextBox 1"/>
          <p:cNvSpPr txBox="1"/>
          <p:nvPr/>
        </p:nvSpPr>
        <p:spPr>
          <a:xfrm>
            <a:off x="507187" y="89479"/>
            <a:ext cx="8636814" cy="461665"/>
          </a:xfrm>
          <a:prstGeom prst="rect">
            <a:avLst/>
          </a:prstGeom>
          <a:noFill/>
        </p:spPr>
        <p:txBody>
          <a:bodyPr wrap="square" rtlCol="0">
            <a:spAutoFit/>
          </a:bodyPr>
          <a:lstStyle/>
          <a:p>
            <a:r>
              <a:rPr lang="en-US" sz="2400" dirty="0" smtClean="0">
                <a:solidFill>
                  <a:srgbClr val="800000"/>
                </a:solidFill>
              </a:rPr>
              <a:t>Standard NEMA  stator/rotor slot combinations for reference</a:t>
            </a:r>
            <a:endParaRPr lang="en-US" sz="2400" dirty="0">
              <a:solidFill>
                <a:srgbClr val="800000"/>
              </a:solidFill>
            </a:endParaRPr>
          </a:p>
        </p:txBody>
      </p:sp>
      <p:sp>
        <p:nvSpPr>
          <p:cNvPr id="3" name="TextBox 2"/>
          <p:cNvSpPr txBox="1"/>
          <p:nvPr/>
        </p:nvSpPr>
        <p:spPr>
          <a:xfrm>
            <a:off x="594258" y="6501192"/>
            <a:ext cx="2691639" cy="307777"/>
          </a:xfrm>
          <a:prstGeom prst="rect">
            <a:avLst/>
          </a:prstGeom>
          <a:noFill/>
        </p:spPr>
        <p:txBody>
          <a:bodyPr wrap="square" rtlCol="0">
            <a:spAutoFit/>
          </a:bodyPr>
          <a:lstStyle/>
          <a:p>
            <a:r>
              <a:rPr lang="en-US" sz="1400" dirty="0" smtClean="0"/>
              <a:t>Reliance-Baldor-ABB</a:t>
            </a:r>
            <a:endParaRPr lang="en-US" sz="1400" dirty="0"/>
          </a:p>
        </p:txBody>
      </p:sp>
    </p:spTree>
    <p:extLst>
      <p:ext uri="{BB962C8B-B14F-4D97-AF65-F5344CB8AC3E}">
        <p14:creationId xmlns:p14="http://schemas.microsoft.com/office/powerpoint/2010/main" val="129484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172</a:t>
            </a:fld>
            <a:endParaRPr lang="en-US" dirty="0"/>
          </a:p>
        </p:txBody>
      </p:sp>
      <p:sp>
        <p:nvSpPr>
          <p:cNvPr id="6" name="TextBox 1"/>
          <p:cNvSpPr txBox="1">
            <a:spLocks noChangeArrowheads="1"/>
          </p:cNvSpPr>
          <p:nvPr/>
        </p:nvSpPr>
        <p:spPr bwMode="auto">
          <a:xfrm>
            <a:off x="1490663" y="77137"/>
            <a:ext cx="6873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800000"/>
                </a:solidFill>
                <a:latin typeface="Calibri" charset="0"/>
              </a:rPr>
              <a:t>Phase current requirements for IMs</a:t>
            </a:r>
            <a:endParaRPr lang="en-US" sz="3200" dirty="0">
              <a:solidFill>
                <a:srgbClr val="800000"/>
              </a:solidFill>
              <a:latin typeface="Calibri" charset="0"/>
            </a:endParaRPr>
          </a:p>
        </p:txBody>
      </p:sp>
      <p:sp>
        <p:nvSpPr>
          <p:cNvPr id="7" name="TextBox 2"/>
          <p:cNvSpPr txBox="1">
            <a:spLocks noChangeArrowheads="1"/>
          </p:cNvSpPr>
          <p:nvPr/>
        </p:nvSpPr>
        <p:spPr bwMode="auto">
          <a:xfrm>
            <a:off x="899592" y="839409"/>
            <a:ext cx="780573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r>
              <a:rPr lang="en-US" dirty="0">
                <a:solidFill>
                  <a:srgbClr val="000000"/>
                </a:solidFill>
                <a:latin typeface="Calibri" charset="0"/>
              </a:rPr>
              <a:t>The </a:t>
            </a:r>
            <a:r>
              <a:rPr lang="en-US" dirty="0" smtClean="0">
                <a:solidFill>
                  <a:srgbClr val="000000"/>
                </a:solidFill>
                <a:latin typeface="Calibri" charset="0"/>
              </a:rPr>
              <a:t>phase </a:t>
            </a:r>
            <a:r>
              <a:rPr lang="en-US" dirty="0">
                <a:solidFill>
                  <a:srgbClr val="000000"/>
                </a:solidFill>
                <a:latin typeface="Calibri" charset="0"/>
              </a:rPr>
              <a:t>currents provide magnetization of the </a:t>
            </a:r>
          </a:p>
          <a:p>
            <a:pPr lvl="1" eaLnBrk="1" hangingPunct="1"/>
            <a:r>
              <a:rPr lang="en-US" dirty="0">
                <a:solidFill>
                  <a:srgbClr val="000000"/>
                </a:solidFill>
                <a:latin typeface="Calibri" charset="0"/>
              </a:rPr>
              <a:t>r</a:t>
            </a:r>
            <a:r>
              <a:rPr lang="en-US" dirty="0" smtClean="0">
                <a:solidFill>
                  <a:srgbClr val="000000"/>
                </a:solidFill>
                <a:latin typeface="Calibri" charset="0"/>
              </a:rPr>
              <a:t>otor plus </a:t>
            </a:r>
            <a:r>
              <a:rPr lang="en-US" dirty="0">
                <a:solidFill>
                  <a:srgbClr val="000000"/>
                </a:solidFill>
                <a:latin typeface="Calibri" charset="0"/>
              </a:rPr>
              <a:t>the flux linkage </a:t>
            </a:r>
            <a:r>
              <a:rPr lang="en-US" dirty="0" smtClean="0">
                <a:solidFill>
                  <a:srgbClr val="000000"/>
                </a:solidFill>
                <a:latin typeface="Calibri" charset="0"/>
              </a:rPr>
              <a:t>with </a:t>
            </a:r>
            <a:r>
              <a:rPr lang="en-US" dirty="0">
                <a:solidFill>
                  <a:srgbClr val="000000"/>
                </a:solidFill>
                <a:latin typeface="Calibri" charset="0"/>
              </a:rPr>
              <a:t>the stator.</a:t>
            </a:r>
          </a:p>
          <a:p>
            <a:pPr lvl="1" eaLnBrk="1" hangingPunct="1"/>
            <a:endParaRPr lang="en-US" dirty="0">
              <a:solidFill>
                <a:srgbClr val="000000"/>
              </a:solidFill>
              <a:latin typeface="Calibri" charset="0"/>
            </a:endParaRPr>
          </a:p>
          <a:p>
            <a:pPr lvl="1" eaLnBrk="1" hangingPunct="1"/>
            <a:r>
              <a:rPr lang="en-US" dirty="0">
                <a:solidFill>
                  <a:srgbClr val="000000"/>
                </a:solidFill>
                <a:latin typeface="Calibri" charset="0"/>
              </a:rPr>
              <a:t>Volts/phase in </a:t>
            </a:r>
            <a:r>
              <a:rPr lang="en-US" dirty="0" smtClean="0">
                <a:solidFill>
                  <a:srgbClr val="000000"/>
                </a:solidFill>
                <a:latin typeface="Calibri" charset="0"/>
              </a:rPr>
              <a:t>stator							</a:t>
            </a:r>
            <a:endParaRPr lang="en-US" sz="2000" dirty="0">
              <a:solidFill>
                <a:srgbClr val="000000"/>
              </a:solidFill>
              <a:latin typeface="Arial"/>
              <a:cs typeface="Arial"/>
            </a:endParaRPr>
          </a:p>
          <a:p>
            <a:pPr lvl="1" eaLnBrk="1" hangingPunct="1"/>
            <a:endParaRPr lang="en-US" dirty="0">
              <a:solidFill>
                <a:srgbClr val="000000"/>
              </a:solidFill>
              <a:latin typeface="Calibri" charset="0"/>
            </a:endParaRPr>
          </a:p>
          <a:p>
            <a:pPr lvl="1" eaLnBrk="1" hangingPunct="1"/>
            <a:endParaRPr lang="en-US" dirty="0" smtClean="0">
              <a:solidFill>
                <a:srgbClr val="000000"/>
              </a:solidFill>
              <a:latin typeface="Calibri" charset="0"/>
            </a:endParaRPr>
          </a:p>
          <a:p>
            <a:pPr lvl="1" eaLnBrk="1" hangingPunct="1"/>
            <a:r>
              <a:rPr lang="en-US" dirty="0">
                <a:solidFill>
                  <a:srgbClr val="000000"/>
                </a:solidFill>
                <a:latin typeface="Calibri" charset="0"/>
              </a:rPr>
              <a:t>		Total Flux = </a:t>
            </a:r>
            <a:r>
              <a:rPr lang="en-US" i="1" dirty="0">
                <a:solidFill>
                  <a:srgbClr val="000000"/>
                </a:solidFill>
                <a:latin typeface="Calibri" charset="0"/>
              </a:rPr>
              <a:t>		</a:t>
            </a:r>
            <a:endParaRPr lang="en-US" dirty="0">
              <a:solidFill>
                <a:srgbClr val="000000"/>
              </a:solidFill>
              <a:latin typeface="Calibri" charset="0"/>
            </a:endParaRPr>
          </a:p>
          <a:p>
            <a:pPr eaLnBrk="1" hangingPunct="1"/>
            <a:endParaRPr lang="en-US" dirty="0">
              <a:solidFill>
                <a:srgbClr val="000000"/>
              </a:solidFill>
              <a:latin typeface="Calibri" charset="0"/>
            </a:endParaRPr>
          </a:p>
          <a:p>
            <a:pPr eaLnBrk="1" hangingPunct="1"/>
            <a:r>
              <a:rPr lang="en-US" dirty="0">
                <a:solidFill>
                  <a:srgbClr val="000000"/>
                </a:solidFill>
                <a:latin typeface="Calibri" charset="0"/>
              </a:rPr>
              <a:t>    </a:t>
            </a:r>
          </a:p>
          <a:p>
            <a:pPr eaLnBrk="1" hangingPunct="1"/>
            <a:r>
              <a:rPr lang="en-US" dirty="0">
                <a:solidFill>
                  <a:srgbClr val="000000"/>
                </a:solidFill>
                <a:latin typeface="Calibri" charset="0"/>
              </a:rPr>
              <a:t>	If air gap flux </a:t>
            </a:r>
            <a:r>
              <a:rPr lang="en-US" dirty="0" smtClean="0">
                <a:solidFill>
                  <a:srgbClr val="000000"/>
                </a:solidFill>
                <a:latin typeface="Calibri" charset="0"/>
              </a:rPr>
              <a:t>density,        is 35 to 55 Klines/sq-in</a:t>
            </a:r>
          </a:p>
          <a:p>
            <a:pPr eaLnBrk="1" hangingPunct="1"/>
            <a:r>
              <a:rPr lang="en-US" dirty="0">
                <a:solidFill>
                  <a:srgbClr val="000000"/>
                </a:solidFill>
                <a:latin typeface="Calibri" charset="0"/>
              </a:rPr>
              <a:t>	</a:t>
            </a:r>
            <a:r>
              <a:rPr lang="en-US" dirty="0" smtClean="0">
                <a:solidFill>
                  <a:srgbClr val="000000"/>
                </a:solidFill>
                <a:latin typeface="Calibri" charset="0"/>
              </a:rPr>
              <a:t>			     			      (about 0.85 Tesla)</a:t>
            </a:r>
            <a:endParaRPr lang="en-US" dirty="0">
              <a:solidFill>
                <a:srgbClr val="000000"/>
              </a:solidFill>
              <a:latin typeface="Calibri" charset="0"/>
            </a:endParaRPr>
          </a:p>
          <a:p>
            <a:pPr eaLnBrk="1" hangingPunct="1"/>
            <a:endParaRPr lang="en-US" dirty="0">
              <a:solidFill>
                <a:srgbClr val="000000"/>
              </a:solidFill>
              <a:latin typeface="Calibri" charset="0"/>
            </a:endParaRPr>
          </a:p>
          <a:p>
            <a:pPr eaLnBrk="1" hangingPunct="1"/>
            <a:r>
              <a:rPr lang="en-US" dirty="0">
                <a:solidFill>
                  <a:srgbClr val="000000"/>
                </a:solidFill>
                <a:latin typeface="Calibri" charset="0"/>
              </a:rPr>
              <a:t>		Total flux =  </a:t>
            </a:r>
          </a:p>
          <a:p>
            <a:pPr eaLnBrk="1" hangingPunct="1"/>
            <a:endParaRPr lang="en-US" dirty="0">
              <a:solidFill>
                <a:srgbClr val="000000"/>
              </a:solidFill>
              <a:latin typeface="Calibri"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894450352"/>
              </p:ext>
            </p:extLst>
          </p:nvPr>
        </p:nvGraphicFramePr>
        <p:xfrm>
          <a:off x="4380384" y="1740830"/>
          <a:ext cx="2172816" cy="845523"/>
        </p:xfrm>
        <a:graphic>
          <a:graphicData uri="http://schemas.openxmlformats.org/presentationml/2006/ole">
            <mc:AlternateContent xmlns:mc="http://schemas.openxmlformats.org/markup-compatibility/2006">
              <mc:Choice xmlns:v="urn:schemas-microsoft-com:vml" Requires="v">
                <p:oleObj spid="_x0000_s3457" name="Equation" r:id="rId4" imgW="914400" imgH="355600" progId="Equation.3">
                  <p:embed/>
                </p:oleObj>
              </mc:Choice>
              <mc:Fallback>
                <p:oleObj name="Equation" r:id="rId4" imgW="9144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0384" y="1740830"/>
                        <a:ext cx="2172816" cy="845523"/>
                      </a:xfrm>
                      <a:prstGeom prst="rect">
                        <a:avLst/>
                      </a:prstGeom>
                      <a:noFill/>
                      <a:ln>
                        <a:noFill/>
                      </a:ln>
                      <a:effec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4073547953"/>
              </p:ext>
            </p:extLst>
          </p:nvPr>
        </p:nvGraphicFramePr>
        <p:xfrm>
          <a:off x="3925052" y="2734060"/>
          <a:ext cx="2748880" cy="1042736"/>
        </p:xfrm>
        <a:graphic>
          <a:graphicData uri="http://schemas.openxmlformats.org/presentationml/2006/ole">
            <mc:AlternateContent xmlns:mc="http://schemas.openxmlformats.org/markup-compatibility/2006">
              <mc:Choice xmlns:v="urn:schemas-microsoft-com:vml" Requires="v">
                <p:oleObj spid="_x0000_s3458" name="Equation" r:id="rId6" imgW="1104900" imgH="419100" progId="Equation.3">
                  <p:embed/>
                </p:oleObj>
              </mc:Choice>
              <mc:Fallback>
                <p:oleObj name="Equation" r:id="rId6" imgW="11049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5052" y="2734060"/>
                        <a:ext cx="2748880" cy="1042736"/>
                      </a:xfrm>
                      <a:prstGeom prst="rect">
                        <a:avLst/>
                      </a:prstGeom>
                      <a:noFill/>
                      <a:ln>
                        <a:noFill/>
                      </a:ln>
                      <a:effec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4240370269"/>
              </p:ext>
            </p:extLst>
          </p:nvPr>
        </p:nvGraphicFramePr>
        <p:xfrm>
          <a:off x="3435485" y="5231045"/>
          <a:ext cx="1918617" cy="529219"/>
        </p:xfrm>
        <a:graphic>
          <a:graphicData uri="http://schemas.openxmlformats.org/presentationml/2006/ole">
            <mc:AlternateContent xmlns:mc="http://schemas.openxmlformats.org/markup-compatibility/2006">
              <mc:Choice xmlns:v="urn:schemas-microsoft-com:vml" Requires="v">
                <p:oleObj spid="_x0000_s3459" name="Equation" r:id="rId8" imgW="736600" imgH="203200" progId="Equation.3">
                  <p:embed/>
                </p:oleObj>
              </mc:Choice>
              <mc:Fallback>
                <p:oleObj name="Equation" r:id="rId8" imgW="7366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485" y="5231045"/>
                        <a:ext cx="1918617" cy="529219"/>
                      </a:xfrm>
                      <a:prstGeom prst="rect">
                        <a:avLst/>
                      </a:prstGeom>
                      <a:noFill/>
                      <a:ln>
                        <a:noFill/>
                      </a:ln>
                      <a:effec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367319670"/>
              </p:ext>
            </p:extLst>
          </p:nvPr>
        </p:nvGraphicFramePr>
        <p:xfrm>
          <a:off x="4119603" y="4148496"/>
          <a:ext cx="466725" cy="533400"/>
        </p:xfrm>
        <a:graphic>
          <a:graphicData uri="http://schemas.openxmlformats.org/presentationml/2006/ole">
            <mc:AlternateContent xmlns:mc="http://schemas.openxmlformats.org/markup-compatibility/2006">
              <mc:Choice xmlns:v="urn:schemas-microsoft-com:vml" Requires="v">
                <p:oleObj spid="_x0000_s3460" name="Equation" r:id="rId10" imgW="177800" imgH="203200" progId="Equation.3">
                  <p:embed/>
                </p:oleObj>
              </mc:Choice>
              <mc:Fallback>
                <p:oleObj name="Equation" r:id="rId10" imgW="1778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9603" y="4148496"/>
                        <a:ext cx="4667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 name="Rectangle 11"/>
          <p:cNvSpPr/>
          <p:nvPr/>
        </p:nvSpPr>
        <p:spPr>
          <a:xfrm>
            <a:off x="129991" y="6067463"/>
            <a:ext cx="4572000" cy="584776"/>
          </a:xfrm>
          <a:prstGeom prst="rect">
            <a:avLst/>
          </a:prstGeom>
        </p:spPr>
        <p:txBody>
          <a:bodyPr>
            <a:spAutoFit/>
          </a:bodyPr>
          <a:lstStyle/>
          <a:p>
            <a:pPr eaLnBrk="1" hangingPunct="1"/>
            <a:r>
              <a:rPr lang="en-US" dirty="0" smtClean="0">
                <a:solidFill>
                  <a:srgbClr val="000000"/>
                </a:solidFill>
                <a:latin typeface="Calibri" charset="0"/>
              </a:rPr>
              <a:t> </a:t>
            </a:r>
            <a:r>
              <a:rPr lang="en-US" sz="1400" dirty="0" smtClean="0">
                <a:solidFill>
                  <a:srgbClr val="000000"/>
                </a:solidFill>
                <a:latin typeface="Calibri" charset="0"/>
              </a:rPr>
              <a:t>Design of Electrical Apparatus,</a:t>
            </a:r>
          </a:p>
          <a:p>
            <a:pPr eaLnBrk="1" hangingPunct="1"/>
            <a:r>
              <a:rPr lang="en-US" sz="1400" dirty="0">
                <a:solidFill>
                  <a:srgbClr val="000000"/>
                </a:solidFill>
                <a:latin typeface="Calibri" charset="0"/>
              </a:rPr>
              <a:t> </a:t>
            </a:r>
            <a:r>
              <a:rPr lang="en-US" sz="1400" dirty="0" smtClean="0">
                <a:solidFill>
                  <a:srgbClr val="000000"/>
                </a:solidFill>
                <a:latin typeface="Calibri" charset="0"/>
              </a:rPr>
              <a:t>    by Prof John H. Kuhmann</a:t>
            </a:r>
            <a:endParaRPr lang="en-US" sz="1400" dirty="0">
              <a:solidFill>
                <a:srgbClr val="000000"/>
              </a:solidFill>
              <a:latin typeface="Calibri" charset="0"/>
            </a:endParaRP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173</a:t>
            </a:fld>
            <a:endParaRPr lang="en-US" dirty="0"/>
          </a:p>
        </p:txBody>
      </p:sp>
      <p:sp>
        <p:nvSpPr>
          <p:cNvPr id="9" name="Rectangle 8"/>
          <p:cNvSpPr/>
          <p:nvPr/>
        </p:nvSpPr>
        <p:spPr>
          <a:xfrm>
            <a:off x="911612" y="1093371"/>
            <a:ext cx="7775188" cy="5262979"/>
          </a:xfrm>
          <a:prstGeom prst="rect">
            <a:avLst/>
          </a:prstGeom>
        </p:spPr>
        <p:txBody>
          <a:bodyPr wrap="square">
            <a:spAutoFit/>
          </a:bodyPr>
          <a:lstStyle/>
          <a:p>
            <a:r>
              <a:rPr lang="en-US" sz="2400" dirty="0">
                <a:solidFill>
                  <a:srgbClr val="000000"/>
                </a:solidFill>
                <a:latin typeface="Calibri" charset="0"/>
              </a:rPr>
              <a:t>Amp-Turns/pole required to send flux across air </a:t>
            </a:r>
            <a:r>
              <a:rPr lang="en-US" sz="2400" dirty="0" smtClean="0">
                <a:solidFill>
                  <a:srgbClr val="000000"/>
                </a:solidFill>
                <a:latin typeface="Calibri" charset="0"/>
              </a:rPr>
              <a:t>gap:</a:t>
            </a:r>
            <a:endParaRPr lang="en-US" sz="2400" dirty="0">
              <a:solidFill>
                <a:srgbClr val="000000"/>
              </a:solidFill>
              <a:latin typeface="Calibri" charset="0"/>
            </a:endParaRPr>
          </a:p>
          <a:p>
            <a:endParaRPr lang="en-US" sz="2400" dirty="0">
              <a:solidFill>
                <a:srgbClr val="800000"/>
              </a:solidFill>
              <a:latin typeface="Calibri" charset="0"/>
            </a:endParaRPr>
          </a:p>
          <a:p>
            <a:endParaRPr lang="en-US" sz="2400" dirty="0">
              <a:solidFill>
                <a:srgbClr val="0000FF"/>
              </a:solidFill>
              <a:latin typeface="Calibri" charset="0"/>
            </a:endParaRPr>
          </a:p>
          <a:p>
            <a:endParaRPr lang="en-US" sz="2400" dirty="0">
              <a:solidFill>
                <a:srgbClr val="0000FF"/>
              </a:solidFill>
              <a:latin typeface="Calibri" charset="0"/>
            </a:endParaRPr>
          </a:p>
          <a:p>
            <a:r>
              <a:rPr lang="en-US" sz="2400" dirty="0">
                <a:solidFill>
                  <a:srgbClr val="000000"/>
                </a:solidFill>
                <a:latin typeface="Calibri" charset="0"/>
              </a:rPr>
              <a:t>ATP = NI/pole to magnetize circuit </a:t>
            </a:r>
          </a:p>
          <a:p>
            <a:endParaRPr lang="en-US" sz="2400" dirty="0">
              <a:solidFill>
                <a:srgbClr val="0000FF"/>
              </a:solidFill>
              <a:latin typeface="Calibri" charset="0"/>
            </a:endParaRPr>
          </a:p>
          <a:p>
            <a:r>
              <a:rPr lang="en-US" sz="2400" dirty="0">
                <a:solidFill>
                  <a:srgbClr val="0000FF"/>
                </a:solidFill>
                <a:latin typeface="Calibri" charset="0"/>
              </a:rPr>
              <a:t>	</a:t>
            </a:r>
            <a:r>
              <a:rPr lang="en-US" sz="2400" dirty="0">
                <a:latin typeface="Calibri" charset="0"/>
              </a:rPr>
              <a:t> ATP= </a:t>
            </a:r>
            <a:r>
              <a:rPr lang="en-US" sz="2400" i="1" dirty="0">
                <a:solidFill>
                  <a:srgbClr val="800000"/>
                </a:solidFill>
                <a:latin typeface="Calibri" charset="0"/>
              </a:rPr>
              <a:t>AT</a:t>
            </a:r>
            <a:r>
              <a:rPr lang="en-US" sz="2400" i="1" baseline="-25000" dirty="0">
                <a:solidFill>
                  <a:srgbClr val="800000"/>
                </a:solidFill>
                <a:latin typeface="Calibri" charset="0"/>
              </a:rPr>
              <a:t>g</a:t>
            </a:r>
            <a:r>
              <a:rPr lang="en-US" sz="2400" i="1" dirty="0">
                <a:solidFill>
                  <a:srgbClr val="800000"/>
                </a:solidFill>
                <a:latin typeface="Calibri" charset="0"/>
              </a:rPr>
              <a:t> + AT</a:t>
            </a:r>
            <a:r>
              <a:rPr lang="en-US" sz="2400" i="1" baseline="-25000" dirty="0">
                <a:solidFill>
                  <a:srgbClr val="800000"/>
                </a:solidFill>
                <a:latin typeface="Calibri" charset="0"/>
              </a:rPr>
              <a:t>ts</a:t>
            </a:r>
            <a:r>
              <a:rPr lang="en-US" sz="2400" i="1" dirty="0">
                <a:solidFill>
                  <a:srgbClr val="800000"/>
                </a:solidFill>
                <a:latin typeface="Calibri" charset="0"/>
              </a:rPr>
              <a:t> + AT</a:t>
            </a:r>
            <a:r>
              <a:rPr lang="en-US" sz="2400" i="1" baseline="-25000" dirty="0">
                <a:solidFill>
                  <a:srgbClr val="800000"/>
                </a:solidFill>
                <a:latin typeface="Calibri" charset="0"/>
              </a:rPr>
              <a:t>tr</a:t>
            </a:r>
            <a:r>
              <a:rPr lang="en-US" sz="2400" i="1" dirty="0">
                <a:solidFill>
                  <a:srgbClr val="800000"/>
                </a:solidFill>
                <a:latin typeface="Calibri" charset="0"/>
              </a:rPr>
              <a:t> + AT</a:t>
            </a:r>
            <a:r>
              <a:rPr lang="en-US" sz="2400" i="1" baseline="-25000" dirty="0">
                <a:solidFill>
                  <a:srgbClr val="800000"/>
                </a:solidFill>
                <a:latin typeface="Calibri" charset="0"/>
              </a:rPr>
              <a:t>ys</a:t>
            </a:r>
            <a:r>
              <a:rPr lang="en-US" sz="2400" i="1" dirty="0">
                <a:solidFill>
                  <a:srgbClr val="800000"/>
                </a:solidFill>
                <a:latin typeface="Calibri" charset="0"/>
              </a:rPr>
              <a:t> + AT</a:t>
            </a:r>
            <a:r>
              <a:rPr lang="en-US" sz="2400" i="1" baseline="-25000" dirty="0">
                <a:solidFill>
                  <a:srgbClr val="800000"/>
                </a:solidFill>
                <a:latin typeface="Calibri" charset="0"/>
              </a:rPr>
              <a:t>yr</a:t>
            </a:r>
          </a:p>
          <a:p>
            <a:endParaRPr lang="en-US" sz="2400" dirty="0">
              <a:solidFill>
                <a:srgbClr val="0000FF"/>
              </a:solidFill>
              <a:latin typeface="Calibri" charset="0"/>
            </a:endParaRPr>
          </a:p>
          <a:p>
            <a:endParaRPr lang="en-US" sz="2400" dirty="0">
              <a:solidFill>
                <a:srgbClr val="0000FF"/>
              </a:solidFill>
              <a:latin typeface="Calibri" charset="0"/>
            </a:endParaRPr>
          </a:p>
          <a:p>
            <a:r>
              <a:rPr lang="en-US" sz="2400" dirty="0">
                <a:latin typeface="Calibri" charset="0"/>
              </a:rPr>
              <a:t>Effective magnetizing current/phase</a:t>
            </a:r>
            <a:r>
              <a:rPr lang="en-US" sz="2400" dirty="0">
                <a:solidFill>
                  <a:srgbClr val="0000FF"/>
                </a:solidFill>
                <a:latin typeface="Calibri" charset="0"/>
              </a:rPr>
              <a:t> =</a:t>
            </a:r>
          </a:p>
          <a:p>
            <a:endParaRPr lang="en-US" sz="2400" dirty="0">
              <a:solidFill>
                <a:srgbClr val="0000FF"/>
              </a:solidFill>
              <a:latin typeface="Calibri" charset="0"/>
            </a:endParaRPr>
          </a:p>
          <a:p>
            <a:endParaRPr lang="en-US" sz="2400" dirty="0">
              <a:solidFill>
                <a:srgbClr val="0000FF"/>
              </a:solidFill>
              <a:latin typeface="Calibri" charset="0"/>
            </a:endParaRPr>
          </a:p>
          <a:p>
            <a:r>
              <a:rPr lang="en-US" sz="2400" dirty="0">
                <a:solidFill>
                  <a:srgbClr val="000000"/>
                </a:solidFill>
                <a:latin typeface="Calibri" charset="0"/>
              </a:rPr>
              <a:t>Turns/ coil is determined by voltage, power &amp; current.</a:t>
            </a:r>
          </a:p>
          <a:p>
            <a:r>
              <a:rPr lang="en-US" sz="2400" dirty="0">
                <a:solidFill>
                  <a:srgbClr val="000000"/>
                </a:solidFill>
                <a:latin typeface="Calibri" charset="0"/>
              </a:rPr>
              <a:t>(Turns/coil varies directly with voltage)  </a:t>
            </a:r>
          </a:p>
        </p:txBody>
      </p:sp>
      <p:sp>
        <p:nvSpPr>
          <p:cNvPr id="10" name="Rectangle 2"/>
          <p:cNvSpPr>
            <a:spLocks noChangeArrowheads="1"/>
          </p:cNvSpPr>
          <p:nvPr/>
        </p:nvSpPr>
        <p:spPr bwMode="auto">
          <a:xfrm>
            <a:off x="1282700" y="304800"/>
            <a:ext cx="70231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solidFill>
                  <a:srgbClr val="800000"/>
                </a:solidFill>
                <a:latin typeface="Calibri" charset="0"/>
              </a:rPr>
              <a:t>NI requirements for IMs</a:t>
            </a:r>
            <a:endParaRPr lang="en-US" sz="3200" dirty="0">
              <a:solidFill>
                <a:srgbClr val="800000"/>
              </a:solidFill>
              <a:latin typeface="Calibri" charset="0"/>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1664883473"/>
              </p:ext>
            </p:extLst>
          </p:nvPr>
        </p:nvGraphicFramePr>
        <p:xfrm>
          <a:off x="2247900" y="1766888"/>
          <a:ext cx="2654300" cy="515101"/>
        </p:xfrm>
        <a:graphic>
          <a:graphicData uri="http://schemas.openxmlformats.org/presentationml/2006/ole">
            <mc:AlternateContent xmlns:mc="http://schemas.openxmlformats.org/markup-compatibility/2006">
              <mc:Choice xmlns:v="urn:schemas-microsoft-com:vml" Requires="v">
                <p:oleObj spid="_x0000_s4292" name="Equation" r:id="rId3" imgW="1638300" imgH="317500" progId="Equation.3">
                  <p:embed/>
                </p:oleObj>
              </mc:Choice>
              <mc:Fallback>
                <p:oleObj name="Equation" r:id="rId3" imgW="1638300" imgH="317500" progId="Equation.3">
                  <p:embed/>
                  <p:pic>
                    <p:nvPicPr>
                      <p:cNvPr id="0" name=""/>
                      <p:cNvPicPr>
                        <a:picLocks noChangeAspect="1" noChangeArrowheads="1"/>
                      </p:cNvPicPr>
                      <p:nvPr/>
                    </p:nvPicPr>
                    <p:blipFill>
                      <a:blip r:embed="rId4"/>
                      <a:srcRect/>
                      <a:stretch>
                        <a:fillRect/>
                      </a:stretch>
                    </p:blipFill>
                    <p:spPr bwMode="auto">
                      <a:xfrm>
                        <a:off x="2247900" y="1766888"/>
                        <a:ext cx="2654300" cy="515101"/>
                      </a:xfrm>
                      <a:prstGeom prst="rect">
                        <a:avLst/>
                      </a:prstGeom>
                      <a:noFill/>
                      <a:ln>
                        <a:noFill/>
                      </a:ln>
                      <a:effectLst/>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84414894"/>
              </p:ext>
            </p:extLst>
          </p:nvPr>
        </p:nvGraphicFramePr>
        <p:xfrm>
          <a:off x="5854700" y="4244884"/>
          <a:ext cx="2084387" cy="870039"/>
        </p:xfrm>
        <a:graphic>
          <a:graphicData uri="http://schemas.openxmlformats.org/presentationml/2006/ole">
            <mc:AlternateContent xmlns:mc="http://schemas.openxmlformats.org/markup-compatibility/2006">
              <mc:Choice xmlns:v="urn:schemas-microsoft-com:vml" Requires="v">
                <p:oleObj spid="_x0000_s4293" name="Equation" r:id="rId5" imgW="1460500" imgH="609600" progId="Equation.3">
                  <p:embed/>
                </p:oleObj>
              </mc:Choice>
              <mc:Fallback>
                <p:oleObj name="Equation" r:id="rId5" imgW="1460500" imgH="609600" progId="Equation.3">
                  <p:embed/>
                  <p:pic>
                    <p:nvPicPr>
                      <p:cNvPr id="0" name=""/>
                      <p:cNvPicPr>
                        <a:picLocks noChangeAspect="1" noChangeArrowheads="1"/>
                      </p:cNvPicPr>
                      <p:nvPr/>
                    </p:nvPicPr>
                    <p:blipFill>
                      <a:blip r:embed="rId6"/>
                      <a:srcRect/>
                      <a:stretch>
                        <a:fillRect/>
                      </a:stretch>
                    </p:blipFill>
                    <p:spPr bwMode="auto">
                      <a:xfrm>
                        <a:off x="5854700" y="4244884"/>
                        <a:ext cx="2084387" cy="870039"/>
                      </a:xfrm>
                      <a:prstGeom prst="rect">
                        <a:avLst/>
                      </a:prstGeom>
                      <a:noFill/>
                      <a:ln>
                        <a:noFill/>
                      </a:ln>
                      <a:effectLst/>
                      <a:extLst/>
                    </p:spPr>
                  </p:pic>
                </p:oleObj>
              </mc:Fallback>
            </mc:AlternateContent>
          </a:graphicData>
        </a:graphic>
      </p:graphicFrame>
      <p:sp>
        <p:nvSpPr>
          <p:cNvPr id="13" name="TextBox 12"/>
          <p:cNvSpPr txBox="1"/>
          <p:nvPr/>
        </p:nvSpPr>
        <p:spPr>
          <a:xfrm>
            <a:off x="6553199" y="2059331"/>
            <a:ext cx="2011523" cy="923330"/>
          </a:xfrm>
          <a:prstGeom prst="rect">
            <a:avLst/>
          </a:prstGeom>
          <a:noFill/>
        </p:spPr>
        <p:txBody>
          <a:bodyPr wrap="square" rtlCol="0">
            <a:spAutoFit/>
          </a:bodyPr>
          <a:lstStyle/>
          <a:p>
            <a:r>
              <a:rPr lang="en-US" i="1" dirty="0" smtClean="0"/>
              <a:t>B</a:t>
            </a:r>
            <a:r>
              <a:rPr lang="en-US" dirty="0" smtClean="0"/>
              <a:t> = lines/in-sq.</a:t>
            </a:r>
          </a:p>
          <a:p>
            <a:r>
              <a:rPr lang="en-US" i="1" dirty="0" smtClean="0"/>
              <a:t>g </a:t>
            </a:r>
            <a:r>
              <a:rPr lang="en-US" dirty="0" smtClean="0"/>
              <a:t>= air gap (in)</a:t>
            </a:r>
          </a:p>
          <a:p>
            <a:r>
              <a:rPr lang="en-US" i="1" dirty="0" smtClean="0"/>
              <a:t>K</a:t>
            </a:r>
            <a:r>
              <a:rPr lang="en-US" i="1" baseline="-25000" dirty="0" smtClean="0"/>
              <a:t>s</a:t>
            </a:r>
            <a:r>
              <a:rPr lang="en-US" dirty="0" smtClean="0"/>
              <a:t> = Carter coef.</a:t>
            </a:r>
            <a:endParaRPr lang="en-US" dirty="0"/>
          </a:p>
        </p:txBody>
      </p:sp>
    </p:spTree>
    <p:extLst>
      <p:ext uri="{BB962C8B-B14F-4D97-AF65-F5344CB8AC3E}">
        <p14:creationId xmlns:p14="http://schemas.microsoft.com/office/powerpoint/2010/main" val="400881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174</a:t>
            </a:fld>
            <a:endParaRPr lang="en-US" dirty="0"/>
          </a:p>
        </p:txBody>
      </p:sp>
      <p:sp>
        <p:nvSpPr>
          <p:cNvPr id="7" name="Title 1"/>
          <p:cNvSpPr>
            <a:spLocks noGrp="1"/>
          </p:cNvSpPr>
          <p:nvPr>
            <p:ph type="title"/>
          </p:nvPr>
        </p:nvSpPr>
        <p:spPr>
          <a:xfrm>
            <a:off x="471381" y="240998"/>
            <a:ext cx="8229600" cy="701211"/>
          </a:xfrm>
        </p:spPr>
        <p:txBody>
          <a:bodyPr>
            <a:normAutofit/>
          </a:bodyPr>
          <a:lstStyle/>
          <a:p>
            <a:r>
              <a:rPr lang="en-US" altLang="zh-CN" sz="3200" dirty="0">
                <a:solidFill>
                  <a:srgbClr val="800000"/>
                </a:solidFill>
                <a:latin typeface="Arial" charset="0"/>
                <a:ea typeface="宋体" charset="0"/>
                <a:cs typeface="宋体" charset="0"/>
              </a:rPr>
              <a:t>Calculate number of turns per coil</a:t>
            </a:r>
            <a:endParaRPr lang="en-US" sz="3200" dirty="0">
              <a:solidFill>
                <a:srgbClr val="800000"/>
              </a:solidFill>
            </a:endParaRPr>
          </a:p>
        </p:txBody>
      </p:sp>
      <p:sp>
        <p:nvSpPr>
          <p:cNvPr id="8" name="Rectangle 7"/>
          <p:cNvSpPr/>
          <p:nvPr/>
        </p:nvSpPr>
        <p:spPr>
          <a:xfrm>
            <a:off x="457200" y="965777"/>
            <a:ext cx="7845797" cy="991041"/>
          </a:xfrm>
          <a:prstGeom prst="rect">
            <a:avLst/>
          </a:prstGeom>
        </p:spPr>
        <p:txBody>
          <a:bodyPr wrap="square">
            <a:spAutoFit/>
          </a:bodyPr>
          <a:lstStyle/>
          <a:p>
            <a:pPr>
              <a:lnSpc>
                <a:spcPct val="80000"/>
              </a:lnSpc>
            </a:pPr>
            <a:r>
              <a:rPr lang="en-US" altLang="zh-CN" sz="2400" dirty="0">
                <a:latin typeface="Arial" charset="0"/>
                <a:ea typeface="宋体" charset="0"/>
                <a:cs typeface="宋体" charset="0"/>
              </a:rPr>
              <a:t>Calculate number of stator turns per phase depending on previous </a:t>
            </a:r>
            <a:r>
              <a:rPr lang="en-US" altLang="zh-CN" sz="2400" i="1" dirty="0">
                <a:solidFill>
                  <a:srgbClr val="800000"/>
                </a:solidFill>
                <a:latin typeface="Arial" charset="0"/>
                <a:ea typeface="宋体" charset="0"/>
                <a:cs typeface="宋体" charset="0"/>
              </a:rPr>
              <a:t>B, D,</a:t>
            </a:r>
            <a:r>
              <a:rPr lang="en-US" altLang="zh-CN" sz="2400" dirty="0">
                <a:solidFill>
                  <a:srgbClr val="800000"/>
                </a:solidFill>
                <a:latin typeface="Arial" charset="0"/>
                <a:ea typeface="宋体" charset="0"/>
                <a:cs typeface="宋体" charset="0"/>
              </a:rPr>
              <a:t> </a:t>
            </a:r>
            <a:r>
              <a:rPr lang="en-US" altLang="zh-CN" sz="2400" i="1" dirty="0">
                <a:solidFill>
                  <a:srgbClr val="800000"/>
                </a:solidFill>
                <a:latin typeface="Arial" charset="0"/>
                <a:ea typeface="宋体" charset="0"/>
                <a:cs typeface="宋体" charset="0"/>
              </a:rPr>
              <a:t>L, </a:t>
            </a:r>
            <a:r>
              <a:rPr lang="en-US" altLang="zh-CN" sz="2400" dirty="0">
                <a:latin typeface="Arial" charset="0"/>
                <a:ea typeface="宋体" charset="0"/>
                <a:cs typeface="宋体" charset="0"/>
              </a:rPr>
              <a:t>supply voltage (math) and assumed </a:t>
            </a:r>
            <a:r>
              <a:rPr lang="en-US" altLang="zh-CN" sz="2400" dirty="0">
                <a:solidFill>
                  <a:srgbClr val="000000"/>
                </a:solidFill>
                <a:latin typeface="Arial" charset="0"/>
                <a:ea typeface="宋体" charset="0"/>
                <a:cs typeface="宋体" charset="0"/>
              </a:rPr>
              <a:t>flux density shape </a:t>
            </a:r>
            <a:r>
              <a:rPr lang="en-US" altLang="zh-CN" sz="2400" i="1" dirty="0">
                <a:solidFill>
                  <a:srgbClr val="800000"/>
                </a:solidFill>
                <a:latin typeface="Arial" charset="0"/>
                <a:ea typeface="宋体" charset="0"/>
                <a:cs typeface="宋体" charset="0"/>
              </a:rPr>
              <a:t>f</a:t>
            </a:r>
            <a:r>
              <a:rPr lang="en-US" altLang="zh-CN" sz="2400" i="1" baseline="-25000" dirty="0">
                <a:solidFill>
                  <a:srgbClr val="800000"/>
                </a:solidFill>
                <a:latin typeface="Arial" charset="0"/>
                <a:ea typeface="宋体" charset="0"/>
                <a:cs typeface="宋体" charset="0"/>
              </a:rPr>
              <a:t>a</a:t>
            </a:r>
          </a:p>
        </p:txBody>
      </p:sp>
      <p:sp>
        <p:nvSpPr>
          <p:cNvPr id="9" name="Rectangle 8"/>
          <p:cNvSpPr/>
          <p:nvPr/>
        </p:nvSpPr>
        <p:spPr>
          <a:xfrm>
            <a:off x="1022985" y="5079730"/>
            <a:ext cx="7970117" cy="1200328"/>
          </a:xfrm>
          <a:prstGeom prst="rect">
            <a:avLst/>
          </a:prstGeom>
        </p:spPr>
        <p:txBody>
          <a:bodyPr wrap="square">
            <a:spAutoFit/>
          </a:bodyPr>
          <a:lstStyle/>
          <a:p>
            <a:r>
              <a:rPr lang="en-US" altLang="zh-CN" sz="2400" i="1" dirty="0">
                <a:solidFill>
                  <a:srgbClr val="800000"/>
                </a:solidFill>
                <a:latin typeface="Times New Roman" charset="0"/>
                <a:ea typeface="宋体" charset="0"/>
                <a:cs typeface="宋体" charset="0"/>
              </a:rPr>
              <a:t>K</a:t>
            </a:r>
            <a:r>
              <a:rPr lang="en-US" altLang="zh-CN" sz="2400" i="1" baseline="-25000" dirty="0">
                <a:solidFill>
                  <a:srgbClr val="800000"/>
                </a:solidFill>
                <a:latin typeface="Times New Roman" charset="0"/>
                <a:ea typeface="宋体" charset="0"/>
                <a:cs typeface="宋体" charset="0"/>
              </a:rPr>
              <a:t>f</a:t>
            </a:r>
            <a:r>
              <a:rPr lang="en-US" altLang="zh-CN" sz="2400" i="1" baseline="-25000" dirty="0">
                <a:latin typeface="Times New Roman" charset="0"/>
                <a:ea typeface="宋体" charset="0"/>
                <a:cs typeface="宋体" charset="0"/>
              </a:rPr>
              <a:t> </a:t>
            </a:r>
            <a:r>
              <a:rPr lang="en-US" altLang="zh-CN" sz="2400" dirty="0">
                <a:ea typeface="宋体" charset="0"/>
                <a:cs typeface="宋体" charset="0"/>
              </a:rPr>
              <a:t>: form factor, typically assumed = 1</a:t>
            </a:r>
          </a:p>
          <a:p>
            <a:r>
              <a:rPr lang="en-US" altLang="zh-CN" sz="2400" i="1" dirty="0">
                <a:solidFill>
                  <a:srgbClr val="800000"/>
                </a:solidFill>
                <a:latin typeface="Times New Roman" charset="0"/>
                <a:ea typeface="宋体" charset="0"/>
                <a:cs typeface="宋体" charset="0"/>
              </a:rPr>
              <a:t>K</a:t>
            </a:r>
            <a:r>
              <a:rPr lang="en-US" altLang="zh-CN" sz="2400" i="1" baseline="-25000" dirty="0">
                <a:solidFill>
                  <a:srgbClr val="800000"/>
                </a:solidFill>
                <a:latin typeface="Times New Roman" charset="0"/>
                <a:ea typeface="宋体" charset="0"/>
                <a:cs typeface="宋体" charset="0"/>
              </a:rPr>
              <a:t>w1</a:t>
            </a:r>
            <a:r>
              <a:rPr lang="en-US" altLang="zh-CN" sz="2400" i="1" baseline="-25000" dirty="0">
                <a:latin typeface="Times New Roman" charset="0"/>
                <a:ea typeface="宋体" charset="0"/>
                <a:cs typeface="宋体" charset="0"/>
              </a:rPr>
              <a:t> </a:t>
            </a:r>
            <a:r>
              <a:rPr lang="en-US" altLang="zh-CN" sz="2400" dirty="0">
                <a:ea typeface="宋体" charset="0"/>
                <a:cs typeface="宋体" charset="0"/>
              </a:rPr>
              <a:t>: winding factor for fundamental = typically 0.955</a:t>
            </a:r>
          </a:p>
          <a:p>
            <a:r>
              <a:rPr lang="en-US" altLang="zh-CN" sz="2400" i="1" dirty="0">
                <a:solidFill>
                  <a:srgbClr val="800000"/>
                </a:solidFill>
                <a:latin typeface="Times New Roman" charset="0"/>
                <a:ea typeface="宋体" charset="0"/>
                <a:cs typeface="宋体" charset="0"/>
              </a:rPr>
              <a:t>f</a:t>
            </a:r>
            <a:r>
              <a:rPr lang="en-US" altLang="zh-CN" sz="2400" i="1" baseline="-25000" dirty="0">
                <a:latin typeface="Times New Roman" charset="0"/>
                <a:ea typeface="宋体" charset="0"/>
                <a:cs typeface="宋体" charset="0"/>
              </a:rPr>
              <a:t> </a:t>
            </a:r>
            <a:r>
              <a:rPr lang="en-US" altLang="zh-CN" sz="2400" dirty="0">
                <a:ea typeface="宋体" charset="0"/>
                <a:cs typeface="宋体" charset="0"/>
              </a:rPr>
              <a:t>: fundamental frequency</a:t>
            </a:r>
            <a:endParaRPr lang="zh-CN" altLang="en-US" sz="2400" dirty="0">
              <a:ea typeface="宋体" charset="0"/>
              <a:cs typeface="宋体" charset="0"/>
            </a:endParaRPr>
          </a:p>
        </p:txBody>
      </p:sp>
      <p:sp>
        <p:nvSpPr>
          <p:cNvPr id="10" name="Rectangle 9"/>
          <p:cNvSpPr/>
          <p:nvPr/>
        </p:nvSpPr>
        <p:spPr>
          <a:xfrm>
            <a:off x="5894564" y="2539967"/>
            <a:ext cx="3045119" cy="923330"/>
          </a:xfrm>
          <a:prstGeom prst="rect">
            <a:avLst/>
          </a:prstGeom>
        </p:spPr>
        <p:txBody>
          <a:bodyPr wrap="square">
            <a:spAutoFit/>
          </a:bodyPr>
          <a:lstStyle/>
          <a:p>
            <a:r>
              <a:rPr lang="en-US" altLang="zh-CN" b="1" i="1" dirty="0">
                <a:latin typeface="Symbol" charset="0"/>
                <a:ea typeface="宋体" charset="0"/>
                <a:cs typeface="宋体" charset="0"/>
              </a:rPr>
              <a:t>K</a:t>
            </a:r>
            <a:r>
              <a:rPr lang="en-US" altLang="zh-CN" b="1" i="1" baseline="-25000" dirty="0">
                <a:latin typeface="Symbol" charset="0"/>
                <a:ea typeface="宋体" charset="0"/>
                <a:cs typeface="宋体" charset="0"/>
              </a:rPr>
              <a:t>E</a:t>
            </a:r>
            <a:r>
              <a:rPr lang="en-US" altLang="zh-CN" dirty="0">
                <a:latin typeface="Times New Roman" charset="0"/>
                <a:ea typeface="宋体" charset="0"/>
                <a:cs typeface="宋体" charset="0"/>
              </a:rPr>
              <a:t>:</a:t>
            </a:r>
            <a:r>
              <a:rPr lang="en-US" altLang="zh-CN" i="1" baseline="-25000" dirty="0">
                <a:latin typeface="Times New Roman" charset="0"/>
                <a:ea typeface="宋体" charset="0"/>
                <a:cs typeface="宋体" charset="0"/>
              </a:rPr>
              <a:t> </a:t>
            </a:r>
            <a:r>
              <a:rPr lang="en-US" altLang="zh-CN" dirty="0">
                <a:ea typeface="宋体" charset="0"/>
                <a:cs typeface="宋体" charset="0"/>
              </a:rPr>
              <a:t>typically 0.85-0.95, higher for large power rating or small pole number </a:t>
            </a:r>
            <a:endParaRPr lang="zh-CN" altLang="en-US" dirty="0">
              <a:ea typeface="宋体" charset="0"/>
              <a:cs typeface="宋体" charset="0"/>
            </a:endParaRPr>
          </a:p>
        </p:txBody>
      </p:sp>
      <p:sp>
        <p:nvSpPr>
          <p:cNvPr id="11" name="Rectangle 10"/>
          <p:cNvSpPr/>
          <p:nvPr/>
        </p:nvSpPr>
        <p:spPr>
          <a:xfrm>
            <a:off x="487959" y="2128951"/>
            <a:ext cx="1667318" cy="400110"/>
          </a:xfrm>
          <a:prstGeom prst="rect">
            <a:avLst/>
          </a:prstGeom>
        </p:spPr>
        <p:txBody>
          <a:bodyPr wrap="none">
            <a:spAutoFit/>
          </a:bodyPr>
          <a:lstStyle/>
          <a:p>
            <a:pPr>
              <a:spcBef>
                <a:spcPct val="50000"/>
              </a:spcBef>
            </a:pPr>
            <a:r>
              <a:rPr lang="en-US" altLang="zh-CN" sz="2000" dirty="0">
                <a:ea typeface="宋体" charset="0"/>
                <a:cs typeface="宋体" charset="0"/>
              </a:rPr>
              <a:t>Flux per pole</a:t>
            </a:r>
          </a:p>
        </p:txBody>
      </p:sp>
      <p:sp>
        <p:nvSpPr>
          <p:cNvPr id="12" name="Rectangle 11"/>
          <p:cNvSpPr/>
          <p:nvPr/>
        </p:nvSpPr>
        <p:spPr>
          <a:xfrm>
            <a:off x="2360630" y="2120361"/>
            <a:ext cx="3514310" cy="400110"/>
          </a:xfrm>
          <a:prstGeom prst="rect">
            <a:avLst/>
          </a:prstGeom>
        </p:spPr>
        <p:txBody>
          <a:bodyPr wrap="none">
            <a:spAutoFit/>
          </a:bodyPr>
          <a:lstStyle/>
          <a:p>
            <a:r>
              <a:rPr lang="en-US" altLang="zh-CN" sz="2000" i="1" dirty="0">
                <a:ea typeface="宋体" charset="0"/>
                <a:cs typeface="宋体" charset="0"/>
              </a:rPr>
              <a:t>B</a:t>
            </a:r>
            <a:r>
              <a:rPr lang="en-US" altLang="zh-CN" sz="2000" i="1" baseline="-25000" dirty="0">
                <a:ea typeface="宋体" charset="0"/>
                <a:cs typeface="宋体" charset="0"/>
              </a:rPr>
              <a:t>g</a:t>
            </a:r>
            <a:r>
              <a:rPr lang="en-US" altLang="zh-CN" sz="2000" dirty="0">
                <a:ea typeface="宋体" charset="0"/>
                <a:cs typeface="宋体" charset="0"/>
              </a:rPr>
              <a:t> = 2</a:t>
            </a:r>
            <a:r>
              <a:rPr lang="en-US" altLang="zh-CN" sz="2000" i="1" dirty="0">
                <a:ea typeface="宋体" charset="0"/>
                <a:cs typeface="宋体" charset="0"/>
              </a:rPr>
              <a:t>p </a:t>
            </a:r>
            <a:r>
              <a:rPr lang="el-GR" altLang="zh-CN" sz="2000" i="1" dirty="0">
                <a:ea typeface="宋体" charset="0"/>
                <a:cs typeface="宋体" charset="0"/>
              </a:rPr>
              <a:t>Φ</a:t>
            </a:r>
            <a:r>
              <a:rPr lang="en-US" altLang="zh-CN" sz="2000" i="1" baseline="-25000" dirty="0">
                <a:ea typeface="宋体" charset="0"/>
                <a:cs typeface="宋体" charset="0"/>
              </a:rPr>
              <a:t>m</a:t>
            </a:r>
            <a:r>
              <a:rPr lang="en-US" altLang="zh-CN" sz="2000" i="1" dirty="0">
                <a:ea typeface="宋体" charset="0"/>
                <a:cs typeface="宋体" charset="0"/>
              </a:rPr>
              <a:t>/(</a:t>
            </a:r>
            <a:r>
              <a:rPr lang="el-GR" altLang="zh-CN" sz="2000" i="1" dirty="0">
                <a:ea typeface="宋体" charset="0"/>
                <a:cs typeface="宋体" charset="0"/>
              </a:rPr>
              <a:t>π</a:t>
            </a:r>
            <a:r>
              <a:rPr lang="en-US" altLang="zh-CN" sz="2000" i="1" dirty="0">
                <a:ea typeface="宋体" charset="0"/>
                <a:cs typeface="宋体" charset="0"/>
              </a:rPr>
              <a:t>DL</a:t>
            </a:r>
            <a:r>
              <a:rPr lang="en-US" altLang="zh-CN" sz="2000" dirty="0">
                <a:ea typeface="宋体" charset="0"/>
                <a:cs typeface="宋体" charset="0"/>
              </a:rPr>
              <a:t>)  to find </a:t>
            </a:r>
            <a:r>
              <a:rPr lang="el-GR" altLang="zh-CN" sz="2000" i="1" dirty="0">
                <a:ea typeface="宋体" charset="0"/>
                <a:cs typeface="宋体" charset="0"/>
              </a:rPr>
              <a:t>Φ</a:t>
            </a:r>
            <a:r>
              <a:rPr lang="en-US" altLang="zh-CN" sz="2000" i="1" baseline="-25000" dirty="0">
                <a:ea typeface="宋体" charset="0"/>
                <a:cs typeface="宋体" charset="0"/>
              </a:rPr>
              <a:t>m</a:t>
            </a:r>
            <a:endParaRPr lang="en-US" sz="2000" i="1" baseline="-25000" dirty="0">
              <a:ea typeface="宋体" charset="0"/>
              <a:cs typeface="宋体" charset="0"/>
            </a:endParaRPr>
          </a:p>
        </p:txBody>
      </p:sp>
      <p:sp>
        <p:nvSpPr>
          <p:cNvPr id="13" name="Rectangle 12"/>
          <p:cNvSpPr/>
          <p:nvPr/>
        </p:nvSpPr>
        <p:spPr>
          <a:xfrm>
            <a:off x="483323" y="3059668"/>
            <a:ext cx="2082621" cy="400110"/>
          </a:xfrm>
          <a:prstGeom prst="rect">
            <a:avLst/>
          </a:prstGeom>
        </p:spPr>
        <p:txBody>
          <a:bodyPr wrap="none">
            <a:spAutoFit/>
          </a:bodyPr>
          <a:lstStyle/>
          <a:p>
            <a:pPr>
              <a:spcBef>
                <a:spcPct val="50000"/>
              </a:spcBef>
            </a:pPr>
            <a:r>
              <a:rPr lang="en-US" altLang="zh-CN" sz="2000" dirty="0">
                <a:ea typeface="宋体" charset="0"/>
                <a:cs typeface="宋体" charset="0"/>
              </a:rPr>
              <a:t>Back EMF factor</a:t>
            </a:r>
          </a:p>
        </p:txBody>
      </p:sp>
      <p:sp>
        <p:nvSpPr>
          <p:cNvPr id="14" name="Rectangle 13"/>
          <p:cNvSpPr/>
          <p:nvPr/>
        </p:nvSpPr>
        <p:spPr>
          <a:xfrm>
            <a:off x="503669" y="4061698"/>
            <a:ext cx="2042772" cy="400110"/>
          </a:xfrm>
          <a:prstGeom prst="rect">
            <a:avLst/>
          </a:prstGeom>
        </p:spPr>
        <p:txBody>
          <a:bodyPr wrap="none">
            <a:spAutoFit/>
          </a:bodyPr>
          <a:lstStyle/>
          <a:p>
            <a:pPr>
              <a:spcBef>
                <a:spcPct val="50000"/>
              </a:spcBef>
            </a:pPr>
            <a:r>
              <a:rPr lang="en-US" altLang="zh-CN" sz="2000" dirty="0">
                <a:ea typeface="宋体" charset="0"/>
                <a:cs typeface="宋体" charset="0"/>
              </a:rPr>
              <a:t>Turns per phase</a:t>
            </a:r>
          </a:p>
        </p:txBody>
      </p:sp>
      <p:graphicFrame>
        <p:nvGraphicFramePr>
          <p:cNvPr id="15" name="Object 6"/>
          <p:cNvGraphicFramePr>
            <a:graphicFrameLocks noChangeAspect="1"/>
          </p:cNvGraphicFramePr>
          <p:nvPr>
            <p:extLst>
              <p:ext uri="{D42A27DB-BD31-4B8C-83A1-F6EECF244321}">
                <p14:modId xmlns:p14="http://schemas.microsoft.com/office/powerpoint/2010/main" val="3647145718"/>
              </p:ext>
            </p:extLst>
          </p:nvPr>
        </p:nvGraphicFramePr>
        <p:xfrm>
          <a:off x="3227070" y="2923004"/>
          <a:ext cx="1162050" cy="796925"/>
        </p:xfrm>
        <a:graphic>
          <a:graphicData uri="http://schemas.openxmlformats.org/presentationml/2006/ole">
            <mc:AlternateContent xmlns:mc="http://schemas.openxmlformats.org/markup-compatibility/2006">
              <mc:Choice xmlns:v="urn:schemas-microsoft-com:vml" Requires="v">
                <p:oleObj spid="_x0000_s1294" name="Equation" r:id="rId3" imgW="647419" imgH="444307" progId="Equation.3">
                  <p:embed/>
                </p:oleObj>
              </mc:Choice>
              <mc:Fallback>
                <p:oleObj name="Equation" r:id="rId3" imgW="647419"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070" y="2923004"/>
                        <a:ext cx="1162050"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591393743"/>
              </p:ext>
            </p:extLst>
          </p:nvPr>
        </p:nvGraphicFramePr>
        <p:xfrm>
          <a:off x="3200400" y="3850943"/>
          <a:ext cx="2057400" cy="906463"/>
        </p:xfrm>
        <a:graphic>
          <a:graphicData uri="http://schemas.openxmlformats.org/presentationml/2006/ole">
            <mc:AlternateContent xmlns:mc="http://schemas.openxmlformats.org/markup-compatibility/2006">
              <mc:Choice xmlns:v="urn:schemas-microsoft-com:vml" Requires="v">
                <p:oleObj spid="_x0000_s1295" name="Equation" r:id="rId5" imgW="1066800" imgH="469900" progId="Equation.3">
                  <p:embed/>
                </p:oleObj>
              </mc:Choice>
              <mc:Fallback>
                <p:oleObj name="Equation" r:id="rId5" imgW="10668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850943"/>
                        <a:ext cx="2057400"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175</a:t>
            </a:fld>
            <a:endParaRPr lang="en-US" dirty="0"/>
          </a:p>
        </p:txBody>
      </p:sp>
      <p:sp>
        <p:nvSpPr>
          <p:cNvPr id="2" name="TextBox 1"/>
          <p:cNvSpPr txBox="1"/>
          <p:nvPr/>
        </p:nvSpPr>
        <p:spPr>
          <a:xfrm>
            <a:off x="1651000" y="241300"/>
            <a:ext cx="6845300" cy="584776"/>
          </a:xfrm>
          <a:prstGeom prst="rect">
            <a:avLst/>
          </a:prstGeom>
          <a:noFill/>
        </p:spPr>
        <p:txBody>
          <a:bodyPr wrap="square" rtlCol="0">
            <a:spAutoFit/>
          </a:bodyPr>
          <a:lstStyle/>
          <a:p>
            <a:r>
              <a:rPr lang="en-US" sz="3200" dirty="0" smtClean="0">
                <a:solidFill>
                  <a:srgbClr val="800000"/>
                </a:solidFill>
              </a:rPr>
              <a:t>Strategies for number turns per coil</a:t>
            </a:r>
            <a:endParaRPr lang="en-US" sz="3200" dirty="0">
              <a:solidFill>
                <a:srgbClr val="800000"/>
              </a:solidFill>
            </a:endParaRPr>
          </a:p>
        </p:txBody>
      </p:sp>
      <p:sp>
        <p:nvSpPr>
          <p:cNvPr id="3" name="TextBox 2"/>
          <p:cNvSpPr txBox="1"/>
          <p:nvPr/>
        </p:nvSpPr>
        <p:spPr>
          <a:xfrm>
            <a:off x="457200" y="1473200"/>
            <a:ext cx="8686800" cy="3416320"/>
          </a:xfrm>
          <a:prstGeom prst="rect">
            <a:avLst/>
          </a:prstGeom>
          <a:noFill/>
        </p:spPr>
        <p:txBody>
          <a:bodyPr wrap="square" rtlCol="0">
            <a:spAutoFit/>
          </a:bodyPr>
          <a:lstStyle/>
          <a:p>
            <a:r>
              <a:rPr lang="en-US" dirty="0" smtClean="0"/>
              <a:t>Frequently less than a single turn/coil  adjustment is desired for performance.</a:t>
            </a:r>
          </a:p>
          <a:p>
            <a:endParaRPr lang="en-US" dirty="0"/>
          </a:p>
          <a:p>
            <a:r>
              <a:rPr lang="en-US" dirty="0" smtClean="0"/>
              <a:t>Parallel circuit paths offer the option of effectively achieving fraction turn changes</a:t>
            </a:r>
          </a:p>
          <a:p>
            <a:r>
              <a:rPr lang="en-US" dirty="0" smtClean="0"/>
              <a:t>	Four turns/coil with one current path can be adjusted to 4.5 turns per coil with 	two parallel current paths and 9 turns per coil..</a:t>
            </a:r>
          </a:p>
          <a:p>
            <a:endParaRPr lang="en-US" dirty="0"/>
          </a:p>
          <a:p>
            <a:r>
              <a:rPr lang="en-US" dirty="0" smtClean="0"/>
              <a:t>Another strategy to achieve ½ turn adjustment is to connect the phase neutral on the opposite side from the phase lead connections</a:t>
            </a:r>
            <a:r>
              <a:rPr lang="en-US" dirty="0" smtClean="0"/>
              <a:t>. This also reduces the end turn height bundle on the lead side of the stator by moving the neutral connection bulk to the opposite end turn side.</a:t>
            </a:r>
            <a:endParaRPr lang="en-US" dirty="0" smtClean="0"/>
          </a:p>
          <a:p>
            <a:endParaRPr lang="en-US" dirty="0"/>
          </a:p>
          <a:p>
            <a:r>
              <a:rPr lang="en-US" dirty="0" smtClean="0"/>
              <a:t>These comments apply </a:t>
            </a:r>
            <a:r>
              <a:rPr lang="en-US" dirty="0" smtClean="0"/>
              <a:t>to all  machines types discussed in these lectures.</a:t>
            </a:r>
            <a:endParaRPr lang="en-US" dirty="0"/>
          </a:p>
        </p:txBody>
      </p:sp>
    </p:spTree>
    <p:extLst>
      <p:ext uri="{BB962C8B-B14F-4D97-AF65-F5344CB8AC3E}">
        <p14:creationId xmlns:p14="http://schemas.microsoft.com/office/powerpoint/2010/main" val="107174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176</a:t>
            </a:fld>
            <a:endParaRPr lang="en-US" dirty="0"/>
          </a:p>
        </p:txBody>
      </p:sp>
      <p:sp>
        <p:nvSpPr>
          <p:cNvPr id="2" name="TextBox 1"/>
          <p:cNvSpPr txBox="1"/>
          <p:nvPr/>
        </p:nvSpPr>
        <p:spPr>
          <a:xfrm>
            <a:off x="351529" y="272165"/>
            <a:ext cx="8629464" cy="5447645"/>
          </a:xfrm>
          <a:prstGeom prst="rect">
            <a:avLst/>
          </a:prstGeom>
          <a:noFill/>
        </p:spPr>
        <p:txBody>
          <a:bodyPr wrap="square" rtlCol="0">
            <a:spAutoFit/>
          </a:bodyPr>
          <a:lstStyle/>
          <a:p>
            <a:r>
              <a:rPr lang="en-US" sz="2400" dirty="0" smtClean="0">
                <a:solidFill>
                  <a:srgbClr val="800000"/>
                </a:solidFill>
              </a:rPr>
              <a:t>Steps 6, 7, 8 &amp; 9 Determine stator slot to tooth dimensions, slot depth &amp; densities of current and flux</a:t>
            </a:r>
          </a:p>
          <a:p>
            <a:endParaRPr lang="en-US" sz="2000" dirty="0">
              <a:solidFill>
                <a:srgbClr val="800000"/>
              </a:solidFill>
            </a:endParaRPr>
          </a:p>
          <a:p>
            <a:r>
              <a:rPr lang="en-US" sz="2000" dirty="0" smtClean="0"/>
              <a:t>From initial current and flux estimates the slot &amp; tooth densities can easily be determined by dividing be the respective cross sections or solving for dimensions based upon accepted densities.</a:t>
            </a:r>
          </a:p>
          <a:p>
            <a:endParaRPr lang="en-US" sz="2000" dirty="0"/>
          </a:p>
          <a:p>
            <a:r>
              <a:rPr lang="en-US" sz="2000" dirty="0" smtClean="0"/>
              <a:t>Note the tooth flux density is based upon the total air gap flux divided by the number of stator teeth per pole.</a:t>
            </a:r>
          </a:p>
          <a:p>
            <a:endParaRPr lang="en-US" sz="2000" dirty="0"/>
          </a:p>
          <a:p>
            <a:r>
              <a:rPr lang="en-US" sz="2000" dirty="0" smtClean="0"/>
              <a:t>The stator yoke must support half of the gap flux per pole because the tooth flux splits into two paths so the yoke cross section area is one half (or more) than the teeth cross section per pole.</a:t>
            </a:r>
          </a:p>
          <a:p>
            <a:endParaRPr lang="en-US" sz="2000" dirty="0"/>
          </a:p>
          <a:p>
            <a:r>
              <a:rPr lang="en-US" sz="2000" dirty="0" smtClean="0"/>
              <a:t>Slot depth changes has a greater affect on slot area more than slot width adjustments &amp; higher tooth flux densities are more acceptable than high yoke flux densities with respect to iron core losses.</a:t>
            </a:r>
            <a:endParaRPr lang="en-US" sz="2000" dirty="0"/>
          </a:p>
        </p:txBody>
      </p:sp>
    </p:spTree>
    <p:extLst>
      <p:ext uri="{BB962C8B-B14F-4D97-AF65-F5344CB8AC3E}">
        <p14:creationId xmlns:p14="http://schemas.microsoft.com/office/powerpoint/2010/main" val="1450613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177</a:t>
            </a:fld>
            <a:endParaRPr lang="en-US" dirty="0"/>
          </a:p>
        </p:txBody>
      </p:sp>
      <p:sp>
        <p:nvSpPr>
          <p:cNvPr id="6" name="Title 1"/>
          <p:cNvSpPr>
            <a:spLocks noGrp="1"/>
          </p:cNvSpPr>
          <p:nvPr>
            <p:ph type="title"/>
          </p:nvPr>
        </p:nvSpPr>
        <p:spPr>
          <a:xfrm>
            <a:off x="165100" y="290854"/>
            <a:ext cx="8775700" cy="1143000"/>
          </a:xfrm>
        </p:spPr>
        <p:txBody>
          <a:bodyPr>
            <a:noAutofit/>
          </a:bodyPr>
          <a:lstStyle/>
          <a:p>
            <a:r>
              <a:rPr lang="en-US" sz="3600" dirty="0" smtClean="0">
                <a:solidFill>
                  <a:srgbClr val="800000"/>
                </a:solidFill>
              </a:rPr>
              <a:t>Typical phase conductor current densities</a:t>
            </a:r>
            <a:endParaRPr lang="en-US" sz="3600" dirty="0">
              <a:solidFill>
                <a:srgbClr val="800000"/>
              </a:solidFill>
            </a:endParaRPr>
          </a:p>
        </p:txBody>
      </p:sp>
      <p:pic>
        <p:nvPicPr>
          <p:cNvPr id="7" name="Picture 6"/>
          <p:cNvPicPr>
            <a:picLocks noChangeAspect="1"/>
          </p:cNvPicPr>
          <p:nvPr/>
        </p:nvPicPr>
        <p:blipFill rotWithShape="1">
          <a:blip r:embed="rId2"/>
          <a:srcRect l="9077" t="42251" r="12427" b="4440"/>
          <a:stretch/>
        </p:blipFill>
        <p:spPr>
          <a:xfrm>
            <a:off x="371021" y="1433854"/>
            <a:ext cx="8363259" cy="4259847"/>
          </a:xfrm>
          <a:prstGeom prst="rect">
            <a:avLst/>
          </a:prstGeom>
        </p:spPr>
      </p:pic>
    </p:spTree>
    <p:extLst>
      <p:ext uri="{BB962C8B-B14F-4D97-AF65-F5344CB8AC3E}">
        <p14:creationId xmlns:p14="http://schemas.microsoft.com/office/powerpoint/2010/main" val="907931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178</a:t>
            </a:fld>
            <a:endParaRPr lang="en-US" dirty="0"/>
          </a:p>
        </p:txBody>
      </p:sp>
      <p:sp>
        <p:nvSpPr>
          <p:cNvPr id="7" name="Rectangle 2"/>
          <p:cNvSpPr>
            <a:spLocks noGrp="1" noChangeArrowheads="1"/>
          </p:cNvSpPr>
          <p:nvPr>
            <p:ph type="title"/>
          </p:nvPr>
        </p:nvSpPr>
        <p:spPr>
          <a:xfrm>
            <a:off x="457200" y="274638"/>
            <a:ext cx="8229600" cy="639762"/>
          </a:xfrm>
        </p:spPr>
        <p:txBody>
          <a:bodyPr/>
          <a:lstStyle/>
          <a:p>
            <a:pPr eaLnBrk="1" hangingPunct="1"/>
            <a:r>
              <a:rPr lang="en-US" altLang="zh-CN" sz="3200" dirty="0">
                <a:solidFill>
                  <a:srgbClr val="800000"/>
                </a:solidFill>
                <a:latin typeface="Arial" charset="0"/>
                <a:cs typeface="宋体" charset="0"/>
              </a:rPr>
              <a:t>Flux density guidelines by two experts</a:t>
            </a:r>
            <a:endParaRPr lang="en-US" altLang="zh-CN" sz="1600" dirty="0">
              <a:solidFill>
                <a:srgbClr val="800000"/>
              </a:solidFill>
              <a:latin typeface="Arial" charset="0"/>
              <a:cs typeface="宋体" charset="0"/>
            </a:endParaRPr>
          </a:p>
        </p:txBody>
      </p:sp>
      <p:sp>
        <p:nvSpPr>
          <p:cNvPr id="8" name="Rectangle 3"/>
          <p:cNvSpPr>
            <a:spLocks noGrp="1" noChangeArrowheads="1"/>
          </p:cNvSpPr>
          <p:nvPr>
            <p:ph idx="1"/>
          </p:nvPr>
        </p:nvSpPr>
        <p:spPr>
          <a:xfrm>
            <a:off x="685800" y="914400"/>
            <a:ext cx="8229600" cy="1905000"/>
          </a:xfrm>
        </p:spPr>
        <p:txBody>
          <a:bodyPr rtlCol="0">
            <a:normAutofit/>
          </a:bodyPr>
          <a:lstStyle/>
          <a:p>
            <a:pPr marL="0" indent="0" eaLnBrk="1" fontAlgn="auto" hangingPunct="1">
              <a:lnSpc>
                <a:spcPct val="80000"/>
              </a:lnSpc>
              <a:spcAft>
                <a:spcPts val="0"/>
              </a:spcAft>
              <a:buFont typeface="Arial" pitchFamily="34" charset="0"/>
              <a:buNone/>
              <a:defRPr/>
            </a:pPr>
            <a:r>
              <a:rPr lang="en-US" altLang="zh-CN" sz="1800" dirty="0">
                <a:latin typeface="Arial" charset="0"/>
                <a:ea typeface="宋体" charset="0"/>
                <a:cs typeface="宋体" charset="0"/>
              </a:rPr>
              <a:t>Select suitable values of </a:t>
            </a:r>
            <a:r>
              <a:rPr lang="en-US" altLang="zh-CN" sz="1800" dirty="0" smtClean="0">
                <a:latin typeface="Arial" charset="0"/>
                <a:ea typeface="宋体" charset="0"/>
                <a:cs typeface="宋体" charset="0"/>
              </a:rPr>
              <a:t>f</a:t>
            </a:r>
            <a:r>
              <a:rPr lang="en-US" altLang="zh-CN" sz="1800" dirty="0" smtClean="0">
                <a:solidFill>
                  <a:srgbClr val="000000"/>
                </a:solidFill>
                <a:latin typeface="Arial" charset="0"/>
                <a:ea typeface="宋体" charset="0"/>
                <a:cs typeface="宋体" charset="0"/>
              </a:rPr>
              <a:t>lux density in </a:t>
            </a:r>
            <a:r>
              <a:rPr lang="en-US" altLang="zh-CN" sz="1800" dirty="0">
                <a:solidFill>
                  <a:srgbClr val="000000"/>
                </a:solidFill>
                <a:latin typeface="Arial" charset="0"/>
                <a:ea typeface="宋体" charset="0"/>
                <a:cs typeface="宋体" charset="0"/>
              </a:rPr>
              <a:t>stator back iron and compute stator outer diameter. (for 60 Hz, or</a:t>
            </a:r>
            <a:r>
              <a:rPr lang="en-US" altLang="zh-CN" sz="1800" dirty="0">
                <a:latin typeface="Arial" charset="0"/>
                <a:ea typeface="宋体" charset="0"/>
                <a:cs typeface="宋体" charset="0"/>
              </a:rPr>
              <a:t>dinary electric steel, lower for higher frequencies)</a:t>
            </a:r>
          </a:p>
          <a:p>
            <a:pPr marL="609600" indent="-609600" eaLnBrk="1" fontAlgn="auto" hangingPunct="1">
              <a:lnSpc>
                <a:spcPct val="80000"/>
              </a:lnSpc>
              <a:spcAft>
                <a:spcPts val="0"/>
              </a:spcAft>
              <a:buFontTx/>
              <a:buAutoNum type="arabicPeriod" startAt="10"/>
              <a:defRPr/>
            </a:pPr>
            <a:endParaRPr lang="en-US" altLang="zh-CN" sz="1800" dirty="0">
              <a:latin typeface="Arial" charset="0"/>
              <a:ea typeface="宋体" charset="0"/>
              <a:cs typeface="宋体" charset="0"/>
            </a:endParaRPr>
          </a:p>
        </p:txBody>
      </p:sp>
      <p:graphicFrame>
        <p:nvGraphicFramePr>
          <p:cNvPr id="9" name="Group 93"/>
          <p:cNvGraphicFramePr>
            <a:graphicFrameLocks noGrp="1"/>
          </p:cNvGraphicFramePr>
          <p:nvPr>
            <p:extLst>
              <p:ext uri="{D42A27DB-BD31-4B8C-83A1-F6EECF244321}">
                <p14:modId xmlns:p14="http://schemas.microsoft.com/office/powerpoint/2010/main" val="2651936874"/>
              </p:ext>
            </p:extLst>
          </p:nvPr>
        </p:nvGraphicFramePr>
        <p:xfrm>
          <a:off x="1143000" y="2590800"/>
          <a:ext cx="7467600" cy="2987676"/>
        </p:xfrm>
        <a:graphic>
          <a:graphicData uri="http://schemas.openxmlformats.org/drawingml/2006/table">
            <a:tbl>
              <a:tblPr/>
              <a:tblGrid>
                <a:gridCol w="1828800"/>
                <a:gridCol w="2590800"/>
                <a:gridCol w="3048000"/>
              </a:tblGrid>
              <a:tr h="1006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宋体" charset="-122"/>
                          <a:cs typeface="宋体" charset="-122"/>
                        </a:rPr>
                        <a:t>Position</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Typical flux density </a:t>
                      </a:r>
                      <a:r>
                        <a:rPr kumimoji="0" lang="en-US" altLang="zh-CN" sz="2000" b="0" i="0" u="none" strike="noStrike" cap="none" normalizeH="0" baseline="0" dirty="0" smtClean="0">
                          <a:ln>
                            <a:noFill/>
                          </a:ln>
                          <a:solidFill>
                            <a:schemeClr val="tx1"/>
                          </a:solidFill>
                          <a:effectLst/>
                          <a:latin typeface="Arial" charset="0"/>
                          <a:ea typeface="宋体" charset="-122"/>
                          <a:cs typeface="宋体" charset="-122"/>
                        </a:rPr>
                        <a:t>range (Say</a:t>
                      </a:r>
                      <a:r>
                        <a:rPr kumimoji="0" lang="en-US" altLang="zh-CN" sz="2000" b="0" i="0" u="none" strike="noStrike" cap="none" normalizeH="0" baseline="0" dirty="0">
                          <a:ln>
                            <a:noFill/>
                          </a:ln>
                          <a:solidFill>
                            <a:schemeClr val="tx1"/>
                          </a:solidFill>
                          <a:effectLst/>
                          <a:latin typeface="Arial" charset="0"/>
                          <a:ea typeface="宋体" charset="-122"/>
                          <a:cs typeface="宋体" charset="-122"/>
                        </a:rPr>
                        <a: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Maximum flux density </a:t>
                      </a:r>
                      <a:r>
                        <a:rPr kumimoji="0" lang="en-US" altLang="zh-CN" sz="2000" b="0" i="0" u="none" strike="noStrike" cap="none" normalizeH="0" baseline="0" dirty="0" smtClean="0">
                          <a:ln>
                            <a:noFill/>
                          </a:ln>
                          <a:solidFill>
                            <a:schemeClr val="tx1"/>
                          </a:solidFill>
                          <a:effectLst/>
                          <a:latin typeface="Arial" charset="0"/>
                          <a:ea typeface="宋体" charset="-122"/>
                          <a:cs typeface="宋体" charset="-122"/>
                        </a:rPr>
                        <a:t>(Lipo</a:t>
                      </a:r>
                      <a:r>
                        <a:rPr kumimoji="0" lang="en-US" altLang="zh-CN" sz="2000" b="0" i="0" u="none" strike="noStrike" cap="none" normalizeH="0" baseline="0" dirty="0">
                          <a:ln>
                            <a:noFill/>
                          </a:ln>
                          <a:solidFill>
                            <a:schemeClr val="tx1"/>
                          </a:solidFill>
                          <a:effectLst/>
                          <a:latin typeface="Arial" charset="0"/>
                          <a:ea typeface="宋体" charset="-122"/>
                          <a:cs typeface="宋体" charset="-122"/>
                        </a:rPr>
                        <a:t>)</a:t>
                      </a: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宋体" charset="-122"/>
                          <a:cs typeface="宋体" charset="-122"/>
                        </a:rPr>
                        <a:t>Airgap Bg</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0.65 – 0.82 T (ave.)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charset="0"/>
                        <a:ea typeface="宋体" charset="-122"/>
                        <a:cs typeface="宋体" charset="-122"/>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宋体" charset="-122"/>
                          <a:cs typeface="宋体" charset="-122"/>
                        </a:rPr>
                        <a:t>Stator yoke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1.1 – 1.45 T (peak)</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1.7 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宋体" charset="-122"/>
                          <a:cs typeface="宋体" charset="-122"/>
                        </a:rPr>
                        <a:t>Stator teeth</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1.4 – 1.7 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2.1 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宋体" charset="-122"/>
                          <a:cs typeface="宋体" charset="-122"/>
                        </a:rPr>
                        <a:t>Rotor yoke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1.2 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1.7 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宋体" charset="-122"/>
                          <a:cs typeface="宋体" charset="-122"/>
                        </a:rPr>
                        <a:t>Rotor teeth</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1.5 – 1.8 T</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cs typeface="宋体" charset="-122"/>
                        </a:rPr>
                        <a:t>2.2 T</a:t>
                      </a:r>
                    </a:p>
                  </a:txBody>
                  <a:tcPr marT="45731" marB="457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27583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161</a:t>
            </a:fld>
            <a:endParaRPr lang="en-US" dirty="0"/>
          </a:p>
        </p:txBody>
      </p:sp>
      <p:sp>
        <p:nvSpPr>
          <p:cNvPr id="2" name="TextBox 1"/>
          <p:cNvSpPr txBox="1"/>
          <p:nvPr/>
        </p:nvSpPr>
        <p:spPr>
          <a:xfrm>
            <a:off x="501036" y="4192"/>
            <a:ext cx="8935634" cy="523220"/>
          </a:xfrm>
          <a:prstGeom prst="rect">
            <a:avLst/>
          </a:prstGeom>
          <a:noFill/>
        </p:spPr>
        <p:txBody>
          <a:bodyPr wrap="square" rtlCol="0">
            <a:spAutoFit/>
          </a:bodyPr>
          <a:lstStyle/>
          <a:p>
            <a:r>
              <a:rPr lang="en-US" sz="2800" dirty="0" smtClean="0">
                <a:solidFill>
                  <a:srgbClr val="800000"/>
                </a:solidFill>
              </a:rPr>
              <a:t>Proposed IM design steps for field oriented control</a:t>
            </a:r>
            <a:endParaRPr lang="en-US" sz="2800" dirty="0">
              <a:solidFill>
                <a:srgbClr val="800000"/>
              </a:solidFill>
            </a:endParaRPr>
          </a:p>
        </p:txBody>
      </p:sp>
      <p:sp>
        <p:nvSpPr>
          <p:cNvPr id="3" name="TextBox 2"/>
          <p:cNvSpPr txBox="1"/>
          <p:nvPr/>
        </p:nvSpPr>
        <p:spPr>
          <a:xfrm>
            <a:off x="687475" y="605842"/>
            <a:ext cx="8098222" cy="5755423"/>
          </a:xfrm>
          <a:prstGeom prst="rect">
            <a:avLst/>
          </a:prstGeom>
          <a:noFill/>
        </p:spPr>
        <p:txBody>
          <a:bodyPr wrap="square" rtlCol="0">
            <a:spAutoFit/>
          </a:bodyPr>
          <a:lstStyle/>
          <a:p>
            <a:r>
              <a:rPr lang="en-US" sz="1600" dirty="0" smtClean="0"/>
              <a:t>1 - Size machine according to lecture # 5 starting with Stator O.D. &amp; TRV</a:t>
            </a:r>
          </a:p>
          <a:p>
            <a:r>
              <a:rPr lang="en-US" sz="1600" dirty="0" smtClean="0"/>
              <a:t>2 - Assume pole number, desired P.F. &amp; efficiency than estimate rotor volume</a:t>
            </a:r>
          </a:p>
          <a:p>
            <a:r>
              <a:rPr lang="en-US" sz="1600" dirty="0" smtClean="0"/>
              <a:t>3 - Determine air-gap length between rotor &amp; stator/side.</a:t>
            </a:r>
          </a:p>
          <a:p>
            <a:r>
              <a:rPr lang="en-US" sz="1600" dirty="0" smtClean="0"/>
              <a:t>4 - Estimate number turns per phase.</a:t>
            </a:r>
          </a:p>
          <a:p>
            <a:r>
              <a:rPr lang="en-US" sz="1600" dirty="0" smtClean="0"/>
              <a:t>5 - Select </a:t>
            </a:r>
            <a:r>
              <a:rPr lang="en-US" sz="1600" dirty="0"/>
              <a:t>number stator slots </a:t>
            </a:r>
            <a:r>
              <a:rPr lang="en-US" sz="1600" dirty="0" smtClean="0"/>
              <a:t> (Divisible by number of phases, no remainder)</a:t>
            </a:r>
          </a:p>
          <a:p>
            <a:r>
              <a:rPr lang="en-US" sz="1600" dirty="0" smtClean="0"/>
              <a:t>6 - Select stator coil current density &amp; select wire gage</a:t>
            </a:r>
          </a:p>
          <a:p>
            <a:r>
              <a:rPr lang="en-US" sz="1600" dirty="0"/>
              <a:t>7</a:t>
            </a:r>
            <a:r>
              <a:rPr lang="en-US" sz="1600" dirty="0" smtClean="0"/>
              <a:t> - Select stator tooth dimensions  for acceptable flux density.</a:t>
            </a:r>
          </a:p>
          <a:p>
            <a:r>
              <a:rPr lang="en-US" sz="1600" dirty="0"/>
              <a:t>8</a:t>
            </a:r>
            <a:r>
              <a:rPr lang="en-US" sz="1600" dirty="0" smtClean="0"/>
              <a:t> -  Assume 40% slot fill factor &amp; determine slot depth</a:t>
            </a:r>
          </a:p>
          <a:p>
            <a:r>
              <a:rPr lang="en-US" sz="1600" dirty="0"/>
              <a:t>9</a:t>
            </a:r>
            <a:r>
              <a:rPr lang="en-US" sz="1600" dirty="0" smtClean="0"/>
              <a:t> - Check stator yoke flux density &amp; iterate slot depth and tooth width,</a:t>
            </a:r>
          </a:p>
          <a:p>
            <a:r>
              <a:rPr lang="en-US" sz="1600" dirty="0" smtClean="0"/>
              <a:t>10 - Calculate mean turn length of phase coils</a:t>
            </a:r>
          </a:p>
          <a:p>
            <a:r>
              <a:rPr lang="en-US" sz="1600" dirty="0" smtClean="0"/>
              <a:t>11 - Calculate </a:t>
            </a:r>
            <a:r>
              <a:rPr lang="en-US" sz="1600" dirty="0"/>
              <a:t>coil resistance &amp; phase resistance (iterate if necessary</a:t>
            </a:r>
            <a:r>
              <a:rPr lang="en-US" sz="1600" dirty="0" smtClean="0"/>
              <a:t>)</a:t>
            </a:r>
          </a:p>
          <a:p>
            <a:r>
              <a:rPr lang="en-US" sz="1600" dirty="0" smtClean="0"/>
              <a:t>12 - Select number of rotor slots (at least 6 per pole)</a:t>
            </a:r>
          </a:p>
          <a:p>
            <a:r>
              <a:rPr lang="en-US" sz="1600" dirty="0" smtClean="0"/>
              <a:t>13 - Decide if rotor is skewed or not.</a:t>
            </a:r>
          </a:p>
          <a:p>
            <a:r>
              <a:rPr lang="en-US" sz="1600" dirty="0" smtClean="0"/>
              <a:t>14 - Select rotor bar current density</a:t>
            </a:r>
          </a:p>
          <a:p>
            <a:r>
              <a:rPr lang="en-US" sz="1600" dirty="0" smtClean="0"/>
              <a:t>15 - </a:t>
            </a:r>
            <a:r>
              <a:rPr lang="en-US" sz="1600" dirty="0"/>
              <a:t>D</a:t>
            </a:r>
            <a:r>
              <a:rPr lang="en-US" sz="1600" dirty="0" smtClean="0"/>
              <a:t>etermine rotor bar shape,  (thickness and length)</a:t>
            </a:r>
          </a:p>
          <a:p>
            <a:r>
              <a:rPr lang="en-US" sz="1600" dirty="0" smtClean="0"/>
              <a:t>16 - Calculate rotor bar and end ring resistances. </a:t>
            </a:r>
          </a:p>
          <a:p>
            <a:r>
              <a:rPr lang="en-US" sz="1600" dirty="0" smtClean="0"/>
              <a:t>17 - Calculate magnetizing inductance and current. </a:t>
            </a:r>
          </a:p>
          <a:p>
            <a:r>
              <a:rPr lang="en-US" sz="1600" dirty="0" smtClean="0"/>
              <a:t>18 - Calculate leakage inductance</a:t>
            </a:r>
          </a:p>
          <a:p>
            <a:r>
              <a:rPr lang="en-US" sz="1600" dirty="0" smtClean="0"/>
              <a:t>19 - Calculate rotor leakage inductance</a:t>
            </a:r>
          </a:p>
          <a:p>
            <a:r>
              <a:rPr lang="en-US" sz="1600" dirty="0" smtClean="0"/>
              <a:t>20 - Use FEA analysis to check for flux densities and distributions</a:t>
            </a:r>
          </a:p>
          <a:p>
            <a:r>
              <a:rPr lang="en-US" sz="1600" dirty="0" smtClean="0"/>
              <a:t>21 - Calculate iron losses, assume windage &amp; friction</a:t>
            </a:r>
          </a:p>
          <a:p>
            <a:r>
              <a:rPr lang="en-US" sz="1600" dirty="0" smtClean="0"/>
              <a:t>22 - Use these results to solve equiv. cir. and compare with original assumed</a:t>
            </a:r>
          </a:p>
          <a:p>
            <a:r>
              <a:rPr lang="en-US" sz="1600" dirty="0" smtClean="0"/>
              <a:t>23 - After iteration is complete solve for efficiency and power factor at desired loads     </a:t>
            </a:r>
            <a:endParaRPr lang="en-US" sz="1600" dirty="0"/>
          </a:p>
        </p:txBody>
      </p:sp>
    </p:spTree>
    <p:extLst>
      <p:ext uri="{BB962C8B-B14F-4D97-AF65-F5344CB8AC3E}">
        <p14:creationId xmlns:p14="http://schemas.microsoft.com/office/powerpoint/2010/main" val="2012382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179</a:t>
            </a:fld>
            <a:endParaRPr lang="en-US" dirty="0"/>
          </a:p>
        </p:txBody>
      </p:sp>
      <p:sp>
        <p:nvSpPr>
          <p:cNvPr id="2" name="TextBox 1"/>
          <p:cNvSpPr txBox="1"/>
          <p:nvPr/>
        </p:nvSpPr>
        <p:spPr>
          <a:xfrm>
            <a:off x="135464" y="355605"/>
            <a:ext cx="9144000" cy="461665"/>
          </a:xfrm>
          <a:prstGeom prst="rect">
            <a:avLst/>
          </a:prstGeom>
          <a:noFill/>
        </p:spPr>
        <p:txBody>
          <a:bodyPr wrap="square" rtlCol="0">
            <a:spAutoFit/>
          </a:bodyPr>
          <a:lstStyle/>
          <a:p>
            <a:r>
              <a:rPr lang="en-US" sz="2400" dirty="0" smtClean="0">
                <a:solidFill>
                  <a:srgbClr val="800000"/>
                </a:solidFill>
              </a:rPr>
              <a:t>Steps #10 &amp; 11, Phase coil mean turn length &amp;  phase resistance </a:t>
            </a:r>
            <a:endParaRPr lang="en-US" sz="2400" dirty="0">
              <a:solidFill>
                <a:srgbClr val="800000"/>
              </a:solidFill>
            </a:endParaRPr>
          </a:p>
        </p:txBody>
      </p:sp>
      <p:sp>
        <p:nvSpPr>
          <p:cNvPr id="3" name="TextBox 2"/>
          <p:cNvSpPr txBox="1"/>
          <p:nvPr/>
        </p:nvSpPr>
        <p:spPr>
          <a:xfrm>
            <a:off x="110067" y="1316567"/>
            <a:ext cx="9033933" cy="3477875"/>
          </a:xfrm>
          <a:prstGeom prst="rect">
            <a:avLst/>
          </a:prstGeom>
          <a:noFill/>
        </p:spPr>
        <p:txBody>
          <a:bodyPr wrap="square" rtlCol="0">
            <a:spAutoFit/>
          </a:bodyPr>
          <a:lstStyle/>
          <a:p>
            <a:r>
              <a:rPr lang="en-US" sz="2000" dirty="0" smtClean="0"/>
              <a:t>The resistance of each coil is determined first and then the phase resistance</a:t>
            </a:r>
          </a:p>
          <a:p>
            <a:endParaRPr lang="en-US" sz="2000" dirty="0"/>
          </a:p>
          <a:p>
            <a:r>
              <a:rPr lang="en-US" sz="2000" dirty="0" smtClean="0"/>
              <a:t>Determine the mean turn length first from the center path of each turn.</a:t>
            </a:r>
          </a:p>
          <a:p>
            <a:endParaRPr lang="en-US" sz="2000" dirty="0"/>
          </a:p>
          <a:p>
            <a:r>
              <a:rPr lang="en-US" sz="2000" dirty="0" smtClean="0"/>
              <a:t>Multiply the MTL times the number of turns/coil times the wire gage resistance per inch or mm.</a:t>
            </a:r>
          </a:p>
          <a:p>
            <a:endParaRPr lang="en-US" sz="2000" dirty="0"/>
          </a:p>
          <a:p>
            <a:r>
              <a:rPr lang="en-US" sz="2000" dirty="0" smtClean="0"/>
              <a:t>The phase resistance is the sum of the coils in series per phase or the sum of the reciprocal of the coil resistances in parallel per phase.</a:t>
            </a:r>
          </a:p>
          <a:p>
            <a:endParaRPr lang="en-US" sz="2000" dirty="0"/>
          </a:p>
          <a:p>
            <a:r>
              <a:rPr lang="en-US" sz="2000" dirty="0" smtClean="0"/>
              <a:t>When a combination of series &amp; parallel coils result Ohm’s laws are applied.</a:t>
            </a:r>
            <a:endParaRPr lang="en-US" sz="2000" dirty="0"/>
          </a:p>
        </p:txBody>
      </p:sp>
    </p:spTree>
    <p:extLst>
      <p:ext uri="{BB962C8B-B14F-4D97-AF65-F5344CB8AC3E}">
        <p14:creationId xmlns:p14="http://schemas.microsoft.com/office/powerpoint/2010/main" val="113982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180</a:t>
            </a:fld>
            <a:endParaRPr lang="en-US" dirty="0"/>
          </a:p>
        </p:txBody>
      </p:sp>
      <p:sp>
        <p:nvSpPr>
          <p:cNvPr id="6" name="Rectangle 2"/>
          <p:cNvSpPr>
            <a:spLocks noGrp="1" noChangeArrowheads="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altLang="zh-CN" sz="3200" b="1" dirty="0">
                <a:solidFill>
                  <a:srgbClr val="800000"/>
                </a:solidFill>
                <a:latin typeface="Arial" charset="0"/>
                <a:ea typeface="宋体" charset="0"/>
                <a:cs typeface="宋体" charset="0"/>
              </a:rPr>
              <a:t>Calculate stator winding resistance</a:t>
            </a:r>
            <a:endParaRPr lang="en-US" altLang="zh-CN" sz="1600" b="1" dirty="0">
              <a:solidFill>
                <a:srgbClr val="800000"/>
              </a:solidFill>
              <a:latin typeface="Arial" charset="0"/>
              <a:ea typeface="宋体" charset="0"/>
              <a:cs typeface="宋体" charset="0"/>
            </a:endParaRPr>
          </a:p>
        </p:txBody>
      </p:sp>
      <p:sp>
        <p:nvSpPr>
          <p:cNvPr id="7" name="Rectangle 3"/>
          <p:cNvSpPr>
            <a:spLocks noGrp="1" noChangeArrowheads="1"/>
          </p:cNvSpPr>
          <p:nvPr>
            <p:ph idx="1"/>
          </p:nvPr>
        </p:nvSpPr>
        <p:spPr>
          <a:xfrm>
            <a:off x="533400" y="990600"/>
            <a:ext cx="8153400" cy="609600"/>
          </a:xfrm>
        </p:spPr>
        <p:txBody>
          <a:bodyPr/>
          <a:lstStyle/>
          <a:p>
            <a:pPr marL="0" indent="0" eaLnBrk="1" hangingPunct="1">
              <a:lnSpc>
                <a:spcPct val="80000"/>
              </a:lnSpc>
              <a:buNone/>
            </a:pPr>
            <a:r>
              <a:rPr lang="en-US" altLang="zh-CN" sz="2000" dirty="0">
                <a:latin typeface="Arial" charset="0"/>
                <a:cs typeface="宋体" charset="0"/>
              </a:rPr>
              <a:t>Calculate stator winding resistance (approx. math – end turns)</a:t>
            </a:r>
          </a:p>
          <a:p>
            <a:pPr marL="609600" indent="-609600" eaLnBrk="1" hangingPunct="1">
              <a:lnSpc>
                <a:spcPct val="80000"/>
              </a:lnSpc>
              <a:buFontTx/>
              <a:buNone/>
            </a:pPr>
            <a:endParaRPr lang="zh-CN" altLang="en-US" sz="2000" dirty="0">
              <a:latin typeface="Arial" charset="0"/>
              <a:cs typeface="宋体" charset="0"/>
            </a:endParaRPr>
          </a:p>
        </p:txBody>
      </p:sp>
      <p:pic>
        <p:nvPicPr>
          <p:cNvPr id="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39624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9"/>
          <p:cNvSpPr txBox="1">
            <a:spLocks noChangeArrowheads="1"/>
          </p:cNvSpPr>
          <p:nvPr/>
        </p:nvSpPr>
        <p:spPr bwMode="auto">
          <a:xfrm>
            <a:off x="381000" y="2057400"/>
            <a:ext cx="32766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altLang="zh-CN" sz="1800" dirty="0">
                <a:cs typeface="宋体" charset="0"/>
              </a:rPr>
              <a:t>Resistively of </a:t>
            </a:r>
            <a:r>
              <a:rPr lang="en-US" altLang="zh-CN" sz="1800" dirty="0" smtClean="0">
                <a:cs typeface="宋体" charset="0"/>
              </a:rPr>
              <a:t>conductors</a:t>
            </a:r>
          </a:p>
          <a:p>
            <a:pPr eaLnBrk="1" hangingPunct="1">
              <a:lnSpc>
                <a:spcPct val="80000"/>
              </a:lnSpc>
              <a:spcBef>
                <a:spcPct val="20000"/>
              </a:spcBef>
            </a:pPr>
            <a:r>
              <a:rPr lang="en-US" altLang="zh-CN" sz="1800" dirty="0" smtClean="0">
                <a:cs typeface="宋体" charset="0"/>
              </a:rPr>
              <a:t>(look up in gage table)</a:t>
            </a:r>
            <a:endParaRPr lang="en-US" altLang="zh-CN" sz="1800" dirty="0">
              <a:cs typeface="宋体" charset="0"/>
            </a:endParaRPr>
          </a:p>
          <a:p>
            <a:pPr eaLnBrk="1" hangingPunct="1">
              <a:spcBef>
                <a:spcPct val="50000"/>
              </a:spcBef>
            </a:pPr>
            <a:endParaRPr lang="zh-CN" altLang="en-US" sz="1800" dirty="0">
              <a:cs typeface="宋体" charset="0"/>
            </a:endParaRPr>
          </a:p>
        </p:txBody>
      </p:sp>
      <p:sp>
        <p:nvSpPr>
          <p:cNvPr id="10" name="Text Box 30"/>
          <p:cNvSpPr txBox="1">
            <a:spLocks noChangeArrowheads="1"/>
          </p:cNvSpPr>
          <p:nvPr/>
        </p:nvSpPr>
        <p:spPr bwMode="auto">
          <a:xfrm>
            <a:off x="381000" y="2895600"/>
            <a:ext cx="3276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altLang="zh-CN" sz="1800" dirty="0">
                <a:cs typeface="宋体" charset="0"/>
              </a:rPr>
              <a:t>Estimate end length     </a:t>
            </a:r>
            <a:r>
              <a:rPr lang="en-US" altLang="zh-CN" sz="1800" i="1" dirty="0">
                <a:latin typeface="Times New Roman" charset="0"/>
                <a:cs typeface="宋体" charset="0"/>
              </a:rPr>
              <a:t>l</a:t>
            </a:r>
            <a:r>
              <a:rPr lang="en-US" altLang="zh-CN" sz="1800" i="1" baseline="-25000" dirty="0">
                <a:latin typeface="Times New Roman" charset="0"/>
                <a:cs typeface="宋体" charset="0"/>
              </a:rPr>
              <a:t>end</a:t>
            </a:r>
            <a:endParaRPr lang="en-US" altLang="zh-CN" sz="1800" i="1" dirty="0">
              <a:latin typeface="Times New Roman" charset="0"/>
              <a:cs typeface="宋体" charset="0"/>
            </a:endParaRPr>
          </a:p>
          <a:p>
            <a:pPr eaLnBrk="1" hangingPunct="1">
              <a:spcBef>
                <a:spcPct val="50000"/>
              </a:spcBef>
            </a:pPr>
            <a:endParaRPr lang="zh-CN" altLang="en-US" sz="1800">
              <a:cs typeface="宋体" charset="0"/>
            </a:endParaRPr>
          </a:p>
        </p:txBody>
      </p:sp>
      <p:graphicFrame>
        <p:nvGraphicFramePr>
          <p:cNvPr id="11" name="Object 31"/>
          <p:cNvGraphicFramePr>
            <a:graphicFrameLocks noChangeAspect="1"/>
          </p:cNvGraphicFramePr>
          <p:nvPr/>
        </p:nvGraphicFramePr>
        <p:xfrm>
          <a:off x="3581400" y="1981200"/>
          <a:ext cx="457200" cy="411163"/>
        </p:xfrm>
        <a:graphic>
          <a:graphicData uri="http://schemas.openxmlformats.org/presentationml/2006/ole">
            <mc:AlternateContent xmlns:mc="http://schemas.openxmlformats.org/markup-compatibility/2006">
              <mc:Choice xmlns:v="urn:schemas-microsoft-com:vml" Requires="v">
                <p:oleObj spid="_x0000_s10296" name="Equation" r:id="rId4" imgW="253890" imgH="228501" progId="Equation.DSMT4">
                  <p:embed/>
                </p:oleObj>
              </mc:Choice>
              <mc:Fallback>
                <p:oleObj name="Equation" r:id="rId4" imgW="253890"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81200"/>
                        <a:ext cx="4572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 name="Object 32"/>
          <p:cNvGraphicFramePr>
            <a:graphicFrameLocks noChangeAspect="1"/>
          </p:cNvGraphicFramePr>
          <p:nvPr/>
        </p:nvGraphicFramePr>
        <p:xfrm>
          <a:off x="2286000" y="4724400"/>
          <a:ext cx="2743200" cy="906463"/>
        </p:xfrm>
        <a:graphic>
          <a:graphicData uri="http://schemas.openxmlformats.org/presentationml/2006/ole">
            <mc:AlternateContent xmlns:mc="http://schemas.openxmlformats.org/markup-compatibility/2006">
              <mc:Choice xmlns:v="urn:schemas-microsoft-com:vml" Requires="v">
                <p:oleObj spid="_x0000_s10297" name="Equation" r:id="rId6" imgW="1384300" imgH="457200" progId="Equation.DSMT4">
                  <p:embed/>
                </p:oleObj>
              </mc:Choice>
              <mc:Fallback>
                <p:oleObj name="Equation" r:id="rId6" imgW="13843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724400"/>
                        <a:ext cx="2743200"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 name="Text Box 33"/>
          <p:cNvSpPr txBox="1">
            <a:spLocks noChangeArrowheads="1"/>
          </p:cNvSpPr>
          <p:nvPr/>
        </p:nvSpPr>
        <p:spPr bwMode="auto">
          <a:xfrm>
            <a:off x="152400" y="5029200"/>
            <a:ext cx="3276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altLang="zh-CN" sz="1800" b="1" dirty="0">
                <a:solidFill>
                  <a:srgbClr val="000000"/>
                </a:solidFill>
                <a:cs typeface="宋体" charset="0"/>
              </a:rPr>
              <a:t>Stator resistance</a:t>
            </a:r>
            <a:endParaRPr lang="en-US" altLang="zh-CN" sz="1800" b="1" i="1" dirty="0">
              <a:solidFill>
                <a:srgbClr val="000000"/>
              </a:solidFill>
              <a:latin typeface="Times New Roman" charset="0"/>
              <a:cs typeface="宋体" charset="0"/>
            </a:endParaRPr>
          </a:p>
          <a:p>
            <a:pPr eaLnBrk="1" hangingPunct="1">
              <a:spcBef>
                <a:spcPct val="50000"/>
              </a:spcBef>
            </a:pPr>
            <a:endParaRPr lang="zh-CN" altLang="en-US" sz="1800" dirty="0">
              <a:cs typeface="宋体" charset="0"/>
            </a:endParaRPr>
          </a:p>
        </p:txBody>
      </p:sp>
      <p:sp>
        <p:nvSpPr>
          <p:cNvPr id="14" name="Text Box 34"/>
          <p:cNvSpPr txBox="1">
            <a:spLocks noChangeArrowheads="1"/>
          </p:cNvSpPr>
          <p:nvPr/>
        </p:nvSpPr>
        <p:spPr bwMode="auto">
          <a:xfrm>
            <a:off x="381000" y="3657600"/>
            <a:ext cx="2971800"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altLang="zh-CN" sz="1800" dirty="0">
                <a:cs typeface="宋体" charset="0"/>
              </a:rPr>
              <a:t>Conductor cross sectional area (</a:t>
            </a:r>
            <a:r>
              <a:rPr lang="en-US" altLang="zh-CN" sz="1800" dirty="0">
                <a:solidFill>
                  <a:srgbClr val="000000"/>
                </a:solidFill>
                <a:cs typeface="宋体" charset="0"/>
              </a:rPr>
              <a:t>standard wire gauge)</a:t>
            </a:r>
            <a:endParaRPr lang="zh-CN" altLang="en-US" sz="1800" dirty="0">
              <a:solidFill>
                <a:srgbClr val="000000"/>
              </a:solidFill>
              <a:cs typeface="宋体" charset="0"/>
            </a:endParaRPr>
          </a:p>
        </p:txBody>
      </p:sp>
      <p:graphicFrame>
        <p:nvGraphicFramePr>
          <p:cNvPr id="15" name="Object 35"/>
          <p:cNvGraphicFramePr>
            <a:graphicFrameLocks noChangeAspect="1"/>
          </p:cNvGraphicFramePr>
          <p:nvPr/>
        </p:nvGraphicFramePr>
        <p:xfrm>
          <a:off x="3505200" y="3581400"/>
          <a:ext cx="1219200" cy="706438"/>
        </p:xfrm>
        <a:graphic>
          <a:graphicData uri="http://schemas.openxmlformats.org/presentationml/2006/ole">
            <mc:AlternateContent xmlns:mc="http://schemas.openxmlformats.org/markup-compatibility/2006">
              <mc:Choice xmlns:v="urn:schemas-microsoft-com:vml" Requires="v">
                <p:oleObj spid="_x0000_s10298" name="Equation" r:id="rId8" imgW="723586" imgH="418918" progId="Equation.DSMT4">
                  <p:embed/>
                </p:oleObj>
              </mc:Choice>
              <mc:Fallback>
                <p:oleObj name="Equation" r:id="rId8" imgW="723586" imgH="418918"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581400"/>
                        <a:ext cx="12192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Rectangle 1"/>
          <p:cNvSpPr/>
          <p:nvPr/>
        </p:nvSpPr>
        <p:spPr>
          <a:xfrm>
            <a:off x="152400" y="6171684"/>
            <a:ext cx="1352178" cy="307777"/>
          </a:xfrm>
          <a:prstGeom prst="rect">
            <a:avLst/>
          </a:prstGeom>
        </p:spPr>
        <p:txBody>
          <a:bodyPr wrap="none">
            <a:spAutoFit/>
          </a:bodyPr>
          <a:lstStyle/>
          <a:p>
            <a:pPr>
              <a:defRPr/>
            </a:pPr>
            <a:r>
              <a:rPr lang="en-US" altLang="zh-CN" sz="1400" dirty="0">
                <a:latin typeface="Arial" charset="0"/>
                <a:ea typeface="宋体" charset="0"/>
                <a:cs typeface="宋体" charset="0"/>
              </a:rPr>
              <a:t>Harley &amp;</a:t>
            </a:r>
            <a:r>
              <a:rPr lang="en-US" altLang="zh-CN" sz="1400" dirty="0" smtClean="0">
                <a:latin typeface="Arial" charset="0"/>
                <a:ea typeface="宋体" charset="0"/>
                <a:cs typeface="宋体" charset="0"/>
              </a:rPr>
              <a:t> </a:t>
            </a:r>
            <a:r>
              <a:rPr lang="en-US" altLang="zh-CN" sz="1400" dirty="0">
                <a:latin typeface="Arial" charset="0"/>
                <a:ea typeface="宋体" charset="0"/>
                <a:cs typeface="宋体" charset="0"/>
              </a:rPr>
              <a:t>Duan</a:t>
            </a:r>
          </a:p>
        </p:txBody>
      </p:sp>
    </p:spTree>
    <p:extLst>
      <p:ext uri="{BB962C8B-B14F-4D97-AF65-F5344CB8AC3E}">
        <p14:creationId xmlns:p14="http://schemas.microsoft.com/office/powerpoint/2010/main" val="10850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181</a:t>
            </a:fld>
            <a:endParaRPr lang="en-US" dirty="0"/>
          </a:p>
        </p:txBody>
      </p:sp>
      <p:pic>
        <p:nvPicPr>
          <p:cNvPr id="2" name="Picture 1"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1204158"/>
            <a:ext cx="3476337" cy="5133142"/>
          </a:xfrm>
          <a:prstGeom prst="rect">
            <a:avLst/>
          </a:prstGeom>
        </p:spPr>
      </p:pic>
      <p:pic>
        <p:nvPicPr>
          <p:cNvPr id="3" name="Picture 2"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00" y="2031626"/>
            <a:ext cx="3181350" cy="4337798"/>
          </a:xfrm>
          <a:prstGeom prst="rect">
            <a:avLst/>
          </a:prstGeom>
        </p:spPr>
      </p:pic>
      <p:pic>
        <p:nvPicPr>
          <p:cNvPr id="6" name="Picture 5"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100" y="1204158"/>
            <a:ext cx="3136900" cy="897691"/>
          </a:xfrm>
          <a:prstGeom prst="rect">
            <a:avLst/>
          </a:prstGeom>
        </p:spPr>
      </p:pic>
      <p:sp>
        <p:nvSpPr>
          <p:cNvPr id="7" name="TextBox 6"/>
          <p:cNvSpPr txBox="1"/>
          <p:nvPr/>
        </p:nvSpPr>
        <p:spPr>
          <a:xfrm>
            <a:off x="1066800" y="279400"/>
            <a:ext cx="7848600" cy="523220"/>
          </a:xfrm>
          <a:prstGeom prst="rect">
            <a:avLst/>
          </a:prstGeom>
          <a:noFill/>
        </p:spPr>
        <p:txBody>
          <a:bodyPr wrap="square" rtlCol="0">
            <a:spAutoFit/>
          </a:bodyPr>
          <a:lstStyle/>
          <a:p>
            <a:r>
              <a:rPr lang="en-US" sz="2800" dirty="0" smtClean="0">
                <a:solidFill>
                  <a:srgbClr val="800000"/>
                </a:solidFill>
              </a:rPr>
              <a:t>USA Wire gage chart with resistance/meter</a:t>
            </a:r>
            <a:endParaRPr lang="en-US" sz="2800" dirty="0">
              <a:solidFill>
                <a:srgbClr val="800000"/>
              </a:solidFill>
            </a:endParaRPr>
          </a:p>
        </p:txBody>
      </p:sp>
    </p:spTree>
    <p:extLst>
      <p:ext uri="{BB962C8B-B14F-4D97-AF65-F5344CB8AC3E}">
        <p14:creationId xmlns:p14="http://schemas.microsoft.com/office/powerpoint/2010/main" val="374803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182</a:t>
            </a:fld>
            <a:endParaRPr lang="en-US" dirty="0"/>
          </a:p>
        </p:txBody>
      </p:sp>
      <p:sp>
        <p:nvSpPr>
          <p:cNvPr id="2" name="TextBox 1"/>
          <p:cNvSpPr txBox="1"/>
          <p:nvPr/>
        </p:nvSpPr>
        <p:spPr>
          <a:xfrm>
            <a:off x="508000" y="254000"/>
            <a:ext cx="9144000" cy="923330"/>
          </a:xfrm>
          <a:prstGeom prst="rect">
            <a:avLst/>
          </a:prstGeom>
          <a:noFill/>
        </p:spPr>
        <p:txBody>
          <a:bodyPr wrap="square" rtlCol="0">
            <a:spAutoFit/>
          </a:bodyPr>
          <a:lstStyle/>
          <a:p>
            <a:r>
              <a:rPr lang="en-US" sz="2700" dirty="0" smtClean="0">
                <a:solidFill>
                  <a:srgbClr val="800000"/>
                </a:solidFill>
              </a:rPr>
              <a:t>Steps #15,16, &amp;17 Select rotor bar details, number,</a:t>
            </a:r>
          </a:p>
          <a:p>
            <a:r>
              <a:rPr lang="en-US" sz="2700" dirty="0">
                <a:solidFill>
                  <a:srgbClr val="800000"/>
                </a:solidFill>
              </a:rPr>
              <a:t>	</a:t>
            </a:r>
            <a:r>
              <a:rPr lang="en-US" sz="2700" dirty="0" smtClean="0">
                <a:solidFill>
                  <a:srgbClr val="800000"/>
                </a:solidFill>
              </a:rPr>
              <a:t>	shape and resistances of bars and end rings</a:t>
            </a:r>
            <a:endParaRPr lang="en-US" sz="2700" dirty="0">
              <a:solidFill>
                <a:srgbClr val="800000"/>
              </a:solidFill>
            </a:endParaRPr>
          </a:p>
        </p:txBody>
      </p:sp>
      <p:sp>
        <p:nvSpPr>
          <p:cNvPr id="3" name="TextBox 2"/>
          <p:cNvSpPr txBox="1"/>
          <p:nvPr/>
        </p:nvSpPr>
        <p:spPr>
          <a:xfrm>
            <a:off x="863600" y="1409700"/>
            <a:ext cx="8356600" cy="5293757"/>
          </a:xfrm>
          <a:prstGeom prst="rect">
            <a:avLst/>
          </a:prstGeom>
          <a:noFill/>
        </p:spPr>
        <p:txBody>
          <a:bodyPr wrap="square" rtlCol="0">
            <a:spAutoFit/>
          </a:bodyPr>
          <a:lstStyle/>
          <a:p>
            <a:r>
              <a:rPr lang="en-US" sz="2000" dirty="0" smtClean="0"/>
              <a:t>Number of rotor bars and shape must be based upon minimizing leakage inductance and cage resistance. (ignore old rules) </a:t>
            </a:r>
          </a:p>
          <a:p>
            <a:endParaRPr lang="en-US" sz="2000" dirty="0"/>
          </a:p>
          <a:p>
            <a:r>
              <a:rPr lang="en-US" sz="2000" dirty="0" smtClean="0"/>
              <a:t>Number of bars should not be less than 6 bars or slots/pole</a:t>
            </a:r>
          </a:p>
          <a:p>
            <a:endParaRPr lang="en-US" sz="2000" dirty="0"/>
          </a:p>
          <a:p>
            <a:r>
              <a:rPr lang="en-US" sz="2000" dirty="0" smtClean="0"/>
              <a:t>For IMs with pole numbers greater than (4), </a:t>
            </a:r>
            <a:r>
              <a:rPr lang="en-US" sz="2000" dirty="0" smtClean="0"/>
              <a:t>consider 7 </a:t>
            </a:r>
            <a:r>
              <a:rPr lang="en-US" sz="2000" dirty="0" smtClean="0"/>
              <a:t>to 9 bars/pole</a:t>
            </a:r>
          </a:p>
          <a:p>
            <a:endParaRPr lang="en-US" sz="2000" dirty="0"/>
          </a:p>
          <a:p>
            <a:r>
              <a:rPr lang="en-US" sz="2000" dirty="0" smtClean="0"/>
              <a:t>To minimize leakage inductance position bars close to rotor O.D.</a:t>
            </a:r>
          </a:p>
          <a:p>
            <a:endParaRPr lang="en-US" sz="2000" dirty="0"/>
          </a:p>
          <a:p>
            <a:r>
              <a:rPr lang="en-US" sz="2000" dirty="0" smtClean="0"/>
              <a:t>Bar shapes can be parallel sided for large machines or tapered for smaller machines. (Double bars not advised for inverter IMs.)</a:t>
            </a:r>
          </a:p>
          <a:p>
            <a:endParaRPr lang="en-US" sz="2000" dirty="0" smtClean="0"/>
          </a:p>
          <a:p>
            <a:r>
              <a:rPr lang="en-US" sz="2000" dirty="0" smtClean="0"/>
              <a:t>Use of copper bars &amp; end rings permits lower cage resistance</a:t>
            </a:r>
          </a:p>
          <a:p>
            <a:endParaRPr lang="en-US" sz="2000" dirty="0"/>
          </a:p>
          <a:p>
            <a:r>
              <a:rPr lang="en-US" sz="2000" dirty="0" smtClean="0"/>
              <a:t>Bar retention and stability must be considered with bar design.</a:t>
            </a:r>
          </a:p>
          <a:p>
            <a:endParaRPr lang="en-US" sz="2000" dirty="0"/>
          </a:p>
          <a:p>
            <a:r>
              <a:rPr lang="en-US" dirty="0"/>
              <a:t>8</a:t>
            </a:r>
          </a:p>
        </p:txBody>
      </p:sp>
    </p:spTree>
    <p:extLst>
      <p:ext uri="{BB962C8B-B14F-4D97-AF65-F5344CB8AC3E}">
        <p14:creationId xmlns:p14="http://schemas.microsoft.com/office/powerpoint/2010/main" val="1090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17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183</a:t>
            </a:fld>
            <a:endParaRPr lang="en-US" dirty="0"/>
          </a:p>
        </p:txBody>
      </p:sp>
      <p:pic>
        <p:nvPicPr>
          <p:cNvPr id="6" name="Picture 63"/>
          <p:cNvPicPr>
            <a:picLocks noChangeAspect="1" noChangeArrowheads="1"/>
          </p:cNvPicPr>
          <p:nvPr/>
        </p:nvPicPr>
        <p:blipFill>
          <a:blip r:embed="rId3" cstate="print"/>
          <a:srcRect/>
          <a:stretch>
            <a:fillRect/>
          </a:stretch>
        </p:blipFill>
        <p:spPr bwMode="auto">
          <a:xfrm>
            <a:off x="1040789" y="825500"/>
            <a:ext cx="7137174" cy="4900453"/>
          </a:xfrm>
          <a:prstGeom prst="rect">
            <a:avLst/>
          </a:prstGeom>
          <a:noFill/>
        </p:spPr>
      </p:pic>
      <p:sp>
        <p:nvSpPr>
          <p:cNvPr id="7" name="Rectangle 11"/>
          <p:cNvSpPr>
            <a:spLocks noChangeArrowheads="1"/>
          </p:cNvSpPr>
          <p:nvPr/>
        </p:nvSpPr>
        <p:spPr bwMode="auto">
          <a:xfrm>
            <a:off x="516871" y="3967"/>
            <a:ext cx="7955022" cy="58477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800000"/>
                </a:solidFill>
                <a:effectLst>
                  <a:outerShdw blurRad="38100" dist="38100" dir="2700000" algn="tl">
                    <a:srgbClr val="000000">
                      <a:alpha val="43137"/>
                    </a:srgbClr>
                  </a:outerShdw>
                </a:effectLst>
                <a:latin typeface="Calibri" pitchFamily="34" charset="0"/>
                <a:ea typeface="宋体" pitchFamily="2" charset="-122"/>
                <a:cs typeface="Times New Roman" pitchFamily="18" charset="0"/>
              </a:rPr>
              <a:t>Rotor Leakage Permeance vs. Rotor Slot Shape</a:t>
            </a:r>
            <a:endParaRPr kumimoji="0" lang="en-US" sz="3200" b="0" i="0" u="none" strike="noStrike" cap="none" normalizeH="0" baseline="0" dirty="0" smtClean="0">
              <a:ln>
                <a:noFill/>
              </a:ln>
              <a:solidFill>
                <a:srgbClr val="800000"/>
              </a:solidFill>
              <a:effectLst>
                <a:outerShdw blurRad="38100" dist="38100" dir="2700000" algn="tl">
                  <a:srgbClr val="000000">
                    <a:alpha val="43137"/>
                  </a:srgbClr>
                </a:outerShdw>
              </a:effectLst>
              <a:latin typeface="Arial" pitchFamily="34" charset="0"/>
            </a:endParaRPr>
          </a:p>
        </p:txBody>
      </p:sp>
      <p:sp>
        <p:nvSpPr>
          <p:cNvPr id="10" name="Rectangle 14"/>
          <p:cNvSpPr>
            <a:spLocks noChangeArrowheads="1"/>
          </p:cNvSpPr>
          <p:nvPr/>
        </p:nvSpPr>
        <p:spPr bwMode="auto">
          <a:xfrm>
            <a:off x="0" y="5808986"/>
            <a:ext cx="85566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ltLang="zh-CN" sz="2400" dirty="0" smtClean="0">
                <a:latin typeface="Calibri" pitchFamily="34" charset="0"/>
                <a:ea typeface="宋体" pitchFamily="2" charset="-122"/>
                <a:cs typeface="Times New Roman" pitchFamily="18" charset="0"/>
              </a:rPr>
              <a:t>Suggested Rotor slot proportions:					&amp;											8				</a:t>
            </a:r>
            <a:endParaRPr kumimoji="0" lang="en-US" altLang="zh-CN" sz="2400" b="0" i="0" u="none" strike="noStrike" cap="none" normalizeH="0" baseline="0" dirty="0" smtClean="0">
              <a:ln>
                <a:noFill/>
              </a:ln>
              <a:effectLst/>
              <a:latin typeface="Arial" pitchFamily="34" charset="0"/>
            </a:endParaRPr>
          </a:p>
        </p:txBody>
      </p:sp>
      <p:graphicFrame>
        <p:nvGraphicFramePr>
          <p:cNvPr id="11" name="Object 13"/>
          <p:cNvGraphicFramePr>
            <a:graphicFrameLocks noChangeAspect="1"/>
          </p:cNvGraphicFramePr>
          <p:nvPr>
            <p:extLst>
              <p:ext uri="{D42A27DB-BD31-4B8C-83A1-F6EECF244321}">
                <p14:modId xmlns:p14="http://schemas.microsoft.com/office/powerpoint/2010/main" val="1850715937"/>
              </p:ext>
            </p:extLst>
          </p:nvPr>
        </p:nvGraphicFramePr>
        <p:xfrm>
          <a:off x="4646379" y="5834386"/>
          <a:ext cx="1487721" cy="495907"/>
        </p:xfrm>
        <a:graphic>
          <a:graphicData uri="http://schemas.openxmlformats.org/presentationml/2006/ole">
            <mc:AlternateContent xmlns:mc="http://schemas.openxmlformats.org/markup-compatibility/2006">
              <mc:Choice xmlns:v="urn:schemas-microsoft-com:vml" Requires="v">
                <p:oleObj spid="_x0000_s11292" name="Equation" r:id="rId4" imgW="685800" imgH="228600" progId="Equation.3">
                  <p:embed/>
                </p:oleObj>
              </mc:Choice>
              <mc:Fallback>
                <p:oleObj name="Equation" r:id="rId4" imgW="685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379" y="5834386"/>
                        <a:ext cx="1487721" cy="495907"/>
                      </a:xfrm>
                      <a:prstGeom prst="rect">
                        <a:avLst/>
                      </a:prstGeom>
                      <a:blipFill dpi="0" rotWithShape="0">
                        <a:blip r:embed="rId6"/>
                        <a:srcRect/>
                        <a:tile tx="0" ty="0" sx="100000" sy="100000" flip="none" algn="tl"/>
                      </a:blipFill>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1443053122"/>
              </p:ext>
            </p:extLst>
          </p:nvPr>
        </p:nvGraphicFramePr>
        <p:xfrm>
          <a:off x="7059913" y="5867351"/>
          <a:ext cx="1482049" cy="450242"/>
        </p:xfrm>
        <a:graphic>
          <a:graphicData uri="http://schemas.openxmlformats.org/presentationml/2006/ole">
            <mc:AlternateContent xmlns:mc="http://schemas.openxmlformats.org/markup-compatibility/2006">
              <mc:Choice xmlns:v="urn:schemas-microsoft-com:vml" Requires="v">
                <p:oleObj spid="_x0000_s11293" name="Equation" r:id="rId7" imgW="749300" imgH="228600" progId="Equation.3">
                  <p:embed/>
                </p:oleObj>
              </mc:Choice>
              <mc:Fallback>
                <p:oleObj name="Equation" r:id="rId7" imgW="749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9913" y="5867351"/>
                        <a:ext cx="1482049" cy="450242"/>
                      </a:xfrm>
                      <a:prstGeom prst="rect">
                        <a:avLst/>
                      </a:prstGeom>
                      <a:blipFill dpi="0" rotWithShape="0">
                        <a:blip r:embed="rId6"/>
                        <a:srcRect/>
                        <a:tile tx="0" ty="0" sx="100000" sy="100000" flip="none" algn="tl"/>
                      </a:blipFill>
                    </p:spPr>
                  </p:pic>
                </p:oleObj>
              </mc:Fallback>
            </mc:AlternateContent>
          </a:graphicData>
        </a:graphic>
      </p:graphicFrame>
    </p:spTree>
    <p:extLst>
      <p:ext uri="{BB962C8B-B14F-4D97-AF65-F5344CB8AC3E}">
        <p14:creationId xmlns:p14="http://schemas.microsoft.com/office/powerpoint/2010/main" val="410774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184</a:t>
            </a:fld>
            <a:endParaRPr lang="en-US" dirty="0"/>
          </a:p>
        </p:txBody>
      </p:sp>
      <p:sp>
        <p:nvSpPr>
          <p:cNvPr id="2" name="TextBox 1"/>
          <p:cNvSpPr txBox="1"/>
          <p:nvPr/>
        </p:nvSpPr>
        <p:spPr>
          <a:xfrm>
            <a:off x="292100" y="165100"/>
            <a:ext cx="8877300" cy="584776"/>
          </a:xfrm>
          <a:prstGeom prst="rect">
            <a:avLst/>
          </a:prstGeom>
          <a:noFill/>
        </p:spPr>
        <p:txBody>
          <a:bodyPr wrap="square" rtlCol="0">
            <a:spAutoFit/>
          </a:bodyPr>
          <a:lstStyle/>
          <a:p>
            <a:r>
              <a:rPr lang="en-US" sz="3200" dirty="0" smtClean="0">
                <a:solidFill>
                  <a:srgbClr val="800000"/>
                </a:solidFill>
              </a:rPr>
              <a:t>Rotor bar considerations for inverter driven IMs </a:t>
            </a:r>
            <a:endParaRPr lang="en-US" sz="3200" dirty="0">
              <a:solidFill>
                <a:srgbClr val="800000"/>
              </a:solidFill>
            </a:endParaRPr>
          </a:p>
        </p:txBody>
      </p:sp>
      <p:pic>
        <p:nvPicPr>
          <p:cNvPr id="6" name="Picture 58"/>
          <p:cNvPicPr>
            <a:picLocks noChangeAspect="1" noChangeArrowheads="1"/>
          </p:cNvPicPr>
          <p:nvPr/>
        </p:nvPicPr>
        <p:blipFill>
          <a:blip r:embed="rId2" cstate="print"/>
          <a:srcRect/>
          <a:stretch>
            <a:fillRect/>
          </a:stretch>
        </p:blipFill>
        <p:spPr bwMode="auto">
          <a:xfrm>
            <a:off x="3952875" y="3752850"/>
            <a:ext cx="4838700" cy="1695450"/>
          </a:xfrm>
          <a:prstGeom prst="rect">
            <a:avLst/>
          </a:prstGeom>
          <a:noFill/>
        </p:spPr>
      </p:pic>
      <p:pic>
        <p:nvPicPr>
          <p:cNvPr id="7" name="Picture 40"/>
          <p:cNvPicPr>
            <a:picLocks noChangeAspect="1" noChangeArrowheads="1"/>
          </p:cNvPicPr>
          <p:nvPr/>
        </p:nvPicPr>
        <p:blipFill>
          <a:blip r:embed="rId3" cstate="print"/>
          <a:srcRect/>
          <a:stretch>
            <a:fillRect/>
          </a:stretch>
        </p:blipFill>
        <p:spPr bwMode="auto">
          <a:xfrm>
            <a:off x="4028265" y="975603"/>
            <a:ext cx="4763310" cy="2427997"/>
          </a:xfrm>
          <a:prstGeom prst="rect">
            <a:avLst/>
          </a:prstGeom>
          <a:noFill/>
        </p:spPr>
      </p:pic>
      <p:sp>
        <p:nvSpPr>
          <p:cNvPr id="3" name="TextBox 2"/>
          <p:cNvSpPr txBox="1"/>
          <p:nvPr/>
        </p:nvSpPr>
        <p:spPr>
          <a:xfrm>
            <a:off x="584200" y="1193800"/>
            <a:ext cx="3444065" cy="1754327"/>
          </a:xfrm>
          <a:prstGeom prst="rect">
            <a:avLst/>
          </a:prstGeom>
          <a:noFill/>
        </p:spPr>
        <p:txBody>
          <a:bodyPr wrap="square" rtlCol="0">
            <a:spAutoFit/>
          </a:bodyPr>
          <a:lstStyle/>
          <a:p>
            <a:r>
              <a:rPr lang="en-US" dirty="0" smtClean="0"/>
              <a:t>Typical bar shapes for grid powered IMs</a:t>
            </a:r>
          </a:p>
          <a:p>
            <a:endParaRPr lang="en-US" dirty="0"/>
          </a:p>
          <a:p>
            <a:r>
              <a:rPr lang="en-US" dirty="0" smtClean="0"/>
              <a:t>Principle design criteria is improving starting torques</a:t>
            </a:r>
          </a:p>
          <a:p>
            <a:endParaRPr lang="en-US" dirty="0"/>
          </a:p>
        </p:txBody>
      </p:sp>
      <p:sp>
        <p:nvSpPr>
          <p:cNvPr id="8" name="TextBox 7"/>
          <p:cNvSpPr txBox="1"/>
          <p:nvPr/>
        </p:nvSpPr>
        <p:spPr>
          <a:xfrm>
            <a:off x="736600" y="3924300"/>
            <a:ext cx="3291665" cy="2031325"/>
          </a:xfrm>
          <a:prstGeom prst="rect">
            <a:avLst/>
          </a:prstGeom>
          <a:noFill/>
        </p:spPr>
        <p:txBody>
          <a:bodyPr wrap="square" rtlCol="0">
            <a:spAutoFit/>
          </a:bodyPr>
          <a:lstStyle/>
          <a:p>
            <a:r>
              <a:rPr lang="en-US" dirty="0" smtClean="0"/>
              <a:t>Typical bar shaped=s for inverter powered IMs</a:t>
            </a:r>
          </a:p>
          <a:p>
            <a:endParaRPr lang="en-US" dirty="0"/>
          </a:p>
          <a:p>
            <a:r>
              <a:rPr lang="en-US" dirty="0" smtClean="0"/>
              <a:t>Principle criteria are low leakage inductance &amp; resistance</a:t>
            </a:r>
          </a:p>
          <a:p>
            <a:endParaRPr lang="en-US" dirty="0"/>
          </a:p>
        </p:txBody>
      </p:sp>
    </p:spTree>
    <p:extLst>
      <p:ext uri="{BB962C8B-B14F-4D97-AF65-F5344CB8AC3E}">
        <p14:creationId xmlns:p14="http://schemas.microsoft.com/office/powerpoint/2010/main" val="243444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185</a:t>
            </a:fld>
            <a:endParaRPr lang="en-US" dirty="0"/>
          </a:p>
        </p:txBody>
      </p:sp>
      <p:sp>
        <p:nvSpPr>
          <p:cNvPr id="2" name="TextBox 1"/>
          <p:cNvSpPr txBox="1"/>
          <p:nvPr/>
        </p:nvSpPr>
        <p:spPr>
          <a:xfrm>
            <a:off x="1257300" y="393700"/>
            <a:ext cx="7429500" cy="584776"/>
          </a:xfrm>
          <a:prstGeom prst="rect">
            <a:avLst/>
          </a:prstGeom>
          <a:noFill/>
        </p:spPr>
        <p:txBody>
          <a:bodyPr wrap="square" rtlCol="0">
            <a:spAutoFit/>
          </a:bodyPr>
          <a:lstStyle/>
          <a:p>
            <a:r>
              <a:rPr lang="en-US" sz="3200" dirty="0" smtClean="0">
                <a:solidFill>
                  <a:srgbClr val="800000"/>
                </a:solidFill>
              </a:rPr>
              <a:t>Cage resistance calculations</a:t>
            </a:r>
            <a:endParaRPr lang="en-US" sz="3200" dirty="0">
              <a:solidFill>
                <a:srgbClr val="800000"/>
              </a:solidFill>
            </a:endParaRPr>
          </a:p>
        </p:txBody>
      </p:sp>
      <p:sp>
        <p:nvSpPr>
          <p:cNvPr id="3" name="TextBox 2"/>
          <p:cNvSpPr txBox="1"/>
          <p:nvPr/>
        </p:nvSpPr>
        <p:spPr>
          <a:xfrm>
            <a:off x="292100" y="1358900"/>
            <a:ext cx="8394700" cy="4401205"/>
          </a:xfrm>
          <a:prstGeom prst="rect">
            <a:avLst/>
          </a:prstGeom>
          <a:noFill/>
        </p:spPr>
        <p:txBody>
          <a:bodyPr wrap="square" rtlCol="0">
            <a:spAutoFit/>
          </a:bodyPr>
          <a:lstStyle/>
          <a:p>
            <a:r>
              <a:rPr lang="en-US" sz="2000" dirty="0" smtClean="0"/>
              <a:t>Divide bar number by number of poles for bar resistance and use bar cross section and Al or Cu resistivity to calculate bar resistance.</a:t>
            </a:r>
          </a:p>
          <a:p>
            <a:endParaRPr lang="en-US" sz="2000" dirty="0"/>
          </a:p>
          <a:p>
            <a:r>
              <a:rPr lang="en-US" sz="2000" dirty="0" smtClean="0"/>
              <a:t>End ring radial cross section where intersecting bars  can be used to calculate end ring resistance.</a:t>
            </a:r>
          </a:p>
          <a:p>
            <a:endParaRPr lang="en-US" sz="2000" dirty="0"/>
          </a:p>
          <a:p>
            <a:r>
              <a:rPr lang="en-US" sz="2000" dirty="0" smtClean="0"/>
              <a:t>Extra end ring thickness assures lower current density in end rings than current density in bars which attracts heat form Ohmic losses from bars into spinning end rings.</a:t>
            </a:r>
          </a:p>
          <a:p>
            <a:endParaRPr lang="en-US" sz="2000" dirty="0"/>
          </a:p>
          <a:p>
            <a:r>
              <a:rPr lang="en-US" sz="2000" dirty="0" smtClean="0"/>
              <a:t>For fabricated copper rotors copper bars are used with bronze end rings.</a:t>
            </a:r>
          </a:p>
          <a:p>
            <a:endParaRPr lang="en-US" sz="2000" dirty="0"/>
          </a:p>
          <a:p>
            <a:r>
              <a:rPr lang="en-US" sz="2000" dirty="0" smtClean="0"/>
              <a:t>Sometimes steel end rings are added to copper end rings for balancing and rotor stability for high speed machines. (ignore steel cross  sections)</a:t>
            </a:r>
          </a:p>
        </p:txBody>
      </p:sp>
    </p:spTree>
    <p:extLst>
      <p:ext uri="{BB962C8B-B14F-4D97-AF65-F5344CB8AC3E}">
        <p14:creationId xmlns:p14="http://schemas.microsoft.com/office/powerpoint/2010/main" val="1064403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56"/>
            <a:ext cx="8229600" cy="701211"/>
          </a:xfrm>
        </p:spPr>
        <p:txBody>
          <a:bodyPr>
            <a:normAutofit fontScale="90000"/>
          </a:bodyPr>
          <a:lstStyle/>
          <a:p>
            <a:r>
              <a:rPr lang="en-US" sz="3600" dirty="0" smtClean="0">
                <a:solidFill>
                  <a:srgbClr val="800000"/>
                </a:solidFill>
              </a:rPr>
              <a:t>IM operation envelope (motor &amp; inverter)</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186</a:t>
            </a:fld>
            <a:endParaRPr lang="en-US"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68" y="1079500"/>
            <a:ext cx="8527588" cy="4919478"/>
          </a:xfrm>
          <a:prstGeom prst="rect">
            <a:avLst/>
          </a:prstGeom>
        </p:spPr>
      </p:pic>
      <p:sp>
        <p:nvSpPr>
          <p:cNvPr id="7" name="TextBox 6"/>
          <p:cNvSpPr txBox="1"/>
          <p:nvPr/>
        </p:nvSpPr>
        <p:spPr>
          <a:xfrm>
            <a:off x="589661" y="6356350"/>
            <a:ext cx="2131852" cy="369332"/>
          </a:xfrm>
          <a:prstGeom prst="rect">
            <a:avLst/>
          </a:prstGeom>
          <a:noFill/>
        </p:spPr>
        <p:txBody>
          <a:bodyPr wrap="square" rtlCol="0">
            <a:spAutoFit/>
          </a:bodyPr>
          <a:lstStyle/>
          <a:p>
            <a:r>
              <a:rPr lang="en-US" dirty="0" smtClean="0"/>
              <a:t>Siemens</a:t>
            </a:r>
            <a:endParaRPr lang="en-US" dirty="0"/>
          </a:p>
        </p:txBody>
      </p:sp>
      <p:sp>
        <p:nvSpPr>
          <p:cNvPr id="8" name="TextBox 7"/>
          <p:cNvSpPr txBox="1"/>
          <p:nvPr/>
        </p:nvSpPr>
        <p:spPr>
          <a:xfrm>
            <a:off x="3537967" y="1124861"/>
            <a:ext cx="2630796" cy="1477328"/>
          </a:xfrm>
          <a:prstGeom prst="rect">
            <a:avLst/>
          </a:prstGeom>
          <a:noFill/>
        </p:spPr>
        <p:txBody>
          <a:bodyPr wrap="square" rtlCol="0">
            <a:spAutoFit/>
          </a:bodyPr>
          <a:lstStyle/>
          <a:p>
            <a:r>
              <a:rPr lang="en-US" dirty="0" smtClean="0"/>
              <a:t>Desired performance must be contained inside envelope of family of T vs. f</a:t>
            </a:r>
          </a:p>
          <a:p>
            <a:r>
              <a:rPr lang="en-US" dirty="0" smtClean="0"/>
              <a:t>curves</a:t>
            </a:r>
            <a:endParaRPr lang="en-US" dirty="0"/>
          </a:p>
        </p:txBody>
      </p:sp>
      <p:cxnSp>
        <p:nvCxnSpPr>
          <p:cNvPr id="10" name="Straight Arrow Connector 9"/>
          <p:cNvCxnSpPr/>
          <p:nvPr/>
        </p:nvCxnSpPr>
        <p:spPr>
          <a:xfrm>
            <a:off x="4433798" y="2438148"/>
            <a:ext cx="272151" cy="1598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33798" y="2438148"/>
            <a:ext cx="1360757" cy="1825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56589" y="5998978"/>
            <a:ext cx="5306949" cy="369332"/>
          </a:xfrm>
          <a:prstGeom prst="rect">
            <a:avLst/>
          </a:prstGeom>
          <a:noFill/>
        </p:spPr>
        <p:txBody>
          <a:bodyPr wrap="square" rtlCol="0">
            <a:spAutoFit/>
          </a:bodyPr>
          <a:lstStyle/>
          <a:p>
            <a:r>
              <a:rPr lang="en-US" dirty="0" smtClean="0"/>
              <a:t>Note: Torque vs speed plot has been corrected</a:t>
            </a:r>
            <a:endParaRPr lang="en-US" dirty="0"/>
          </a:p>
        </p:txBody>
      </p:sp>
      <p:sp>
        <p:nvSpPr>
          <p:cNvPr id="14" name="TextBox 13"/>
          <p:cNvSpPr txBox="1"/>
          <p:nvPr/>
        </p:nvSpPr>
        <p:spPr>
          <a:xfrm>
            <a:off x="6920321" y="3243304"/>
            <a:ext cx="2223679" cy="923330"/>
          </a:xfrm>
          <a:prstGeom prst="rect">
            <a:avLst/>
          </a:prstGeom>
          <a:noFill/>
        </p:spPr>
        <p:txBody>
          <a:bodyPr wrap="square" rtlCol="0">
            <a:spAutoFit/>
          </a:bodyPr>
          <a:lstStyle/>
          <a:p>
            <a:r>
              <a:rPr lang="en-US" dirty="0" smtClean="0"/>
              <a:t>Each plot is at </a:t>
            </a:r>
          </a:p>
          <a:p>
            <a:r>
              <a:rPr lang="en-US" dirty="0" smtClean="0"/>
              <a:t>fixed voltage &amp; frequency</a:t>
            </a:r>
            <a:endParaRPr lang="en-US" dirty="0"/>
          </a:p>
        </p:txBody>
      </p:sp>
      <p:cxnSp>
        <p:nvCxnSpPr>
          <p:cNvPr id="16" name="Straight Arrow Connector 15"/>
          <p:cNvCxnSpPr/>
          <p:nvPr/>
        </p:nvCxnSpPr>
        <p:spPr>
          <a:xfrm flipH="1">
            <a:off x="5794555" y="3390727"/>
            <a:ext cx="1125766" cy="192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304838" y="3390727"/>
            <a:ext cx="615483" cy="6463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50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187</a:t>
            </a:fld>
            <a:endParaRPr lang="en-US" dirty="0"/>
          </a:p>
        </p:txBody>
      </p:sp>
      <p:sp>
        <p:nvSpPr>
          <p:cNvPr id="2" name="TextBox 1"/>
          <p:cNvSpPr txBox="1"/>
          <p:nvPr/>
        </p:nvSpPr>
        <p:spPr>
          <a:xfrm>
            <a:off x="1130299" y="254000"/>
            <a:ext cx="7127875" cy="1200329"/>
          </a:xfrm>
          <a:prstGeom prst="rect">
            <a:avLst/>
          </a:prstGeom>
          <a:noFill/>
        </p:spPr>
        <p:txBody>
          <a:bodyPr wrap="square" rtlCol="0">
            <a:spAutoFit/>
          </a:bodyPr>
          <a:lstStyle/>
          <a:p>
            <a:r>
              <a:rPr lang="en-US" sz="3600" dirty="0" smtClean="0"/>
              <a:t>Steps # 17 through 23 covered in Lecture 22</a:t>
            </a:r>
            <a:endParaRPr lang="en-US" sz="3600" dirty="0"/>
          </a:p>
        </p:txBody>
      </p:sp>
    </p:spTree>
    <p:extLst>
      <p:ext uri="{BB962C8B-B14F-4D97-AF65-F5344CB8AC3E}">
        <p14:creationId xmlns:p14="http://schemas.microsoft.com/office/powerpoint/2010/main" val="1623261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188</a:t>
            </a:fld>
            <a:endParaRPr lang="en-US" dirty="0"/>
          </a:p>
        </p:txBody>
      </p:sp>
    </p:spTree>
    <p:extLst>
      <p:ext uri="{BB962C8B-B14F-4D97-AF65-F5344CB8AC3E}">
        <p14:creationId xmlns:p14="http://schemas.microsoft.com/office/powerpoint/2010/main" val="607152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162</a:t>
            </a:fld>
            <a:endParaRPr lang="en-US" dirty="0"/>
          </a:p>
        </p:txBody>
      </p:sp>
      <p:sp>
        <p:nvSpPr>
          <p:cNvPr id="2" name="TextBox 1"/>
          <p:cNvSpPr txBox="1"/>
          <p:nvPr/>
        </p:nvSpPr>
        <p:spPr>
          <a:xfrm>
            <a:off x="1326738" y="238145"/>
            <a:ext cx="7518179" cy="400110"/>
          </a:xfrm>
          <a:prstGeom prst="rect">
            <a:avLst/>
          </a:prstGeom>
          <a:noFill/>
        </p:spPr>
        <p:txBody>
          <a:bodyPr wrap="square" rtlCol="0">
            <a:spAutoFit/>
          </a:bodyPr>
          <a:lstStyle/>
          <a:p>
            <a:r>
              <a:rPr lang="en-US" sz="2000" dirty="0" smtClean="0">
                <a:solidFill>
                  <a:srgbClr val="800000"/>
                </a:solidFill>
              </a:rPr>
              <a:t>Steps #1 &amp; 2 , Sizing machine, P.F. &amp; Efficiency</a:t>
            </a:r>
            <a:endParaRPr lang="en-US" sz="2000" dirty="0">
              <a:solidFill>
                <a:srgbClr val="800000"/>
              </a:solidFill>
            </a:endParaRPr>
          </a:p>
        </p:txBody>
      </p:sp>
      <p:sp>
        <p:nvSpPr>
          <p:cNvPr id="3" name="TextBox 2"/>
          <p:cNvSpPr txBox="1"/>
          <p:nvPr/>
        </p:nvSpPr>
        <p:spPr>
          <a:xfrm>
            <a:off x="1326738" y="975259"/>
            <a:ext cx="6962537" cy="1477328"/>
          </a:xfrm>
          <a:prstGeom prst="rect">
            <a:avLst/>
          </a:prstGeom>
          <a:noFill/>
        </p:spPr>
        <p:txBody>
          <a:bodyPr wrap="square" rtlCol="0">
            <a:spAutoFit/>
          </a:bodyPr>
          <a:lstStyle/>
          <a:p>
            <a:r>
              <a:rPr lang="en-US" dirty="0" smtClean="0"/>
              <a:t>Start with maximum stator O.D. (refer to existing machine listings*)</a:t>
            </a:r>
          </a:p>
          <a:p>
            <a:r>
              <a:rPr lang="en-US" dirty="0" smtClean="0"/>
              <a:t>Select number of poles (Usually four if torque less than 100 Lb-Ft)</a:t>
            </a:r>
          </a:p>
          <a:p>
            <a:r>
              <a:rPr lang="en-US" dirty="0" smtClean="0"/>
              <a:t>Select estimated core lengths based upon the number of poles.</a:t>
            </a:r>
          </a:p>
          <a:p>
            <a:r>
              <a:rPr lang="en-US" dirty="0" smtClean="0"/>
              <a:t>Select TRV &amp; gap stress based upon duty severity and cooling</a:t>
            </a:r>
          </a:p>
          <a:p>
            <a:r>
              <a:rPr lang="en-US" dirty="0" smtClean="0"/>
              <a:t>Set efficiency and power factor goal</a:t>
            </a:r>
            <a:endParaRPr lang="en-US" dirty="0"/>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7703"/>
          <a:stretch/>
        </p:blipFill>
        <p:spPr bwMode="auto">
          <a:xfrm>
            <a:off x="2999336" y="2605638"/>
            <a:ext cx="5495544"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7"/>
          <p:cNvGraphicFramePr>
            <a:graphicFrameLocks noChangeAspect="1"/>
          </p:cNvGraphicFramePr>
          <p:nvPr>
            <p:extLst>
              <p:ext uri="{D42A27DB-BD31-4B8C-83A1-F6EECF244321}">
                <p14:modId xmlns:p14="http://schemas.microsoft.com/office/powerpoint/2010/main" val="2324556306"/>
              </p:ext>
            </p:extLst>
          </p:nvPr>
        </p:nvGraphicFramePr>
        <p:xfrm>
          <a:off x="769938" y="4501113"/>
          <a:ext cx="2268537" cy="949325"/>
        </p:xfrm>
        <a:graphic>
          <a:graphicData uri="http://schemas.openxmlformats.org/presentationml/2006/ole">
            <mc:AlternateContent xmlns:mc="http://schemas.openxmlformats.org/markup-compatibility/2006">
              <mc:Choice xmlns:v="urn:schemas-microsoft-com:vml" Requires="v">
                <p:oleObj spid="_x0000_s8224" name="Equation" r:id="rId5" imgW="1066800" imgH="444500" progId="Equation.3">
                  <p:embed/>
                </p:oleObj>
              </mc:Choice>
              <mc:Fallback>
                <p:oleObj name="Equation" r:id="rId5" imgW="1066800" imgH="444500" progId="Equation.3">
                  <p:embed/>
                  <p:pic>
                    <p:nvPicPr>
                      <p:cNvPr id="0" name=""/>
                      <p:cNvPicPr>
                        <a:picLocks noChangeAspect="1" noChangeArrowheads="1"/>
                      </p:cNvPicPr>
                      <p:nvPr/>
                    </p:nvPicPr>
                    <p:blipFill>
                      <a:blip r:embed="rId6"/>
                      <a:srcRect/>
                      <a:stretch>
                        <a:fillRect/>
                      </a:stretch>
                    </p:blipFill>
                    <p:spPr bwMode="auto">
                      <a:xfrm>
                        <a:off x="769938" y="4501113"/>
                        <a:ext cx="22685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0"/>
          <p:cNvSpPr txBox="1">
            <a:spLocks noChangeArrowheads="1"/>
          </p:cNvSpPr>
          <p:nvPr/>
        </p:nvSpPr>
        <p:spPr bwMode="auto">
          <a:xfrm>
            <a:off x="4584700" y="5907935"/>
            <a:ext cx="254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i="1" dirty="0" smtClean="0">
                <a:latin typeface="Times New Roman" charset="0"/>
                <a:ea typeface="宋体" charset="0"/>
                <a:cs typeface="宋体" charset="0"/>
              </a:rPr>
              <a:t> </a:t>
            </a:r>
            <a:r>
              <a:rPr lang="en-US" altLang="zh-CN" sz="1800" dirty="0" smtClean="0">
                <a:latin typeface="Arial"/>
                <a:ea typeface="宋体" charset="0"/>
                <a:cs typeface="Arial"/>
              </a:rPr>
              <a:t>Number of poles (</a:t>
            </a:r>
            <a:r>
              <a:rPr lang="en-US" altLang="zh-CN" sz="1800" i="1" dirty="0" smtClean="0">
                <a:solidFill>
                  <a:srgbClr val="800000"/>
                </a:solidFill>
                <a:latin typeface="Arial"/>
                <a:ea typeface="宋体" charset="0"/>
                <a:cs typeface="Arial"/>
              </a:rPr>
              <a:t>2p</a:t>
            </a:r>
            <a:r>
              <a:rPr lang="en-US" altLang="zh-CN" sz="1800" dirty="0" smtClean="0">
                <a:latin typeface="Arial"/>
                <a:ea typeface="宋体" charset="0"/>
                <a:cs typeface="Arial"/>
              </a:rPr>
              <a:t>)</a:t>
            </a:r>
            <a:endParaRPr lang="en-US" altLang="zh-CN" sz="1800" dirty="0">
              <a:latin typeface="Arial"/>
              <a:ea typeface="宋体" charset="0"/>
              <a:cs typeface="Arial"/>
            </a:endParaRPr>
          </a:p>
        </p:txBody>
      </p:sp>
      <p:pic>
        <p:nvPicPr>
          <p:cNvPr id="9" name="Picture 8" descr="WHITEtiff.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9108" y="5124999"/>
            <a:ext cx="481479" cy="557213"/>
          </a:xfrm>
          <a:prstGeom prst="rect">
            <a:avLst/>
          </a:prstGeom>
        </p:spPr>
      </p:pic>
      <p:pic>
        <p:nvPicPr>
          <p:cNvPr id="10" name="Picture 9" descr="WHITEtiff.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2700" y="2661200"/>
            <a:ext cx="430926" cy="380999"/>
          </a:xfrm>
          <a:prstGeom prst="rect">
            <a:avLst/>
          </a:prstGeom>
        </p:spPr>
      </p:pic>
      <p:pic>
        <p:nvPicPr>
          <p:cNvPr id="11" name="Picture 10" descr="Untitled copy.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9900" y="3181899"/>
            <a:ext cx="698500" cy="814917"/>
          </a:xfrm>
          <a:prstGeom prst="rect">
            <a:avLst/>
          </a:prstGeom>
        </p:spPr>
      </p:pic>
      <p:sp>
        <p:nvSpPr>
          <p:cNvPr id="12" name="TextBox 11"/>
          <p:cNvSpPr txBox="1"/>
          <p:nvPr/>
        </p:nvSpPr>
        <p:spPr>
          <a:xfrm>
            <a:off x="812800" y="3413014"/>
            <a:ext cx="2717810" cy="461665"/>
          </a:xfrm>
          <a:prstGeom prst="rect">
            <a:avLst/>
          </a:prstGeom>
          <a:noFill/>
        </p:spPr>
        <p:txBody>
          <a:bodyPr wrap="square" rtlCol="0">
            <a:spAutoFit/>
          </a:bodyPr>
          <a:lstStyle/>
          <a:p>
            <a:r>
              <a:rPr lang="en-US" sz="2400" dirty="0" smtClean="0"/>
              <a:t>Rotor D/L ratio =</a:t>
            </a:r>
            <a:endParaRPr lang="en-US" sz="2400" dirty="0"/>
          </a:p>
        </p:txBody>
      </p:sp>
      <p:sp>
        <p:nvSpPr>
          <p:cNvPr id="13" name="Rectangle 12"/>
          <p:cNvSpPr/>
          <p:nvPr/>
        </p:nvSpPr>
        <p:spPr>
          <a:xfrm>
            <a:off x="823206" y="5648531"/>
            <a:ext cx="3168366" cy="720197"/>
          </a:xfrm>
          <a:prstGeom prst="rect">
            <a:avLst/>
          </a:prstGeom>
        </p:spPr>
        <p:txBody>
          <a:bodyPr wrap="square">
            <a:spAutoFit/>
          </a:bodyPr>
          <a:lstStyle/>
          <a:p>
            <a:pPr>
              <a:spcBef>
                <a:spcPct val="20000"/>
              </a:spcBef>
            </a:pPr>
            <a:r>
              <a:rPr lang="en-US" altLang="zh-CN" sz="1200" dirty="0">
                <a:ea typeface="宋体" charset="0"/>
                <a:cs typeface="宋体" charset="0"/>
              </a:rPr>
              <a:t>F. Fu and X. Tang, </a:t>
            </a:r>
            <a:endParaRPr lang="en-US" altLang="zh-CN" sz="1200" dirty="0" smtClean="0">
              <a:ea typeface="宋体" charset="0"/>
              <a:cs typeface="宋体" charset="0"/>
            </a:endParaRPr>
          </a:p>
          <a:p>
            <a:pPr>
              <a:spcBef>
                <a:spcPct val="20000"/>
              </a:spcBef>
            </a:pPr>
            <a:r>
              <a:rPr lang="en-US" altLang="zh-CN" sz="1200" i="1" dirty="0" smtClean="0">
                <a:ea typeface="宋体" charset="0"/>
                <a:cs typeface="宋体" charset="0"/>
              </a:rPr>
              <a:t>Induction </a:t>
            </a:r>
            <a:r>
              <a:rPr lang="en-US" altLang="zh-CN" sz="1200" i="1" dirty="0">
                <a:ea typeface="宋体" charset="0"/>
                <a:cs typeface="宋体" charset="0"/>
              </a:rPr>
              <a:t>machine design handbook</a:t>
            </a:r>
            <a:r>
              <a:rPr lang="en-US" altLang="zh-CN" sz="1200" dirty="0" smtClean="0">
                <a:ea typeface="宋体" charset="0"/>
                <a:cs typeface="宋体" charset="0"/>
              </a:rPr>
              <a:t>:</a:t>
            </a:r>
          </a:p>
          <a:p>
            <a:pPr>
              <a:spcBef>
                <a:spcPct val="20000"/>
              </a:spcBef>
            </a:pPr>
            <a:r>
              <a:rPr lang="en-US" altLang="zh-CN" sz="1200" dirty="0" smtClean="0">
                <a:ea typeface="宋体" charset="0"/>
                <a:cs typeface="宋体" charset="0"/>
              </a:rPr>
              <a:t> </a:t>
            </a:r>
            <a:r>
              <a:rPr lang="en-US" altLang="zh-CN" sz="1200" dirty="0">
                <a:ea typeface="宋体" charset="0"/>
                <a:cs typeface="宋体" charset="0"/>
              </a:rPr>
              <a:t>China Machine Press, 2002.</a:t>
            </a:r>
          </a:p>
        </p:txBody>
      </p:sp>
    </p:spTree>
    <p:extLst>
      <p:ext uri="{BB962C8B-B14F-4D97-AF65-F5344CB8AC3E}">
        <p14:creationId xmlns:p14="http://schemas.microsoft.com/office/powerpoint/2010/main" val="334291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163</a:t>
            </a:fld>
            <a:endParaRPr lang="en-US" dirty="0"/>
          </a:p>
        </p:txBody>
      </p:sp>
      <p:sp>
        <p:nvSpPr>
          <p:cNvPr id="6" name="Title 1"/>
          <p:cNvSpPr>
            <a:spLocks noGrp="1"/>
          </p:cNvSpPr>
          <p:nvPr>
            <p:ph type="title"/>
          </p:nvPr>
        </p:nvSpPr>
        <p:spPr>
          <a:xfrm>
            <a:off x="457200" y="561268"/>
            <a:ext cx="8229600" cy="1143000"/>
          </a:xfrm>
        </p:spPr>
        <p:txBody>
          <a:bodyPr>
            <a:normAutofit/>
          </a:bodyPr>
          <a:lstStyle/>
          <a:p>
            <a:r>
              <a:rPr lang="en-US" sz="2800" dirty="0" smtClean="0">
                <a:solidFill>
                  <a:srgbClr val="800000"/>
                </a:solidFill>
              </a:rPr>
              <a:t>Suggested TRV &amp; gap stress sizing guidelines</a:t>
            </a:r>
            <a:endParaRPr lang="en-US" sz="2800" dirty="0">
              <a:solidFill>
                <a:srgbClr val="800000"/>
              </a:solidFill>
            </a:endParaRPr>
          </a:p>
        </p:txBody>
      </p:sp>
      <p:sp>
        <p:nvSpPr>
          <p:cNvPr id="7" name="TextBox 6"/>
          <p:cNvSpPr txBox="1"/>
          <p:nvPr/>
        </p:nvSpPr>
        <p:spPr>
          <a:xfrm>
            <a:off x="6118079" y="5626352"/>
            <a:ext cx="2211229" cy="369332"/>
          </a:xfrm>
          <a:prstGeom prst="rect">
            <a:avLst/>
          </a:prstGeom>
          <a:noFill/>
        </p:spPr>
        <p:txBody>
          <a:bodyPr wrap="square" rtlCol="0">
            <a:spAutoFit/>
          </a:bodyPr>
          <a:lstStyle/>
          <a:p>
            <a:r>
              <a:rPr lang="en-US" dirty="0" smtClean="0"/>
              <a:t>10 kPa = 1.45 Psi</a:t>
            </a:r>
            <a:endParaRPr lang="en-US" dirty="0"/>
          </a:p>
        </p:txBody>
      </p:sp>
      <p:pic>
        <p:nvPicPr>
          <p:cNvPr id="8" name="Picture 7"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79" y="1803400"/>
            <a:ext cx="8597900" cy="3632200"/>
          </a:xfrm>
          <a:prstGeom prst="rect">
            <a:avLst/>
          </a:prstGeom>
        </p:spPr>
      </p:pic>
      <p:sp>
        <p:nvSpPr>
          <p:cNvPr id="2" name="TextBox 1"/>
          <p:cNvSpPr txBox="1"/>
          <p:nvPr/>
        </p:nvSpPr>
        <p:spPr>
          <a:xfrm>
            <a:off x="457200" y="6112380"/>
            <a:ext cx="3341578" cy="369332"/>
          </a:xfrm>
          <a:prstGeom prst="rect">
            <a:avLst/>
          </a:prstGeom>
          <a:noFill/>
        </p:spPr>
        <p:txBody>
          <a:bodyPr wrap="square" rtlCol="0">
            <a:spAutoFit/>
          </a:bodyPr>
          <a:lstStyle/>
          <a:p>
            <a:r>
              <a:rPr lang="en-US" dirty="0" smtClean="0"/>
              <a:t>Prof. TJE Miller</a:t>
            </a:r>
            <a:endParaRPr lang="en-US" dirty="0"/>
          </a:p>
        </p:txBody>
      </p:sp>
    </p:spTree>
    <p:extLst>
      <p:ext uri="{BB962C8B-B14F-4D97-AF65-F5344CB8AC3E}">
        <p14:creationId xmlns:p14="http://schemas.microsoft.com/office/powerpoint/2010/main" val="262874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164</a:t>
            </a:fld>
            <a:endParaRPr lang="en-US" dirty="0"/>
          </a:p>
        </p:txBody>
      </p:sp>
      <p:sp>
        <p:nvSpPr>
          <p:cNvPr id="6" name="Title 1"/>
          <p:cNvSpPr>
            <a:spLocks noGrp="1"/>
          </p:cNvSpPr>
          <p:nvPr>
            <p:ph type="title"/>
          </p:nvPr>
        </p:nvSpPr>
        <p:spPr>
          <a:xfrm>
            <a:off x="457200" y="101588"/>
            <a:ext cx="8229600" cy="1262373"/>
          </a:xfrm>
        </p:spPr>
        <p:txBody>
          <a:bodyPr>
            <a:normAutofit/>
          </a:bodyPr>
          <a:lstStyle/>
          <a:p>
            <a:r>
              <a:rPr lang="en-US" sz="2800" dirty="0" smtClean="0">
                <a:solidFill>
                  <a:srgbClr val="800000"/>
                </a:solidFill>
              </a:rPr>
              <a:t>Typical power factor &amp; efficiency of (3) phase NEMA B IM machines vs. poles &amp; frequency</a:t>
            </a:r>
            <a:endParaRPr lang="en-US" sz="2800" dirty="0">
              <a:solidFill>
                <a:srgbClr val="800000"/>
              </a:solidFill>
            </a:endParaRPr>
          </a:p>
        </p:txBody>
      </p:sp>
      <p:pic>
        <p:nvPicPr>
          <p:cNvPr id="7" name="Picture 6" descr="Untitled.tiff"/>
          <p:cNvPicPr>
            <a:picLocks noChangeAspect="1"/>
          </p:cNvPicPr>
          <p:nvPr/>
        </p:nvPicPr>
        <p:blipFill rotWithShape="1">
          <a:blip r:embed="rId2">
            <a:extLst>
              <a:ext uri="{28A0092B-C50C-407E-A947-70E740481C1C}">
                <a14:useLocalDpi xmlns:a14="http://schemas.microsoft.com/office/drawing/2010/main" val="0"/>
              </a:ext>
            </a:extLst>
          </a:blip>
          <a:srcRect t="15853" b="-17756"/>
          <a:stretch/>
        </p:blipFill>
        <p:spPr>
          <a:xfrm>
            <a:off x="305730" y="1206891"/>
            <a:ext cx="8560466" cy="4718304"/>
          </a:xfrm>
          <a:prstGeom prst="rect">
            <a:avLst/>
          </a:prstGeom>
        </p:spPr>
      </p:pic>
      <p:sp>
        <p:nvSpPr>
          <p:cNvPr id="8" name="TextBox 7"/>
          <p:cNvSpPr txBox="1"/>
          <p:nvPr/>
        </p:nvSpPr>
        <p:spPr>
          <a:xfrm>
            <a:off x="457200" y="6173082"/>
            <a:ext cx="2047442" cy="338554"/>
          </a:xfrm>
          <a:prstGeom prst="rect">
            <a:avLst/>
          </a:prstGeom>
          <a:noFill/>
        </p:spPr>
        <p:txBody>
          <a:bodyPr wrap="square" rtlCol="0">
            <a:spAutoFit/>
          </a:bodyPr>
          <a:lstStyle/>
          <a:p>
            <a:r>
              <a:rPr lang="en-US" sz="1600" dirty="0" smtClean="0"/>
              <a:t>Prof. Tom Lipo</a:t>
            </a:r>
            <a:endParaRPr lang="en-US" sz="1600" dirty="0"/>
          </a:p>
        </p:txBody>
      </p:sp>
      <p:sp>
        <p:nvSpPr>
          <p:cNvPr id="9" name="TextBox 8"/>
          <p:cNvSpPr txBox="1"/>
          <p:nvPr/>
        </p:nvSpPr>
        <p:spPr>
          <a:xfrm>
            <a:off x="4562443" y="4620991"/>
            <a:ext cx="2481124" cy="307777"/>
          </a:xfrm>
          <a:prstGeom prst="rect">
            <a:avLst/>
          </a:prstGeom>
          <a:noFill/>
        </p:spPr>
        <p:txBody>
          <a:bodyPr wrap="square" rtlCol="0">
            <a:spAutoFit/>
          </a:bodyPr>
          <a:lstStyle/>
          <a:p>
            <a:r>
              <a:rPr lang="en-US" sz="1400" dirty="0" smtClean="0"/>
              <a:t>All data based upon 60 Hz</a:t>
            </a:r>
            <a:endParaRPr lang="en-US" sz="1400" dirty="0"/>
          </a:p>
        </p:txBody>
      </p:sp>
      <p:pic>
        <p:nvPicPr>
          <p:cNvPr id="10" name="Picture 9" descr="untitled.pi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27" y="5319403"/>
            <a:ext cx="1358157" cy="592651"/>
          </a:xfrm>
          <a:prstGeom prst="rect">
            <a:avLst/>
          </a:prstGeom>
        </p:spPr>
      </p:pic>
      <p:sp>
        <p:nvSpPr>
          <p:cNvPr id="11" name="TextBox 10"/>
          <p:cNvSpPr txBox="1"/>
          <p:nvPr/>
        </p:nvSpPr>
        <p:spPr>
          <a:xfrm>
            <a:off x="2133039" y="5319403"/>
            <a:ext cx="6485412" cy="646331"/>
          </a:xfrm>
          <a:prstGeom prst="rect">
            <a:avLst/>
          </a:prstGeom>
          <a:noFill/>
        </p:spPr>
        <p:txBody>
          <a:bodyPr wrap="square" rtlCol="0">
            <a:spAutoFit/>
          </a:bodyPr>
          <a:lstStyle/>
          <a:p>
            <a:r>
              <a:rPr lang="en-US" dirty="0" smtClean="0"/>
              <a:t>RPM	512		600		720		900		1200</a:t>
            </a:r>
            <a:r>
              <a:rPr lang="en-US" dirty="0"/>
              <a:t>	</a:t>
            </a:r>
            <a:r>
              <a:rPr lang="en-US" dirty="0" smtClean="0"/>
              <a:t>1800</a:t>
            </a:r>
          </a:p>
          <a:p>
            <a:r>
              <a:rPr lang="en-US" dirty="0" smtClean="0"/>
              <a:t>Poles	 14		 12		 10		  8		   6		   4 </a:t>
            </a:r>
          </a:p>
        </p:txBody>
      </p:sp>
    </p:spTree>
    <p:extLst>
      <p:ext uri="{BB962C8B-B14F-4D97-AF65-F5344CB8AC3E}">
        <p14:creationId xmlns:p14="http://schemas.microsoft.com/office/powerpoint/2010/main" val="2706995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165</a:t>
            </a:fld>
            <a:endParaRPr lang="en-US" dirty="0"/>
          </a:p>
        </p:txBody>
      </p:sp>
      <p:sp>
        <p:nvSpPr>
          <p:cNvPr id="3" name="Rectangle 2"/>
          <p:cNvSpPr/>
          <p:nvPr/>
        </p:nvSpPr>
        <p:spPr>
          <a:xfrm>
            <a:off x="512695" y="88256"/>
            <a:ext cx="8351657" cy="400110"/>
          </a:xfrm>
          <a:prstGeom prst="rect">
            <a:avLst/>
          </a:prstGeom>
        </p:spPr>
        <p:txBody>
          <a:bodyPr wrap="square">
            <a:spAutoFit/>
          </a:bodyPr>
          <a:lstStyle/>
          <a:p>
            <a:r>
              <a:rPr lang="en-US" sz="2000" dirty="0" smtClean="0">
                <a:solidFill>
                  <a:srgbClr val="800000"/>
                </a:solidFill>
              </a:rPr>
              <a:t>* Existing (4) </a:t>
            </a:r>
            <a:r>
              <a:rPr lang="en-US" sz="2000" dirty="0">
                <a:solidFill>
                  <a:srgbClr val="800000"/>
                </a:solidFill>
              </a:rPr>
              <a:t>pole IM  machine dimensions of rotor &amp; stator cores (ATE) </a:t>
            </a:r>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875" y="1710048"/>
            <a:ext cx="4599301" cy="3547752"/>
          </a:xfrm>
          <a:prstGeom prst="rect">
            <a:avLst/>
          </a:prstGeom>
        </p:spPr>
      </p:pic>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92" y="579772"/>
            <a:ext cx="4231815" cy="5843218"/>
          </a:xfrm>
          <a:prstGeom prst="rect">
            <a:avLst/>
          </a:prstGeom>
        </p:spPr>
      </p:pic>
      <p:sp>
        <p:nvSpPr>
          <p:cNvPr id="8" name="TextBox 7"/>
          <p:cNvSpPr txBox="1"/>
          <p:nvPr/>
        </p:nvSpPr>
        <p:spPr>
          <a:xfrm>
            <a:off x="4940498" y="5848742"/>
            <a:ext cx="2913030" cy="307777"/>
          </a:xfrm>
          <a:prstGeom prst="rect">
            <a:avLst/>
          </a:prstGeom>
          <a:noFill/>
        </p:spPr>
        <p:txBody>
          <a:bodyPr wrap="square" rtlCol="0">
            <a:spAutoFit/>
          </a:bodyPr>
          <a:lstStyle/>
          <a:p>
            <a:r>
              <a:rPr lang="en-US" sz="1400" dirty="0" smtClean="0"/>
              <a:t>ATE Germany</a:t>
            </a:r>
            <a:endParaRPr lang="en-US" sz="1400" dirty="0"/>
          </a:p>
        </p:txBody>
      </p:sp>
    </p:spTree>
    <p:extLst>
      <p:ext uri="{BB962C8B-B14F-4D97-AF65-F5344CB8AC3E}">
        <p14:creationId xmlns:p14="http://schemas.microsoft.com/office/powerpoint/2010/main" val="1294840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166</a:t>
            </a:fld>
            <a:endParaRPr lang="en-US" dirty="0"/>
          </a:p>
        </p:txBody>
      </p:sp>
      <p:sp>
        <p:nvSpPr>
          <p:cNvPr id="2" name="Rectangle 1"/>
          <p:cNvSpPr/>
          <p:nvPr/>
        </p:nvSpPr>
        <p:spPr>
          <a:xfrm>
            <a:off x="512379" y="146512"/>
            <a:ext cx="8864349" cy="400110"/>
          </a:xfrm>
          <a:prstGeom prst="rect">
            <a:avLst/>
          </a:prstGeom>
        </p:spPr>
        <p:txBody>
          <a:bodyPr wrap="square">
            <a:spAutoFit/>
          </a:bodyPr>
          <a:lstStyle/>
          <a:p>
            <a:r>
              <a:rPr lang="en-US" sz="2000" dirty="0" smtClean="0">
                <a:solidFill>
                  <a:srgbClr val="800000"/>
                </a:solidFill>
              </a:rPr>
              <a:t>* Existing (6) pole IM machine dimensions </a:t>
            </a:r>
            <a:r>
              <a:rPr lang="en-US" sz="2000" dirty="0">
                <a:solidFill>
                  <a:srgbClr val="800000"/>
                </a:solidFill>
              </a:rPr>
              <a:t>of rotor &amp; stator cores </a:t>
            </a:r>
            <a:r>
              <a:rPr lang="en-US" sz="2000" dirty="0" smtClean="0">
                <a:solidFill>
                  <a:srgbClr val="800000"/>
                </a:solidFill>
              </a:rPr>
              <a:t>(ATE)</a:t>
            </a:r>
            <a:endParaRPr lang="en-US" sz="2000" dirty="0">
              <a:solidFill>
                <a:srgbClr val="800000"/>
              </a:solidFill>
            </a:endParaRPr>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360" y="1125041"/>
            <a:ext cx="4546600" cy="4061804"/>
          </a:xfrm>
          <a:prstGeom prst="rect">
            <a:avLst/>
          </a:prstGeom>
        </p:spPr>
      </p:pic>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36" y="731542"/>
            <a:ext cx="4148154" cy="5624807"/>
          </a:xfrm>
          <a:prstGeom prst="rect">
            <a:avLst/>
          </a:prstGeom>
        </p:spPr>
      </p:pic>
      <p:sp>
        <p:nvSpPr>
          <p:cNvPr id="3" name="TextBox 2"/>
          <p:cNvSpPr txBox="1"/>
          <p:nvPr/>
        </p:nvSpPr>
        <p:spPr>
          <a:xfrm>
            <a:off x="4940498" y="5592423"/>
            <a:ext cx="2808161" cy="307777"/>
          </a:xfrm>
          <a:prstGeom prst="rect">
            <a:avLst/>
          </a:prstGeom>
          <a:noFill/>
        </p:spPr>
        <p:txBody>
          <a:bodyPr wrap="square" rtlCol="0">
            <a:spAutoFit/>
          </a:bodyPr>
          <a:lstStyle/>
          <a:p>
            <a:r>
              <a:rPr lang="en-US" sz="1400" dirty="0" smtClean="0"/>
              <a:t>ATE Germany</a:t>
            </a:r>
            <a:endParaRPr lang="en-US" sz="1400" dirty="0"/>
          </a:p>
        </p:txBody>
      </p:sp>
    </p:spTree>
    <p:extLst>
      <p:ext uri="{BB962C8B-B14F-4D97-AF65-F5344CB8AC3E}">
        <p14:creationId xmlns:p14="http://schemas.microsoft.com/office/powerpoint/2010/main" val="1294840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167</a:t>
            </a:fld>
            <a:endParaRPr lang="en-US" dirty="0"/>
          </a:p>
        </p:txBody>
      </p:sp>
      <p:sp>
        <p:nvSpPr>
          <p:cNvPr id="2" name="TextBox 1"/>
          <p:cNvSpPr txBox="1"/>
          <p:nvPr/>
        </p:nvSpPr>
        <p:spPr>
          <a:xfrm>
            <a:off x="407827" y="81554"/>
            <a:ext cx="8307960" cy="400110"/>
          </a:xfrm>
          <a:prstGeom prst="rect">
            <a:avLst/>
          </a:prstGeom>
          <a:noFill/>
        </p:spPr>
        <p:txBody>
          <a:bodyPr wrap="square" rtlCol="0">
            <a:spAutoFit/>
          </a:bodyPr>
          <a:lstStyle/>
          <a:p>
            <a:r>
              <a:rPr lang="en-US" sz="2000" dirty="0" smtClean="0">
                <a:solidFill>
                  <a:srgbClr val="800000"/>
                </a:solidFill>
              </a:rPr>
              <a:t>* Existing (8) pole IM  machine dimensions of rotor &amp; stator cores (ATE) </a:t>
            </a:r>
            <a:endParaRPr lang="en-US" sz="2000" dirty="0">
              <a:solidFill>
                <a:srgbClr val="800000"/>
              </a:solidFill>
            </a:endParaRPr>
          </a:p>
        </p:txBody>
      </p:sp>
      <p:pic>
        <p:nvPicPr>
          <p:cNvPr id="7" name="Picture 6"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911" y="1295400"/>
            <a:ext cx="4088709" cy="4597400"/>
          </a:xfrm>
          <a:prstGeom prst="rect">
            <a:avLst/>
          </a:prstGeom>
        </p:spPr>
      </p:pic>
      <p:pic>
        <p:nvPicPr>
          <p:cNvPr id="8" name="Picture 7"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49" y="583102"/>
            <a:ext cx="4499262" cy="5773248"/>
          </a:xfrm>
          <a:prstGeom prst="rect">
            <a:avLst/>
          </a:prstGeom>
        </p:spPr>
      </p:pic>
      <p:sp>
        <p:nvSpPr>
          <p:cNvPr id="3" name="TextBox 2"/>
          <p:cNvSpPr txBox="1"/>
          <p:nvPr/>
        </p:nvSpPr>
        <p:spPr>
          <a:xfrm>
            <a:off x="4953691" y="6105062"/>
            <a:ext cx="1489931" cy="307777"/>
          </a:xfrm>
          <a:prstGeom prst="rect">
            <a:avLst/>
          </a:prstGeom>
          <a:noFill/>
        </p:spPr>
        <p:txBody>
          <a:bodyPr wrap="square" rtlCol="0">
            <a:spAutoFit/>
          </a:bodyPr>
          <a:lstStyle/>
          <a:p>
            <a:r>
              <a:rPr lang="en-US" sz="1400" dirty="0" smtClean="0"/>
              <a:t>ATE, Germany</a:t>
            </a:r>
            <a:endParaRPr lang="en-US" sz="1400" dirty="0"/>
          </a:p>
        </p:txBody>
      </p:sp>
    </p:spTree>
    <p:extLst>
      <p:ext uri="{BB962C8B-B14F-4D97-AF65-F5344CB8AC3E}">
        <p14:creationId xmlns:p14="http://schemas.microsoft.com/office/powerpoint/2010/main" val="1294840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18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168</a:t>
            </a:fld>
            <a:endParaRPr lang="en-US" dirty="0"/>
          </a:p>
        </p:txBody>
      </p:sp>
      <p:sp>
        <p:nvSpPr>
          <p:cNvPr id="2" name="TextBox 1"/>
          <p:cNvSpPr txBox="1"/>
          <p:nvPr/>
        </p:nvSpPr>
        <p:spPr>
          <a:xfrm>
            <a:off x="608904" y="268747"/>
            <a:ext cx="8406924" cy="400110"/>
          </a:xfrm>
          <a:prstGeom prst="rect">
            <a:avLst/>
          </a:prstGeom>
          <a:noFill/>
        </p:spPr>
        <p:txBody>
          <a:bodyPr wrap="square" rtlCol="0">
            <a:spAutoFit/>
          </a:bodyPr>
          <a:lstStyle/>
          <a:p>
            <a:r>
              <a:rPr lang="en-US" sz="2000" dirty="0" smtClean="0">
                <a:solidFill>
                  <a:srgbClr val="800000"/>
                </a:solidFill>
              </a:rPr>
              <a:t>Steps # 3, 4 &amp; 5, Air-Gap length, number of stator slots &amp; turns/phase </a:t>
            </a:r>
            <a:endParaRPr lang="en-US" sz="2000" dirty="0">
              <a:solidFill>
                <a:srgbClr val="800000"/>
              </a:solidFill>
            </a:endParaRPr>
          </a:p>
        </p:txBody>
      </p:sp>
      <p:sp>
        <p:nvSpPr>
          <p:cNvPr id="3" name="TextBox 2"/>
          <p:cNvSpPr txBox="1"/>
          <p:nvPr/>
        </p:nvSpPr>
        <p:spPr>
          <a:xfrm>
            <a:off x="1118602" y="932071"/>
            <a:ext cx="7897225" cy="2585323"/>
          </a:xfrm>
          <a:prstGeom prst="rect">
            <a:avLst/>
          </a:prstGeom>
          <a:noFill/>
        </p:spPr>
        <p:txBody>
          <a:bodyPr wrap="square" rtlCol="0">
            <a:spAutoFit/>
          </a:bodyPr>
          <a:lstStyle/>
          <a:p>
            <a:r>
              <a:rPr lang="en-US" dirty="0" smtClean="0"/>
              <a:t>Air-gap length needs to be as small as possible but also must be practical for manufacturing. Best beginning strategy is to use gaps from existing machines form lists provided.</a:t>
            </a:r>
          </a:p>
          <a:p>
            <a:endParaRPr lang="en-US" dirty="0"/>
          </a:p>
          <a:p>
            <a:r>
              <a:rPr lang="en-US" dirty="0" smtClean="0"/>
              <a:t>Stator slot selection can be based upon past practices but old rules for combinations can be ignored for inverter fed IMs. (see Reliance-Baldor list)</a:t>
            </a:r>
          </a:p>
          <a:p>
            <a:endParaRPr lang="en-US" dirty="0"/>
          </a:p>
          <a:p>
            <a:r>
              <a:rPr lang="en-US" dirty="0" smtClean="0"/>
              <a:t>Turns per phase based upon machine size, current available and NI required to produce gap flux density of about 0.85 Tesla.</a:t>
            </a:r>
            <a:endParaRPr lang="en-US" dirty="0"/>
          </a:p>
        </p:txBody>
      </p:sp>
    </p:spTree>
    <p:extLst>
      <p:ext uri="{BB962C8B-B14F-4D97-AF65-F5344CB8AC3E}">
        <p14:creationId xmlns:p14="http://schemas.microsoft.com/office/powerpoint/2010/main" val="1294840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1836</TotalTime>
  <Words>1836</Words>
  <Application>Microsoft Office PowerPoint</Application>
  <PresentationFormat>On-screen Show (4:3)</PresentationFormat>
  <Paragraphs>307</Paragraphs>
  <Slides>29</Slides>
  <Notes>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LECTURE</vt:lpstr>
      <vt:lpstr>Equation</vt:lpstr>
      <vt:lpstr>Electric Machine Design Course </vt:lpstr>
      <vt:lpstr>PowerPoint Presentation</vt:lpstr>
      <vt:lpstr>PowerPoint Presentation</vt:lpstr>
      <vt:lpstr>Suggested TRV &amp; gap stress sizing guidelines</vt:lpstr>
      <vt:lpstr>Typical power factor &amp; efficiency of (3) phase NEMA B IM machines vs. poles &amp; frequency</vt:lpstr>
      <vt:lpstr>PowerPoint Presentation</vt:lpstr>
      <vt:lpstr>PowerPoint Presentation</vt:lpstr>
      <vt:lpstr>PowerPoint Presentation</vt:lpstr>
      <vt:lpstr>PowerPoint Presentation</vt:lpstr>
      <vt:lpstr>Air-Gap selection guidelines</vt:lpstr>
      <vt:lpstr>Empirical air-gap calculations</vt:lpstr>
      <vt:lpstr>PowerPoint Presentation</vt:lpstr>
      <vt:lpstr>PowerPoint Presentation</vt:lpstr>
      <vt:lpstr>PowerPoint Presentation</vt:lpstr>
      <vt:lpstr>Calculate number of turns per coil</vt:lpstr>
      <vt:lpstr>PowerPoint Presentation</vt:lpstr>
      <vt:lpstr>PowerPoint Presentation</vt:lpstr>
      <vt:lpstr>Typical phase conductor current densities</vt:lpstr>
      <vt:lpstr>Flux density guidelines by two experts</vt:lpstr>
      <vt:lpstr>PowerPoint Presentation</vt:lpstr>
      <vt:lpstr>Calculate stator winding resistance</vt:lpstr>
      <vt:lpstr>PowerPoint Presentation</vt:lpstr>
      <vt:lpstr>PowerPoint Presentation</vt:lpstr>
      <vt:lpstr>PowerPoint Presentation</vt:lpstr>
      <vt:lpstr>PowerPoint Presentation</vt:lpstr>
      <vt:lpstr>PowerPoint Presentation</vt:lpstr>
      <vt:lpstr>IM operation envelope (motor &amp; inverter)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141</cp:revision>
  <dcterms:created xsi:type="dcterms:W3CDTF">2012-06-02T18:11:50Z</dcterms:created>
  <dcterms:modified xsi:type="dcterms:W3CDTF">2012-09-03T00:37:28Z</dcterms:modified>
</cp:coreProperties>
</file>