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60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85" r:id="rId4"/>
    <p:sldId id="283" r:id="rId5"/>
    <p:sldId id="284" r:id="rId6"/>
    <p:sldId id="286" r:id="rId7"/>
    <p:sldId id="287" r:id="rId8"/>
    <p:sldId id="272" r:id="rId9"/>
    <p:sldId id="277" r:id="rId10"/>
    <p:sldId id="266" r:id="rId11"/>
    <p:sldId id="281" r:id="rId12"/>
    <p:sldId id="264" r:id="rId13"/>
    <p:sldId id="280" r:id="rId14"/>
    <p:sldId id="282" r:id="rId15"/>
    <p:sldId id="273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BF459-8CE4-0B40-9D17-D330F4A06DDF}" type="datetimeFigureOut">
              <a:rPr lang="en-US" smtClean="0"/>
              <a:t>12/10/2012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E66FF-CEF2-3A4C-921E-23334C8AF2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923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1DF5B-09A7-FE4C-85C4-21328F5384DE}" type="datetimeFigureOut">
              <a:rPr lang="en-US" smtClean="0"/>
              <a:t>12/10/2012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5670E-E686-2D4A-9F1A-60927596BB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67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5670E-E686-2D4A-9F1A-60927596BB0E}" type="slidenum">
              <a:rPr lang="en-US" smtClean="0"/>
              <a:t>161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96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5670E-E686-2D4A-9F1A-60927596BB0E}" type="slidenum">
              <a:rPr lang="en-US" smtClean="0"/>
              <a:t>166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9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3D4-0620-2740-846E-E87FD7DE5EC0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96D5-F590-EB4E-B4E6-F2BE5FA51D78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1B62-2C60-2748-8009-1F6A93AB372A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2134-5B54-B841-906E-7740886790F7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3E47-6CCC-AF49-A042-FC5D7C726511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0DFB-F9C4-C243-A8DD-DCA6C397BFD7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A1A-4429-7046-814A-B5AC37A593FD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DDA5-F716-5149-AF1C-2AAC637FF0A9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4C8-6446-774A-A4F0-9962C7C125DE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14CA-41A8-8047-BC91-1B90BD85F11B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E5FA-4D8F-D747-9C8D-48A1C66094F4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F34E-6236-CC4F-BCF4-DCB8936E0B74}" type="datetime1">
              <a:rPr lang="en-US" smtClean="0"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Mod 16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370" y="1249484"/>
            <a:ext cx="7886733" cy="14700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800000"/>
                </a:solidFill>
                <a:cs typeface="Arial"/>
              </a:rPr>
              <a:t>Electric Machine Design Course</a:t>
            </a:r>
            <a:br>
              <a:rPr lang="en-US" sz="3600" b="1" dirty="0">
                <a:solidFill>
                  <a:srgbClr val="800000"/>
                </a:solidFill>
                <a:cs typeface="Arial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6180" y="3292077"/>
            <a:ext cx="7691222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  <a:cs typeface="Arial"/>
              </a:rPr>
              <a:t>Poly-Phase Induction Machine Theory </a:t>
            </a:r>
          </a:p>
          <a:p>
            <a:r>
              <a:rPr lang="en-US" dirty="0" smtClean="0">
                <a:solidFill>
                  <a:srgbClr val="800000"/>
                </a:solidFill>
                <a:cs typeface="Arial"/>
              </a:rPr>
              <a:t>Lecture </a:t>
            </a:r>
            <a:r>
              <a:rPr lang="en-US" dirty="0">
                <a:solidFill>
                  <a:srgbClr val="800000"/>
                </a:solidFill>
                <a:cs typeface="Arial"/>
              </a:rPr>
              <a:t># </a:t>
            </a:r>
            <a:r>
              <a:rPr lang="en-US" dirty="0" smtClean="0">
                <a:solidFill>
                  <a:srgbClr val="800000"/>
                </a:solidFill>
                <a:cs typeface="Arial"/>
              </a:rPr>
              <a:t>17 </a:t>
            </a:r>
            <a:endParaRPr lang="en-US" dirty="0">
              <a:solidFill>
                <a:srgbClr val="800000"/>
              </a:solidFill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0336" y="6356350"/>
            <a:ext cx="2895600" cy="365125"/>
          </a:xfrm>
        </p:spPr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16"/>
            <a:ext cx="8229600" cy="701211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Synchronous speed, actual speed and slip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169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4759" y="1166644"/>
            <a:ext cx="78523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Synchronous speed R</a:t>
            </a:r>
            <a:r>
              <a:rPr lang="en-US" sz="2000" dirty="0" smtClean="0"/>
              <a:t>PM				          = (number poles) 	</a:t>
            </a:r>
            <a:r>
              <a:rPr lang="en-US" sz="2400" dirty="0" smtClean="0"/>
              <a:t>  </a:t>
            </a:r>
            <a:endParaRPr lang="en-US" sz="2400" dirty="0"/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For inverter control the more useful form:</a:t>
            </a:r>
          </a:p>
          <a:p>
            <a:endParaRPr lang="en-US" sz="2400" dirty="0" smtClean="0"/>
          </a:p>
          <a:p>
            <a:r>
              <a:rPr lang="en-US" sz="2000" dirty="0" smtClean="0"/>
              <a:t>Since the rotor rpm is less than the stator rotating field, the rotor</a:t>
            </a:r>
          </a:p>
          <a:p>
            <a:r>
              <a:rPr lang="en-US" sz="2000" dirty="0" smtClean="0"/>
              <a:t>is said to “slip”. </a:t>
            </a:r>
          </a:p>
          <a:p>
            <a:endParaRPr lang="en-US" sz="2000" dirty="0" smtClean="0"/>
          </a:p>
          <a:p>
            <a:r>
              <a:rPr lang="en-US" sz="2000" dirty="0" smtClean="0"/>
              <a:t>Therefore slip can be expressed as: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					Slip,</a:t>
            </a:r>
            <a:r>
              <a:rPr lang="en-US" sz="2400" dirty="0" smtClean="0"/>
              <a:t>  </a:t>
            </a:r>
          </a:p>
          <a:p>
            <a:endParaRPr lang="en-US" sz="2400" dirty="0"/>
          </a:p>
          <a:p>
            <a:r>
              <a:rPr lang="en-US" sz="2000" dirty="0" smtClean="0"/>
              <a:t>For motoring, slip is defined as positive,</a:t>
            </a:r>
          </a:p>
          <a:p>
            <a:r>
              <a:rPr lang="en-US" sz="2000" dirty="0" smtClean="0"/>
              <a:t>For generating, slip is defined as negative</a:t>
            </a:r>
            <a:endParaRPr lang="en-US" sz="2000" dirty="0"/>
          </a:p>
        </p:txBody>
      </p:sp>
      <p:pic>
        <p:nvPicPr>
          <p:cNvPr id="12" name="Picture 11" descr="untitled.pic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135" y="1038265"/>
            <a:ext cx="1538489" cy="6713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5256" y="3980394"/>
            <a:ext cx="1770426" cy="5799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8353" y="1655231"/>
            <a:ext cx="1212477" cy="6767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0699" y="1246242"/>
            <a:ext cx="378581" cy="35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8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170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74193" y="123290"/>
            <a:ext cx="4968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Induction motor speed control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968" y="1195912"/>
            <a:ext cx="745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634" y="1195912"/>
            <a:ext cx="5200166" cy="30471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879" y="1430163"/>
            <a:ext cx="30797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Speed of IM is controlled by frequency so except for slight reduction from rotor slip form stator rotating field speed the speeds vs frequency and number of poles are shown: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5122" y="4475423"/>
            <a:ext cx="8063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IM power source was limited 50 or 60Hz grid AC, the high slip rotors bar designs permitted some speed adjustment even at fixed frequencies.</a:t>
            </a:r>
          </a:p>
          <a:p>
            <a:r>
              <a:rPr lang="en-US" dirty="0" smtClean="0"/>
              <a:t>(This practice was never a good choice &amp; now VFDs offer a much better solution allowing speeds beyond base speeds (Grid frequency speeds)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34" y="17556"/>
            <a:ext cx="8962566" cy="70121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Speed vs. torque curves controlled from 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>
                <a:solidFill>
                  <a:srgbClr val="800000"/>
                </a:solidFill>
              </a:rPr>
              <a:t>constant V/Hz variable speed VSD inverter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171</a:t>
            </a:fld>
            <a:endParaRPr lang="en-US" dirty="0"/>
          </a:p>
        </p:txBody>
      </p:sp>
      <p:pic>
        <p:nvPicPr>
          <p:cNvPr id="3" name="Picture 2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15" y="997940"/>
            <a:ext cx="7272641" cy="53584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9214" y="6032999"/>
            <a:ext cx="1693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Prof. TJE Miller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138975" y="1054645"/>
            <a:ext cx="1440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Fan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48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172</a:t>
            </a:fld>
            <a:endParaRPr lang="en-US" dirty="0"/>
          </a:p>
        </p:txBody>
      </p:sp>
      <p:pic>
        <p:nvPicPr>
          <p:cNvPr id="3" name="Picture 2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243" y="2415875"/>
            <a:ext cx="5616514" cy="3940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5909" y="6398746"/>
            <a:ext cx="2680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Robert Repas, Microchip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171327" y="40863"/>
            <a:ext cx="78909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 Induction machine can be morphed </a:t>
            </a:r>
          </a:p>
          <a:p>
            <a:r>
              <a:rPr lang="en-US" sz="2800" dirty="0" smtClean="0"/>
              <a:t>into a variable speed DC machine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71327" y="981041"/>
            <a:ext cx="7089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NEMA type A &amp; B  IMs powered with inverters that control both voltage and frequency can operate from about 5 </a:t>
            </a:r>
            <a:r>
              <a:rPr lang="en-US" dirty="0"/>
              <a:t>H</a:t>
            </a:r>
            <a:r>
              <a:rPr lang="en-US" dirty="0" smtClean="0"/>
              <a:t>z up to base speed and usually at  least  two times beyond base speed.</a:t>
            </a:r>
          </a:p>
          <a:p>
            <a:endParaRPr lang="en-US" dirty="0"/>
          </a:p>
          <a:p>
            <a:r>
              <a:rPr lang="en-US" dirty="0" smtClean="0"/>
              <a:t>Low speed peak torque is not available with these drives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173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9368" y="308225"/>
            <a:ext cx="8307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Flux vector control (Sometimes called field oriented control)  improves IM performance even more 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365" y="1616558"/>
            <a:ext cx="864298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control loops are maintained at the same time, rpm &amp; flux.</a:t>
            </a:r>
          </a:p>
          <a:p>
            <a:endParaRPr lang="en-US" sz="2000" dirty="0"/>
          </a:p>
          <a:p>
            <a:r>
              <a:rPr lang="en-US" sz="2000" dirty="0" smtClean="0"/>
              <a:t>	</a:t>
            </a:r>
            <a:r>
              <a:rPr lang="en-US" sz="2000" dirty="0"/>
              <a:t>Tight Speed Regulation - 0.05% steady state error </a:t>
            </a:r>
          </a:p>
          <a:p>
            <a:r>
              <a:rPr lang="en-US" sz="2000" dirty="0" smtClean="0"/>
              <a:t>	Direct </a:t>
            </a:r>
            <a:r>
              <a:rPr lang="en-US" sz="2000" dirty="0"/>
              <a:t>Torque Regulation </a:t>
            </a:r>
            <a:r>
              <a:rPr lang="en-US" sz="2000" dirty="0" smtClean="0"/>
              <a:t>– torque </a:t>
            </a:r>
            <a:r>
              <a:rPr lang="en-US" sz="2000" dirty="0"/>
              <a:t>control from 0 to 100% </a:t>
            </a:r>
            <a:r>
              <a:rPr lang="en-US" sz="2000" dirty="0" smtClean="0"/>
              <a:t> </a:t>
            </a:r>
            <a:r>
              <a:rPr lang="en-US" sz="2000" dirty="0"/>
              <a:t>torque </a:t>
            </a:r>
          </a:p>
          <a:p>
            <a:r>
              <a:rPr lang="en-US" sz="2000" dirty="0" smtClean="0"/>
              <a:t>	Control </a:t>
            </a:r>
            <a:r>
              <a:rPr lang="en-US" sz="2000" dirty="0"/>
              <a:t>at Zero Speed </a:t>
            </a:r>
            <a:r>
              <a:rPr lang="en-US" sz="2000" dirty="0" smtClean="0"/>
              <a:t>– </a:t>
            </a:r>
            <a:r>
              <a:rPr lang="en-US" sz="2000" dirty="0"/>
              <a:t>generate </a:t>
            </a:r>
            <a:r>
              <a:rPr lang="en-US" sz="2000" dirty="0" smtClean="0"/>
              <a:t>300% peak </a:t>
            </a:r>
            <a:r>
              <a:rPr lang="en-US" sz="2000" dirty="0"/>
              <a:t>torque applications </a:t>
            </a:r>
          </a:p>
          <a:p>
            <a:r>
              <a:rPr lang="en-US" sz="2000" dirty="0" smtClean="0"/>
              <a:t>	High </a:t>
            </a:r>
            <a:r>
              <a:rPr lang="en-US" sz="2000" dirty="0"/>
              <a:t>Dynamic Response - 15 Hz </a:t>
            </a:r>
            <a:r>
              <a:rPr lang="en-US" sz="2000" dirty="0" smtClean="0"/>
              <a:t>response </a:t>
            </a:r>
            <a:r>
              <a:rPr lang="en-US" sz="2000" dirty="0"/>
              <a:t>for rapid load </a:t>
            </a:r>
            <a:r>
              <a:rPr lang="en-US" sz="2000" dirty="0" smtClean="0"/>
              <a:t>changes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IMs driven with field oriented inverters require proper rotor designs for low resistance and frequently extreme cooling capabilities are design necessities to compete with IPMs for traction drives.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	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68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356"/>
            <a:ext cx="8229600" cy="701211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IM operation envelope (motor &amp; inverter)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174</a:t>
            </a:fld>
            <a:endParaRPr lang="en-US" dirty="0"/>
          </a:p>
        </p:txBody>
      </p:sp>
      <p:pic>
        <p:nvPicPr>
          <p:cNvPr id="6" name="Picture 5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8" y="1079500"/>
            <a:ext cx="8527588" cy="49194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9661" y="6356350"/>
            <a:ext cx="213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Siemens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37967" y="1124861"/>
            <a:ext cx="26307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Desired performance must be contained inside envelope of family of T vs. f</a:t>
            </a:r>
          </a:p>
          <a:p>
            <a:r>
              <a:rPr lang="en-US" dirty="0" smtClean="0"/>
              <a:t>curves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33798" y="2438148"/>
            <a:ext cx="272151" cy="15989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33798" y="2438148"/>
            <a:ext cx="1360757" cy="1825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56589" y="5998978"/>
            <a:ext cx="5306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Torque vs speed plot has been corrected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20321" y="3243304"/>
            <a:ext cx="2223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plot is at </a:t>
            </a:r>
          </a:p>
          <a:p>
            <a:r>
              <a:rPr lang="en-US" dirty="0" smtClean="0"/>
              <a:t>fixed voltage &amp; frequency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794555" y="3390727"/>
            <a:ext cx="1125766" cy="192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04838" y="3390727"/>
            <a:ext cx="615483" cy="646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5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16"/>
            <a:ext cx="8229600" cy="70121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Basic principles in simple terms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161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8608" y="1134025"/>
            <a:ext cx="7359424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Stator phase windings (usually (3) phases)  supplied with AC voltages at some frequency</a:t>
            </a:r>
          </a:p>
          <a:p>
            <a:endParaRPr lang="en-US" dirty="0"/>
          </a:p>
          <a:p>
            <a:r>
              <a:rPr lang="en-US" dirty="0" smtClean="0"/>
              <a:t>A sinusoidal rotating field results in stator and rotor</a:t>
            </a:r>
          </a:p>
          <a:p>
            <a:endParaRPr lang="en-US" dirty="0"/>
          </a:p>
          <a:p>
            <a:r>
              <a:rPr lang="en-US" dirty="0" smtClean="0"/>
              <a:t>The rotor rotates slower than the field causing current to flow</a:t>
            </a:r>
          </a:p>
          <a:p>
            <a:r>
              <a:rPr lang="en-US" dirty="0"/>
              <a:t>w</a:t>
            </a:r>
            <a:r>
              <a:rPr lang="en-US" dirty="0" smtClean="0"/>
              <a:t>hich produced torque form the flux linkage of  the rotor and stator</a:t>
            </a:r>
          </a:p>
          <a:p>
            <a:endParaRPr lang="en-US" dirty="0"/>
          </a:p>
          <a:p>
            <a:r>
              <a:rPr lang="en-US" dirty="0" smtClean="0"/>
              <a:t>All performance depends upon the “slip” (stator field speed vs. rotor speed) for grid powered motors</a:t>
            </a:r>
          </a:p>
          <a:p>
            <a:endParaRPr lang="en-US" dirty="0"/>
          </a:p>
          <a:p>
            <a:r>
              <a:rPr lang="en-US" dirty="0" smtClean="0"/>
              <a:t>Grid powered , no slip control except by applied load.</a:t>
            </a:r>
          </a:p>
          <a:p>
            <a:endParaRPr lang="en-US" dirty="0"/>
          </a:p>
          <a:p>
            <a:r>
              <a:rPr lang="en-US" dirty="0" smtClean="0"/>
              <a:t>Inverter fed control both the magnetizing flux and the torque related current so the slip is not directly involved</a:t>
            </a:r>
          </a:p>
          <a:p>
            <a:endParaRPr lang="en-US" dirty="0"/>
          </a:p>
          <a:p>
            <a:r>
              <a:rPr lang="en-US" dirty="0" smtClean="0"/>
              <a:t>Power factor is a function of the magnetizing &amp; rotor currents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616"/>
            <a:ext cx="8229600" cy="7012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Asynchronous nature of AC Induction machine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162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3759" y="1390609"/>
            <a:ext cx="76690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AC Induction machine is sort of a synchronous machine “wan-a-be”</a:t>
            </a:r>
          </a:p>
          <a:p>
            <a:endParaRPr lang="en-US" dirty="0"/>
          </a:p>
          <a:p>
            <a:r>
              <a:rPr lang="en-US" dirty="0" smtClean="0"/>
              <a:t>It runs at a speed less than stator frequency (result is called “slip”)</a:t>
            </a:r>
          </a:p>
          <a:p>
            <a:endParaRPr lang="en-US" dirty="0"/>
          </a:p>
          <a:p>
            <a:r>
              <a:rPr lang="en-US" dirty="0"/>
              <a:t>The magnetic field of the rotor is induced by the difference in frequencies </a:t>
            </a:r>
            <a:r>
              <a:rPr lang="en-US" dirty="0" smtClean="0"/>
              <a:t>between </a:t>
            </a:r>
            <a:r>
              <a:rPr lang="en-US" dirty="0"/>
              <a:t>the stationary winding (</a:t>
            </a:r>
            <a:r>
              <a:rPr lang="en-US" dirty="0" smtClean="0"/>
              <a:t>stator phase windings rotating </a:t>
            </a:r>
            <a:r>
              <a:rPr lang="en-US" dirty="0"/>
              <a:t>at </a:t>
            </a:r>
            <a:r>
              <a:rPr lang="en-US" dirty="0" smtClean="0"/>
              <a:t>line or inverter </a:t>
            </a:r>
            <a:r>
              <a:rPr lang="en-US" dirty="0"/>
              <a:t>frequency) and the rotor </a:t>
            </a:r>
            <a:r>
              <a:rPr lang="en-US" dirty="0" smtClean="0"/>
              <a:t>(rotating </a:t>
            </a:r>
            <a:r>
              <a:rPr lang="en-US" dirty="0"/>
              <a:t>at the slip frequency)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Therefore the shaft speed of an AC Induction or asynchronous motor is controlled by the stator phase frequency with slight variations caused but the rotor slip frequency.</a:t>
            </a:r>
          </a:p>
          <a:p>
            <a:endParaRPr lang="en-US" dirty="0"/>
          </a:p>
          <a:p>
            <a:r>
              <a:rPr lang="en-US" dirty="0" smtClean="0"/>
              <a:t>Without separate magnetizing current control the rotor current varies with slip and load resulting in less than optimum torque vs. speed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3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158371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Rotating Field 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of Induction Machines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163</a:t>
            </a:fld>
            <a:endParaRPr lang="en-US" dirty="0"/>
          </a:p>
        </p:txBody>
      </p:sp>
      <p:pic>
        <p:nvPicPr>
          <p:cNvPr id="3" name="Picture 2" descr="Untitled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46979"/>
            <a:ext cx="2763150" cy="270232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050826"/>
              </p:ext>
            </p:extLst>
          </p:nvPr>
        </p:nvGraphicFramePr>
        <p:xfrm>
          <a:off x="1843088" y="4000500"/>
          <a:ext cx="25622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4" imgW="1206500" imgH="457200" progId="Equation.3">
                  <p:embed/>
                </p:oleObj>
              </mc:Choice>
              <mc:Fallback>
                <p:oleObj name="Equation" r:id="rId4" imgW="1206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3088" y="4000500"/>
                        <a:ext cx="2562225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31473" y="157154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/>
              <a:t>Balanced three phase </a:t>
            </a:r>
            <a:r>
              <a:rPr lang="en-CA" dirty="0" smtClean="0"/>
              <a:t>stator windings are </a:t>
            </a:r>
            <a:r>
              <a:rPr lang="en-CA" dirty="0"/>
              <a:t>mechanically displaced 120 degrees </a:t>
            </a:r>
            <a:r>
              <a:rPr lang="en-CA" dirty="0" smtClean="0"/>
              <a:t>from </a:t>
            </a:r>
            <a:r>
              <a:rPr lang="en-CA" dirty="0"/>
              <a:t>each other, fed </a:t>
            </a:r>
            <a:r>
              <a:rPr lang="en-CA" dirty="0" smtClean="0"/>
              <a:t>by a </a:t>
            </a:r>
            <a:r>
              <a:rPr lang="en-CA" dirty="0"/>
              <a:t>balanced three phase </a:t>
            </a:r>
            <a:r>
              <a:rPr lang="en-CA" dirty="0" smtClean="0"/>
              <a:t>AC power source. (Grid or Inverter)</a:t>
            </a:r>
          </a:p>
          <a:p>
            <a:endParaRPr lang="en-CA" dirty="0"/>
          </a:p>
          <a:p>
            <a:r>
              <a:rPr lang="en-CA" dirty="0"/>
              <a:t>A rotating magnetic field with constant magnitude is produced, rotating with a </a:t>
            </a:r>
            <a:r>
              <a:rPr lang="en-CA" dirty="0" smtClean="0"/>
              <a:t>speed in accordance with: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445778" y="3529609"/>
            <a:ext cx="36982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Where:</a:t>
            </a:r>
          </a:p>
          <a:p>
            <a:endParaRPr lang="en-US" dirty="0"/>
          </a:p>
          <a:p>
            <a:r>
              <a:rPr lang="en-US" sz="2400" i="1" dirty="0" smtClean="0">
                <a:solidFill>
                  <a:srgbClr val="800000"/>
                </a:solidFill>
              </a:rPr>
              <a:t>f</a:t>
            </a:r>
            <a:r>
              <a:rPr lang="en-US" sz="2400" i="1" baseline="-25000" dirty="0" smtClean="0">
                <a:solidFill>
                  <a:srgbClr val="800000"/>
                </a:solidFill>
              </a:rPr>
              <a:t>e</a:t>
            </a:r>
            <a:r>
              <a:rPr lang="en-US" sz="2000" dirty="0" smtClean="0"/>
              <a:t>= supply frequency</a:t>
            </a:r>
          </a:p>
          <a:p>
            <a:r>
              <a:rPr lang="en-US" sz="2400" i="1" dirty="0" smtClean="0">
                <a:solidFill>
                  <a:srgbClr val="800000"/>
                </a:solidFill>
              </a:rPr>
              <a:t>2p</a:t>
            </a:r>
            <a:r>
              <a:rPr lang="en-US" sz="2000" dirty="0" smtClean="0"/>
              <a:t> = poles</a:t>
            </a:r>
          </a:p>
          <a:p>
            <a:r>
              <a:rPr lang="en-US" sz="2400" i="1" dirty="0" smtClean="0">
                <a:solidFill>
                  <a:srgbClr val="800000"/>
                </a:solidFill>
              </a:rPr>
              <a:t>n</a:t>
            </a:r>
            <a:r>
              <a:rPr lang="en-US" sz="2400" i="1" baseline="-25000" dirty="0" smtClean="0">
                <a:solidFill>
                  <a:srgbClr val="800000"/>
                </a:solidFill>
              </a:rPr>
              <a:t>sync</a:t>
            </a:r>
            <a:r>
              <a:rPr lang="en-US" sz="2000" dirty="0" smtClean="0"/>
              <a:t> = synchronous RPM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17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043" y="195319"/>
            <a:ext cx="4958757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IM Rotating Field Plots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164</a:t>
            </a:fld>
            <a:endParaRPr lang="en-US" dirty="0"/>
          </a:p>
        </p:txBody>
      </p:sp>
      <p:pic>
        <p:nvPicPr>
          <p:cNvPr id="3" name="Picture 2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630" y="390266"/>
            <a:ext cx="2631887" cy="3220416"/>
          </a:xfrm>
          <a:prstGeom prst="rect">
            <a:avLst/>
          </a:prstGeom>
        </p:spPr>
      </p:pic>
      <p:pic>
        <p:nvPicPr>
          <p:cNvPr id="6" name="Picture 5" descr="Untitled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325" y="3683905"/>
            <a:ext cx="2306465" cy="2672446"/>
          </a:xfrm>
          <a:prstGeom prst="rect">
            <a:avLst/>
          </a:prstGeom>
        </p:spPr>
      </p:pic>
      <p:pic>
        <p:nvPicPr>
          <p:cNvPr id="7" name="Picture 6" descr="Untitled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8" y="967464"/>
            <a:ext cx="5848926" cy="45278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4498" y="876653"/>
            <a:ext cx="553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800000"/>
                </a:solidFill>
              </a:rPr>
              <a:t>A			  B			    C</a:t>
            </a:r>
            <a:endParaRPr lang="en-US" sz="2400" i="1" dirty="0">
              <a:solidFill>
                <a:srgbClr val="80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63077" y="3539865"/>
            <a:ext cx="52034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3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Basic operation of AC Induction machines</a:t>
            </a:r>
            <a:br>
              <a:rPr lang="en-US" sz="3600" dirty="0" smtClean="0">
                <a:solidFill>
                  <a:srgbClr val="800000"/>
                </a:solidFill>
              </a:rPr>
            </a:br>
            <a:r>
              <a:rPr lang="en-US" sz="3100" dirty="0" smtClean="0">
                <a:solidFill>
                  <a:srgbClr val="800000"/>
                </a:solidFill>
              </a:rPr>
              <a:t>(Most technically </a:t>
            </a:r>
            <a:r>
              <a:rPr lang="en-US" sz="3100" i="1" dirty="0" smtClean="0">
                <a:solidFill>
                  <a:srgbClr val="800000"/>
                </a:solidFill>
              </a:rPr>
              <a:t>elegant</a:t>
            </a:r>
            <a:r>
              <a:rPr lang="en-US" sz="3100" dirty="0" smtClean="0">
                <a:solidFill>
                  <a:srgbClr val="800000"/>
                </a:solidFill>
              </a:rPr>
              <a:t> of all machines)</a:t>
            </a:r>
            <a:endParaRPr lang="en-US" sz="31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165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6624" y="1834287"/>
            <a:ext cx="372756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a simple transformer</a:t>
            </a:r>
          </a:p>
          <a:p>
            <a:r>
              <a:rPr lang="en-US" dirty="0"/>
              <a:t>	</a:t>
            </a:r>
            <a:r>
              <a:rPr lang="en-US" dirty="0" smtClean="0"/>
              <a:t>Square frame of iron</a:t>
            </a:r>
          </a:p>
          <a:p>
            <a:r>
              <a:rPr lang="en-US" dirty="0"/>
              <a:t>	</a:t>
            </a:r>
            <a:r>
              <a:rPr lang="en-US" dirty="0" smtClean="0"/>
              <a:t>Wound with primary</a:t>
            </a:r>
          </a:p>
          <a:p>
            <a:r>
              <a:rPr lang="en-US" dirty="0"/>
              <a:t>	</a:t>
            </a:r>
            <a:r>
              <a:rPr lang="en-US" dirty="0" smtClean="0"/>
              <a:t>Wound with secondary</a:t>
            </a:r>
          </a:p>
          <a:p>
            <a:endParaRPr lang="en-US" dirty="0"/>
          </a:p>
          <a:p>
            <a:r>
              <a:rPr lang="en-US" dirty="0" smtClean="0"/>
              <a:t>Voltage applied primary, induces a voltage in secondary (either can be primary)</a:t>
            </a:r>
          </a:p>
          <a:p>
            <a:endParaRPr lang="en-US" dirty="0"/>
          </a:p>
          <a:p>
            <a:r>
              <a:rPr lang="en-US" dirty="0" smtClean="0"/>
              <a:t>Voltage proportional to turns ratio</a:t>
            </a:r>
            <a:endParaRPr lang="en-US" dirty="0"/>
          </a:p>
        </p:txBody>
      </p:sp>
      <p:pic>
        <p:nvPicPr>
          <p:cNvPr id="6" name="Picture 5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544" y="1320800"/>
            <a:ext cx="4588118" cy="402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Basic operation of AC Induction machines</a:t>
            </a:r>
            <a:br>
              <a:rPr lang="en-US" sz="3600" dirty="0" smtClean="0">
                <a:solidFill>
                  <a:srgbClr val="800000"/>
                </a:solidFill>
              </a:rPr>
            </a:br>
            <a:r>
              <a:rPr lang="en-US" sz="3100" dirty="0" smtClean="0">
                <a:solidFill>
                  <a:srgbClr val="800000"/>
                </a:solidFill>
              </a:rPr>
              <a:t>(Most technically </a:t>
            </a:r>
            <a:r>
              <a:rPr lang="en-US" sz="3100" i="1" dirty="0" smtClean="0">
                <a:solidFill>
                  <a:srgbClr val="800000"/>
                </a:solidFill>
              </a:rPr>
              <a:t>elegant</a:t>
            </a:r>
            <a:r>
              <a:rPr lang="en-US" sz="3100" dirty="0" smtClean="0">
                <a:solidFill>
                  <a:srgbClr val="800000"/>
                </a:solidFill>
              </a:rPr>
              <a:t> of all machines)</a:t>
            </a:r>
            <a:endParaRPr lang="en-US" sz="31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166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2211" y="1834287"/>
            <a:ext cx="41626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Cut iron core frame into two halves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Mount one half in bearings to facilitate rotation</a:t>
            </a:r>
          </a:p>
          <a:p>
            <a:endParaRPr lang="en-US" dirty="0"/>
          </a:p>
          <a:p>
            <a:r>
              <a:rPr lang="en-US" dirty="0" smtClean="0"/>
              <a:t>Short the secondary winding or connect to external power source via slip rings</a:t>
            </a:r>
          </a:p>
          <a:p>
            <a:endParaRPr lang="en-US" dirty="0"/>
          </a:p>
          <a:p>
            <a:r>
              <a:rPr lang="en-US" dirty="0" smtClean="0"/>
              <a:t>Apply AC voltage across primary</a:t>
            </a:r>
          </a:p>
          <a:p>
            <a:endParaRPr lang="en-US" dirty="0"/>
          </a:p>
          <a:p>
            <a:r>
              <a:rPr lang="en-US" dirty="0" smtClean="0"/>
              <a:t>AC voltage is induced into secondary as before as flux crosses small air gaps.</a:t>
            </a:r>
          </a:p>
          <a:p>
            <a:endParaRPr lang="en-US" dirty="0"/>
          </a:p>
        </p:txBody>
      </p:sp>
      <p:pic>
        <p:nvPicPr>
          <p:cNvPr id="15" name="Picture 14" descr="WHITEtiff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000" y="2640635"/>
            <a:ext cx="639973" cy="301776"/>
          </a:xfrm>
          <a:prstGeom prst="rect">
            <a:avLst/>
          </a:prstGeom>
        </p:spPr>
      </p:pic>
      <p:pic>
        <p:nvPicPr>
          <p:cNvPr id="20" name="Picture 19" descr="Untitled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857" y="1337407"/>
            <a:ext cx="4487778" cy="335920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547810" y="4757086"/>
            <a:ext cx="43848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proper mechanical configuration of secondary part as a rotor in bearings and adding three phases of primary windings in a stator forces created in the air gap creates torque on the shaft.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167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21868" y="140722"/>
            <a:ext cx="6452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Torque production in Induction Machine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926" y="973848"/>
            <a:ext cx="72476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understanding of the magnetic field that cuts the rotor windings &amp; produces an induced voltage in the cage (which is short circuited) is assumed. </a:t>
            </a:r>
          </a:p>
          <a:p>
            <a:endParaRPr lang="en-US" dirty="0"/>
          </a:p>
          <a:p>
            <a:r>
              <a:rPr lang="en-US" dirty="0" smtClean="0"/>
              <a:t>The resulting rotor current form the induced voltage produces the second magnetic field.</a:t>
            </a:r>
          </a:p>
          <a:p>
            <a:endParaRPr lang="en-US" dirty="0"/>
          </a:p>
          <a:p>
            <a:r>
              <a:rPr lang="en-US" dirty="0" smtClean="0"/>
              <a:t>A torque on the shaft is produced by the linkage of those two fields.</a:t>
            </a:r>
            <a:endParaRPr 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973918"/>
              </p:ext>
            </p:extLst>
          </p:nvPr>
        </p:nvGraphicFramePr>
        <p:xfrm>
          <a:off x="1669403" y="4356115"/>
          <a:ext cx="2163393" cy="67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3" imgW="774700" imgH="241300" progId="Equation.3">
                  <p:embed/>
                </p:oleObj>
              </mc:Choice>
              <mc:Fallback>
                <p:oleObj name="Equation" r:id="rId3" imgW="774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9403" y="4356115"/>
                        <a:ext cx="2163393" cy="677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80157" y="3832988"/>
            <a:ext cx="308438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800000"/>
                </a:solidFill>
              </a:rPr>
              <a:t>T</a:t>
            </a:r>
            <a:r>
              <a:rPr lang="en-US" dirty="0" smtClean="0"/>
              <a:t> = induced shaft torque</a:t>
            </a:r>
          </a:p>
          <a:p>
            <a:r>
              <a:rPr lang="en-US" sz="2400" i="1" dirty="0" smtClean="0">
                <a:solidFill>
                  <a:srgbClr val="800000"/>
                </a:solidFill>
              </a:rPr>
              <a:t>B</a:t>
            </a:r>
            <a:r>
              <a:rPr lang="en-US" sz="2400" i="1" baseline="-25000" dirty="0" smtClean="0">
                <a:solidFill>
                  <a:srgbClr val="800000"/>
                </a:solidFill>
              </a:rPr>
              <a:t>R</a:t>
            </a:r>
            <a:r>
              <a:rPr lang="en-US" dirty="0" smtClean="0"/>
              <a:t> = Rotor flux density</a:t>
            </a:r>
          </a:p>
          <a:p>
            <a:r>
              <a:rPr lang="en-US" sz="2400" i="1" dirty="0" smtClean="0">
                <a:solidFill>
                  <a:srgbClr val="800000"/>
                </a:solidFill>
              </a:rPr>
              <a:t>B</a:t>
            </a:r>
            <a:r>
              <a:rPr lang="en-US" sz="2400" i="1" baseline="-25000" dirty="0" smtClean="0">
                <a:solidFill>
                  <a:srgbClr val="800000"/>
                </a:solidFill>
              </a:rPr>
              <a:t>S</a:t>
            </a:r>
            <a:r>
              <a:rPr lang="en-US" dirty="0" smtClean="0"/>
              <a:t> = stator flux 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17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168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2340" y="249485"/>
            <a:ext cx="7676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Speed performance of Induction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831" y="1346510"/>
            <a:ext cx="782434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CA" dirty="0" smtClean="0"/>
              <a:t> </a:t>
            </a:r>
            <a:r>
              <a:rPr lang="en-CA" sz="2000" dirty="0" smtClean="0"/>
              <a:t>An IM rotor cannot  </a:t>
            </a:r>
            <a:r>
              <a:rPr lang="en-CA" sz="2000" dirty="0"/>
              <a:t>run b</a:t>
            </a:r>
            <a:r>
              <a:rPr lang="en-CA" sz="2000" dirty="0" smtClean="0"/>
              <a:t>y itself at </a:t>
            </a:r>
            <a:r>
              <a:rPr lang="en-CA" sz="2000" dirty="0"/>
              <a:t>the synchronous </a:t>
            </a:r>
            <a:r>
              <a:rPr lang="en-CA" sz="2000" dirty="0" smtClean="0"/>
              <a:t>speed, or at the same speed as the rotating stator field</a:t>
            </a:r>
            <a:r>
              <a:rPr lang="en-CA" sz="2400" i="1" dirty="0" smtClean="0">
                <a:solidFill>
                  <a:srgbClr val="800000"/>
                </a:solidFill>
              </a:rPr>
              <a:t> B</a:t>
            </a:r>
            <a:r>
              <a:rPr lang="en-CA" sz="2400" i="1" baseline="-25000" dirty="0" smtClean="0">
                <a:solidFill>
                  <a:srgbClr val="800000"/>
                </a:solidFill>
              </a:rPr>
              <a:t>S</a:t>
            </a:r>
            <a:r>
              <a:rPr lang="en-CA" dirty="0" smtClean="0"/>
              <a:t>. 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Otherwise the rotor would appear stationary to the </a:t>
            </a:r>
            <a:r>
              <a:rPr lang="en-CA" sz="2400" i="1" dirty="0" smtClean="0">
                <a:solidFill>
                  <a:srgbClr val="800000"/>
                </a:solidFill>
              </a:rPr>
              <a:t>B</a:t>
            </a:r>
            <a:r>
              <a:rPr lang="en-CA" sz="2400" i="1" baseline="-25000" dirty="0" smtClean="0">
                <a:solidFill>
                  <a:srgbClr val="800000"/>
                </a:solidFill>
              </a:rPr>
              <a:t>S</a:t>
            </a:r>
            <a:r>
              <a:rPr lang="en-CA" dirty="0" smtClean="0"/>
              <a:t> and it</a:t>
            </a:r>
            <a:r>
              <a:rPr lang="en-CA" sz="2400" i="1" dirty="0" smtClean="0">
                <a:solidFill>
                  <a:srgbClr val="800000"/>
                </a:solidFill>
              </a:rPr>
              <a:t> </a:t>
            </a:r>
            <a:r>
              <a:rPr lang="en-CA" dirty="0" smtClean="0"/>
              <a:t>would not cut the rotor conductors so zero current would result with zero torque.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When rotor speed falls below synchronous speed </a:t>
            </a:r>
            <a:r>
              <a:rPr lang="en-CA" sz="2400" i="1" dirty="0" smtClean="0">
                <a:solidFill>
                  <a:srgbClr val="800000"/>
                </a:solidFill>
              </a:rPr>
              <a:t>B</a:t>
            </a:r>
            <a:r>
              <a:rPr lang="en-CA" sz="2400" i="1" baseline="-25000" dirty="0" smtClean="0">
                <a:solidFill>
                  <a:srgbClr val="800000"/>
                </a:solidFill>
              </a:rPr>
              <a:t>S</a:t>
            </a:r>
            <a:r>
              <a:rPr lang="en-CA" dirty="0" smtClean="0"/>
              <a:t> cuts the rotor conductors and produces torque.</a:t>
            </a:r>
            <a:endParaRPr lang="en-CA" dirty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Result is rotor always runs at speed less than synchronous speed.</a:t>
            </a:r>
          </a:p>
          <a:p>
            <a:pPr lvl="1"/>
            <a:r>
              <a:rPr lang="en-CA" dirty="0" smtClean="0"/>
              <a:t>The different in these speeds we know as the SLIP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031914"/>
              </p:ext>
            </p:extLst>
          </p:nvPr>
        </p:nvGraphicFramePr>
        <p:xfrm>
          <a:off x="5550927" y="5209384"/>
          <a:ext cx="2179800" cy="64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3" imgW="901700" imgH="266700" progId="Equation.3">
                  <p:embed/>
                </p:oleObj>
              </mc:Choice>
              <mc:Fallback>
                <p:oleObj name="Equation" r:id="rId3" imgW="9017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0927" y="5209384"/>
                        <a:ext cx="2179800" cy="64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5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LECTURE.thmx</Template>
  <TotalTime>1182</TotalTime>
  <Words>960</Words>
  <Application>Microsoft Office PowerPoint</Application>
  <PresentationFormat>On-screen Show (4:3)</PresentationFormat>
  <Paragraphs>166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LECTURE</vt:lpstr>
      <vt:lpstr>Equation</vt:lpstr>
      <vt:lpstr>Electric Machine Design Course </vt:lpstr>
      <vt:lpstr>Basic principles in simple terms</vt:lpstr>
      <vt:lpstr>Asynchronous nature of AC Induction machine</vt:lpstr>
      <vt:lpstr>Rotating Field  of Induction Machines</vt:lpstr>
      <vt:lpstr>IM Rotating Field Plots</vt:lpstr>
      <vt:lpstr>Basic operation of AC Induction machines (Most technically elegant of all machines)</vt:lpstr>
      <vt:lpstr>Basic operation of AC Induction machines (Most technically elegant of all machines)</vt:lpstr>
      <vt:lpstr>PowerPoint Presentation</vt:lpstr>
      <vt:lpstr>PowerPoint Presentation</vt:lpstr>
      <vt:lpstr>Synchronous speed, actual speed and slip</vt:lpstr>
      <vt:lpstr>PowerPoint Presentation</vt:lpstr>
      <vt:lpstr>Speed vs. torque curves controlled from  constant V/Hz variable speed VSD inverter</vt:lpstr>
      <vt:lpstr>PowerPoint Presentation</vt:lpstr>
      <vt:lpstr>PowerPoint Presentation</vt:lpstr>
      <vt:lpstr>IM operation envelope (motor &amp; inverter)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Machine Design Course</dc:title>
  <dc:creator>james hendershot</dc:creator>
  <cp:lastModifiedBy>Charlie</cp:lastModifiedBy>
  <cp:revision>121</cp:revision>
  <dcterms:created xsi:type="dcterms:W3CDTF">2012-06-02T18:11:50Z</dcterms:created>
  <dcterms:modified xsi:type="dcterms:W3CDTF">2012-12-10T07:48:32Z</dcterms:modified>
</cp:coreProperties>
</file>