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50" saveSubsetFonts="1" autoCompressPictures="0">
  <p:sldMasterIdLst>
    <p:sldMasterId id="2147483660" r:id="rId1"/>
  </p:sldMasterIdLst>
  <p:notesMasterIdLst>
    <p:notesMasterId r:id="rId24"/>
  </p:notesMasterIdLst>
  <p:handoutMasterIdLst>
    <p:handoutMasterId r:id="rId25"/>
  </p:handoutMasterIdLst>
  <p:sldIdLst>
    <p:sldId id="256" r:id="rId2"/>
    <p:sldId id="284" r:id="rId3"/>
    <p:sldId id="295" r:id="rId4"/>
    <p:sldId id="296" r:id="rId5"/>
    <p:sldId id="290" r:id="rId6"/>
    <p:sldId id="289" r:id="rId7"/>
    <p:sldId id="291" r:id="rId8"/>
    <p:sldId id="268" r:id="rId9"/>
    <p:sldId id="279" r:id="rId10"/>
    <p:sldId id="278" r:id="rId11"/>
    <p:sldId id="287" r:id="rId12"/>
    <p:sldId id="292" r:id="rId13"/>
    <p:sldId id="275" r:id="rId14"/>
    <p:sldId id="276" r:id="rId15"/>
    <p:sldId id="285" r:id="rId16"/>
    <p:sldId id="271" r:id="rId17"/>
    <p:sldId id="272" r:id="rId18"/>
    <p:sldId id="273" r:id="rId19"/>
    <p:sldId id="283" r:id="rId20"/>
    <p:sldId id="281" r:id="rId21"/>
    <p:sldId id="293" r:id="rId22"/>
    <p:sldId id="29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6" autoAdjust="0"/>
    <p:restoredTop sz="94638" autoAdjust="0"/>
  </p:normalViewPr>
  <p:slideViewPr>
    <p:cSldViewPr snapToGrid="0" snapToObjects="1">
      <p:cViewPr varScale="1">
        <p:scale>
          <a:sx n="92" d="100"/>
          <a:sy n="92" d="100"/>
        </p:scale>
        <p:origin x="-1344" y="-102"/>
      </p:cViewPr>
      <p:guideLst>
        <p:guide orient="horz" pos="2160"/>
        <p:guide pos="2880"/>
      </p:guideLst>
    </p:cSldViewPr>
  </p:slideViewPr>
  <p:outlineViewPr>
    <p:cViewPr>
      <p:scale>
        <a:sx n="33" d="100"/>
        <a:sy n="33" d="100"/>
      </p:scale>
      <p:origin x="0" y="12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CB8BF0-49EC-4C40-9142-A3C8C3B44020}" type="datetimeFigureOut">
              <a:rPr lang="en-US" smtClean="0"/>
              <a:t>9/2/2012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79D07D-473A-EF42-84B9-BFAE8C12C85C}" type="slidenum">
              <a:rPr lang="en-US" smtClean="0"/>
              <a:t>‹#›</a:t>
            </a:fld>
            <a:endParaRPr lang="en-US"/>
          </a:p>
        </p:txBody>
      </p:sp>
    </p:spTree>
    <p:extLst>
      <p:ext uri="{BB962C8B-B14F-4D97-AF65-F5344CB8AC3E}">
        <p14:creationId xmlns:p14="http://schemas.microsoft.com/office/powerpoint/2010/main" val="18825461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7D44F8-95B4-E04A-9971-680E7CBD932B}" type="datetimeFigureOut">
              <a:rPr lang="en-US" smtClean="0"/>
              <a:t>9/2/2012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F7ABC3-6C72-D446-BE8C-0877B48C1B17}" type="slidenum">
              <a:rPr lang="en-US" smtClean="0"/>
              <a:t>‹#›</a:t>
            </a:fld>
            <a:endParaRPr lang="en-US"/>
          </a:p>
        </p:txBody>
      </p:sp>
    </p:spTree>
    <p:extLst>
      <p:ext uri="{BB962C8B-B14F-4D97-AF65-F5344CB8AC3E}">
        <p14:creationId xmlns:p14="http://schemas.microsoft.com/office/powerpoint/2010/main" val="24487470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7ABC3-6C72-D446-BE8C-0877B48C1B17}" type="slidenum">
              <a:rPr lang="en-US" smtClean="0"/>
              <a:t>150</a:t>
            </a:fld>
            <a:endParaRPr lang="en-US" dirty="0"/>
          </a:p>
        </p:txBody>
      </p:sp>
    </p:spTree>
    <p:extLst>
      <p:ext uri="{BB962C8B-B14F-4D97-AF65-F5344CB8AC3E}">
        <p14:creationId xmlns:p14="http://schemas.microsoft.com/office/powerpoint/2010/main" val="1213118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7ABC3-6C72-D446-BE8C-0877B48C1B17}" type="slidenum">
              <a:rPr lang="en-US" smtClean="0"/>
              <a:t>169</a:t>
            </a:fld>
            <a:endParaRPr lang="en-US"/>
          </a:p>
        </p:txBody>
      </p:sp>
    </p:spTree>
    <p:extLst>
      <p:ext uri="{BB962C8B-B14F-4D97-AF65-F5344CB8AC3E}">
        <p14:creationId xmlns:p14="http://schemas.microsoft.com/office/powerpoint/2010/main" val="2349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1DA641-DB62-1940-9C01-D8E69869B5B6}" type="datetime1">
              <a:rPr lang="en-US" smtClean="0"/>
              <a:t>9/2/2012</a:t>
            </a:fld>
            <a:endParaRPr lang="en-US"/>
          </a:p>
        </p:txBody>
      </p:sp>
      <p:sp>
        <p:nvSpPr>
          <p:cNvPr id="5" name="Footer Placeholder 4"/>
          <p:cNvSpPr>
            <a:spLocks noGrp="1"/>
          </p:cNvSpPr>
          <p:nvPr>
            <p:ph type="ftr" sz="quarter" idx="11"/>
          </p:nvPr>
        </p:nvSpPr>
        <p:spPr/>
        <p:txBody>
          <a:bodyPr/>
          <a:lstStyle/>
          <a:p>
            <a:r>
              <a:rPr lang="en-US" smtClean="0"/>
              <a:t>Mod 15 Copyright: JR Hendershot 2012</a:t>
            </a:r>
            <a:endParaRPr lang="en-US"/>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8DC395-9304-5D46-81AB-6ADF2255DF82}" type="datetime1">
              <a:rPr lang="en-US" smtClean="0"/>
              <a:t>9/2/2012</a:t>
            </a:fld>
            <a:endParaRPr lang="en-US"/>
          </a:p>
        </p:txBody>
      </p:sp>
      <p:sp>
        <p:nvSpPr>
          <p:cNvPr id="5" name="Footer Placeholder 4"/>
          <p:cNvSpPr>
            <a:spLocks noGrp="1"/>
          </p:cNvSpPr>
          <p:nvPr>
            <p:ph type="ftr" sz="quarter" idx="11"/>
          </p:nvPr>
        </p:nvSpPr>
        <p:spPr/>
        <p:txBody>
          <a:bodyPr/>
          <a:lstStyle/>
          <a:p>
            <a:r>
              <a:rPr lang="en-US" smtClean="0"/>
              <a:t>Mod 15 Copyright: JR Hendershot 2012</a:t>
            </a:r>
            <a:endParaRPr lang="en-US"/>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F6B75D-F8E6-A341-B76E-CCA52FBF50D1}" type="datetime1">
              <a:rPr lang="en-US" smtClean="0"/>
              <a:t>9/2/2012</a:t>
            </a:fld>
            <a:endParaRPr lang="en-US"/>
          </a:p>
        </p:txBody>
      </p:sp>
      <p:sp>
        <p:nvSpPr>
          <p:cNvPr id="5" name="Footer Placeholder 4"/>
          <p:cNvSpPr>
            <a:spLocks noGrp="1"/>
          </p:cNvSpPr>
          <p:nvPr>
            <p:ph type="ftr" sz="quarter" idx="11"/>
          </p:nvPr>
        </p:nvSpPr>
        <p:spPr/>
        <p:txBody>
          <a:bodyPr/>
          <a:lstStyle/>
          <a:p>
            <a:r>
              <a:rPr lang="en-US" smtClean="0"/>
              <a:t>Mod 15 Copyright: JR Hendershot 2012</a:t>
            </a:r>
            <a:endParaRPr lang="en-US"/>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395D5-4AF4-8746-8061-071E8CCE7863}" type="datetime1">
              <a:rPr lang="en-US" smtClean="0"/>
              <a:t>9/2/2012</a:t>
            </a:fld>
            <a:endParaRPr lang="en-US"/>
          </a:p>
        </p:txBody>
      </p:sp>
      <p:sp>
        <p:nvSpPr>
          <p:cNvPr id="5" name="Footer Placeholder 4"/>
          <p:cNvSpPr>
            <a:spLocks noGrp="1"/>
          </p:cNvSpPr>
          <p:nvPr>
            <p:ph type="ftr" sz="quarter" idx="11"/>
          </p:nvPr>
        </p:nvSpPr>
        <p:spPr/>
        <p:txBody>
          <a:bodyPr/>
          <a:lstStyle/>
          <a:p>
            <a:r>
              <a:rPr lang="en-US" smtClean="0"/>
              <a:t>Mod 15 Copyright: JR Hendershot 2012</a:t>
            </a:r>
            <a:endParaRPr lang="en-US"/>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3B4588-140E-444C-B8B3-43AF564929C9}" type="datetime1">
              <a:rPr lang="en-US" smtClean="0"/>
              <a:t>9/2/2012</a:t>
            </a:fld>
            <a:endParaRPr lang="en-US"/>
          </a:p>
        </p:txBody>
      </p:sp>
      <p:sp>
        <p:nvSpPr>
          <p:cNvPr id="5" name="Footer Placeholder 4"/>
          <p:cNvSpPr>
            <a:spLocks noGrp="1"/>
          </p:cNvSpPr>
          <p:nvPr>
            <p:ph type="ftr" sz="quarter" idx="11"/>
          </p:nvPr>
        </p:nvSpPr>
        <p:spPr/>
        <p:txBody>
          <a:bodyPr/>
          <a:lstStyle/>
          <a:p>
            <a:r>
              <a:rPr lang="en-US" smtClean="0"/>
              <a:t>Mod 15 Copyright: JR Hendershot 2012</a:t>
            </a:r>
            <a:endParaRPr lang="en-US"/>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5F4BEE-5D80-4C49-8829-1667A4F2874F}" type="datetime1">
              <a:rPr lang="en-US" smtClean="0"/>
              <a:t>9/2/2012</a:t>
            </a:fld>
            <a:endParaRPr lang="en-US"/>
          </a:p>
        </p:txBody>
      </p:sp>
      <p:sp>
        <p:nvSpPr>
          <p:cNvPr id="6" name="Footer Placeholder 5"/>
          <p:cNvSpPr>
            <a:spLocks noGrp="1"/>
          </p:cNvSpPr>
          <p:nvPr>
            <p:ph type="ftr" sz="quarter" idx="11"/>
          </p:nvPr>
        </p:nvSpPr>
        <p:spPr/>
        <p:txBody>
          <a:bodyPr/>
          <a:lstStyle/>
          <a:p>
            <a:r>
              <a:rPr lang="en-US" smtClean="0"/>
              <a:t>Mod 15 Copyright: JR Hendershot 2012</a:t>
            </a:r>
            <a:endParaRPr lang="en-US"/>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470C4A-6AEF-F444-A4E1-00B6EAE6F5F4}" type="datetime1">
              <a:rPr lang="en-US" smtClean="0"/>
              <a:t>9/2/2012</a:t>
            </a:fld>
            <a:endParaRPr lang="en-US"/>
          </a:p>
        </p:txBody>
      </p:sp>
      <p:sp>
        <p:nvSpPr>
          <p:cNvPr id="8" name="Footer Placeholder 7"/>
          <p:cNvSpPr>
            <a:spLocks noGrp="1"/>
          </p:cNvSpPr>
          <p:nvPr>
            <p:ph type="ftr" sz="quarter" idx="11"/>
          </p:nvPr>
        </p:nvSpPr>
        <p:spPr/>
        <p:txBody>
          <a:bodyPr/>
          <a:lstStyle/>
          <a:p>
            <a:r>
              <a:rPr lang="en-US" smtClean="0"/>
              <a:t>Mod 15 Copyright: JR Hendershot 2012</a:t>
            </a:r>
            <a:endParaRPr lang="en-US"/>
          </a:p>
        </p:txBody>
      </p:sp>
      <p:sp>
        <p:nvSpPr>
          <p:cNvPr id="9" name="Slide Number Placeholder 8"/>
          <p:cNvSpPr>
            <a:spLocks noGrp="1"/>
          </p:cNvSpPr>
          <p:nvPr>
            <p:ph type="sldNum" sz="quarter" idx="12"/>
          </p:nvPr>
        </p:nvSpPr>
        <p:spPr/>
        <p:txBody>
          <a:bodyPr/>
          <a:lstStyle/>
          <a:p>
            <a:fld id="{D31B9E2A-62C9-E64C-B4B8-CE2194CCEB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8AB56A-639F-A949-A62E-8B443AAB3E5B}" type="datetime1">
              <a:rPr lang="en-US" smtClean="0"/>
              <a:t>9/2/2012</a:t>
            </a:fld>
            <a:endParaRPr lang="en-US"/>
          </a:p>
        </p:txBody>
      </p:sp>
      <p:sp>
        <p:nvSpPr>
          <p:cNvPr id="4" name="Footer Placeholder 3"/>
          <p:cNvSpPr>
            <a:spLocks noGrp="1"/>
          </p:cNvSpPr>
          <p:nvPr>
            <p:ph type="ftr" sz="quarter" idx="11"/>
          </p:nvPr>
        </p:nvSpPr>
        <p:spPr/>
        <p:txBody>
          <a:bodyPr/>
          <a:lstStyle/>
          <a:p>
            <a:r>
              <a:rPr lang="en-US" smtClean="0"/>
              <a:t>Mod 15 Copyright: JR Hendershot 2012</a:t>
            </a:r>
            <a:endParaRPr lang="en-US"/>
          </a:p>
        </p:txBody>
      </p:sp>
      <p:sp>
        <p:nvSpPr>
          <p:cNvPr id="5" name="Slide Number Placeholder 4"/>
          <p:cNvSpPr>
            <a:spLocks noGrp="1"/>
          </p:cNvSpPr>
          <p:nvPr>
            <p:ph type="sldNum" sz="quarter" idx="12"/>
          </p:nvPr>
        </p:nvSpPr>
        <p:spPr/>
        <p:txBody>
          <a:bodyPr/>
          <a:lstStyle/>
          <a:p>
            <a:fld id="{D31B9E2A-62C9-E64C-B4B8-CE2194CCEB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1E2B18-76F2-6941-8A42-5932514A4B04}" type="datetime1">
              <a:rPr lang="en-US" smtClean="0"/>
              <a:t>9/2/2012</a:t>
            </a:fld>
            <a:endParaRPr lang="en-US"/>
          </a:p>
        </p:txBody>
      </p:sp>
      <p:sp>
        <p:nvSpPr>
          <p:cNvPr id="3" name="Footer Placeholder 2"/>
          <p:cNvSpPr>
            <a:spLocks noGrp="1"/>
          </p:cNvSpPr>
          <p:nvPr>
            <p:ph type="ftr" sz="quarter" idx="11"/>
          </p:nvPr>
        </p:nvSpPr>
        <p:spPr/>
        <p:txBody>
          <a:bodyPr/>
          <a:lstStyle/>
          <a:p>
            <a:r>
              <a:rPr lang="en-US" smtClean="0"/>
              <a:t>Mod 15 Copyright: JR Hendershot 2012</a:t>
            </a:r>
            <a:endParaRPr lang="en-US"/>
          </a:p>
        </p:txBody>
      </p:sp>
      <p:sp>
        <p:nvSpPr>
          <p:cNvPr id="4" name="Slide Number Placeholder 3"/>
          <p:cNvSpPr>
            <a:spLocks noGrp="1"/>
          </p:cNvSpPr>
          <p:nvPr>
            <p:ph type="sldNum" sz="quarter" idx="12"/>
          </p:nvPr>
        </p:nvSpPr>
        <p:spPr/>
        <p:txBody>
          <a:bodyPr/>
          <a:lstStyle/>
          <a:p>
            <a:fld id="{D31B9E2A-62C9-E64C-B4B8-CE2194CCEB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54AAA0-35A8-934D-BEE3-9D95D98D3E46}" type="datetime1">
              <a:rPr lang="en-US" smtClean="0"/>
              <a:t>9/2/2012</a:t>
            </a:fld>
            <a:endParaRPr lang="en-US"/>
          </a:p>
        </p:txBody>
      </p:sp>
      <p:sp>
        <p:nvSpPr>
          <p:cNvPr id="6" name="Footer Placeholder 5"/>
          <p:cNvSpPr>
            <a:spLocks noGrp="1"/>
          </p:cNvSpPr>
          <p:nvPr>
            <p:ph type="ftr" sz="quarter" idx="11"/>
          </p:nvPr>
        </p:nvSpPr>
        <p:spPr/>
        <p:txBody>
          <a:bodyPr/>
          <a:lstStyle/>
          <a:p>
            <a:r>
              <a:rPr lang="en-US" smtClean="0"/>
              <a:t>Mod 15 Copyright: JR Hendershot 2012</a:t>
            </a:r>
            <a:endParaRPr lang="en-US"/>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F8854-46BE-9748-8406-F887C7049780}" type="datetime1">
              <a:rPr lang="en-US" smtClean="0"/>
              <a:t>9/2/2012</a:t>
            </a:fld>
            <a:endParaRPr lang="en-US"/>
          </a:p>
        </p:txBody>
      </p:sp>
      <p:sp>
        <p:nvSpPr>
          <p:cNvPr id="6" name="Footer Placeholder 5"/>
          <p:cNvSpPr>
            <a:spLocks noGrp="1"/>
          </p:cNvSpPr>
          <p:nvPr>
            <p:ph type="ftr" sz="quarter" idx="11"/>
          </p:nvPr>
        </p:nvSpPr>
        <p:spPr/>
        <p:txBody>
          <a:bodyPr/>
          <a:lstStyle/>
          <a:p>
            <a:r>
              <a:rPr lang="en-US" smtClean="0"/>
              <a:t>Mod 15 Copyright: JR Hendershot 2012</a:t>
            </a:r>
            <a:endParaRPr lang="en-US"/>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9D5BF-582C-B344-8917-89114D071217}" type="datetime1">
              <a:rPr lang="en-US" smtClean="0"/>
              <a:t>9/2/2012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Mod 15 Copyright: JR Hendershot 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B9E2A-62C9-E64C-B4B8-CE2194CCEB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tiff"/><Relationship Id="rId7" Type="http://schemas.openxmlformats.org/officeDocument/2006/relationships/image" Target="../media/image21.tiff"/><Relationship Id="rId2" Type="http://schemas.openxmlformats.org/officeDocument/2006/relationships/image" Target="../media/image16.tiff"/><Relationship Id="rId1" Type="http://schemas.openxmlformats.org/officeDocument/2006/relationships/slideLayout" Target="../slideLayouts/slideLayout2.xml"/><Relationship Id="rId6" Type="http://schemas.openxmlformats.org/officeDocument/2006/relationships/image" Target="../media/image20.tiff"/><Relationship Id="rId5" Type="http://schemas.openxmlformats.org/officeDocument/2006/relationships/image" Target="../media/image19.tiff"/><Relationship Id="rId4" Type="http://schemas.openxmlformats.org/officeDocument/2006/relationships/image" Target="../media/image18.tiff"/></Relationships>
</file>

<file path=ppt/slides/_rels/slide12.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2.xml"/><Relationship Id="rId4" Type="http://schemas.openxmlformats.org/officeDocument/2006/relationships/image" Target="../media/image25.tiff"/></Relationships>
</file>

<file path=ppt/slides/_rels/slide14.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4.tiff"/><Relationship Id="rId5" Type="http://schemas.openxmlformats.org/officeDocument/2006/relationships/image" Target="../media/image33.tiff"/><Relationship Id="rId4" Type="http://schemas.openxmlformats.org/officeDocument/2006/relationships/image" Target="../media/image32.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7" Type="http://schemas.openxmlformats.org/officeDocument/2006/relationships/image" Target="../media/image12.tiff"/><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tiff"/></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0370" y="1249484"/>
            <a:ext cx="7886733" cy="1470025"/>
          </a:xfrm>
        </p:spPr>
        <p:txBody>
          <a:bodyPr>
            <a:normAutofit/>
          </a:bodyPr>
          <a:lstStyle/>
          <a:p>
            <a:r>
              <a:rPr lang="en-US" sz="3600" b="1" dirty="0">
                <a:solidFill>
                  <a:srgbClr val="800000"/>
                </a:solidFill>
                <a:cs typeface="Arial"/>
              </a:rPr>
              <a:t>Electric Machine Design Course</a:t>
            </a:r>
            <a:br>
              <a:rPr lang="en-US" sz="3600" b="1" dirty="0">
                <a:solidFill>
                  <a:srgbClr val="800000"/>
                </a:solidFill>
                <a:cs typeface="Arial"/>
              </a:rPr>
            </a:br>
            <a:endParaRPr lang="en-US" sz="3600" dirty="0"/>
          </a:p>
        </p:txBody>
      </p:sp>
      <p:sp>
        <p:nvSpPr>
          <p:cNvPr id="3" name="Subtitle 2"/>
          <p:cNvSpPr>
            <a:spLocks noGrp="1"/>
          </p:cNvSpPr>
          <p:nvPr>
            <p:ph type="subTitle" idx="1"/>
          </p:nvPr>
        </p:nvSpPr>
        <p:spPr>
          <a:xfrm>
            <a:off x="646180" y="3292077"/>
            <a:ext cx="7691222" cy="1752600"/>
          </a:xfrm>
        </p:spPr>
        <p:txBody>
          <a:bodyPr>
            <a:normAutofit/>
          </a:bodyPr>
          <a:lstStyle/>
          <a:p>
            <a:r>
              <a:rPr lang="en-US" dirty="0" smtClean="0">
                <a:solidFill>
                  <a:srgbClr val="800000"/>
                </a:solidFill>
                <a:cs typeface="Arial"/>
              </a:rPr>
              <a:t>Introduction to Poly-Phase Induction Machines  </a:t>
            </a:r>
          </a:p>
          <a:p>
            <a:r>
              <a:rPr lang="en-US" dirty="0" smtClean="0">
                <a:solidFill>
                  <a:srgbClr val="800000"/>
                </a:solidFill>
                <a:cs typeface="Arial"/>
              </a:rPr>
              <a:t>Lecture </a:t>
            </a:r>
            <a:r>
              <a:rPr lang="en-US" dirty="0">
                <a:solidFill>
                  <a:srgbClr val="800000"/>
                </a:solidFill>
                <a:cs typeface="Arial"/>
              </a:rPr>
              <a:t># </a:t>
            </a:r>
            <a:r>
              <a:rPr lang="en-US" dirty="0" smtClean="0">
                <a:solidFill>
                  <a:srgbClr val="800000"/>
                </a:solidFill>
                <a:cs typeface="Arial"/>
              </a:rPr>
              <a:t>16</a:t>
            </a:r>
            <a:endParaRPr lang="en-US" dirty="0">
              <a:solidFill>
                <a:srgbClr val="800000"/>
              </a:solidFill>
              <a:cs typeface="Arial"/>
            </a:endParaRPr>
          </a:p>
          <a:p>
            <a:endParaRPr lang="en-US" dirty="0"/>
          </a:p>
        </p:txBody>
      </p:sp>
      <p:sp>
        <p:nvSpPr>
          <p:cNvPr id="4" name="Footer Placeholder 3"/>
          <p:cNvSpPr>
            <a:spLocks noGrp="1"/>
          </p:cNvSpPr>
          <p:nvPr>
            <p:ph type="ftr" sz="quarter" idx="11"/>
          </p:nvPr>
        </p:nvSpPr>
        <p:spPr/>
        <p:txBody>
          <a:bodyPr/>
          <a:lstStyle/>
          <a:p>
            <a:r>
              <a:rPr lang="en-US" dirty="0" smtClean="0"/>
              <a:t>Mod 16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150</a:t>
            </a:fld>
            <a:endParaRPr lang="en-US" dirty="0"/>
          </a:p>
        </p:txBody>
      </p:sp>
    </p:spTree>
    <p:extLst>
      <p:ext uri="{BB962C8B-B14F-4D97-AF65-F5344CB8AC3E}">
        <p14:creationId xmlns:p14="http://schemas.microsoft.com/office/powerpoint/2010/main" val="1612055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400"/>
            <a:ext cx="8229600" cy="1189910"/>
          </a:xfrm>
        </p:spPr>
        <p:txBody>
          <a:bodyPr>
            <a:normAutofit/>
          </a:bodyPr>
          <a:lstStyle/>
          <a:p>
            <a:r>
              <a:rPr lang="en-US" sz="2800" dirty="0" smtClean="0">
                <a:solidFill>
                  <a:srgbClr val="800000"/>
                </a:solidFill>
              </a:rPr>
              <a:t>Original torque vs. speed curves with </a:t>
            </a:r>
            <a:br>
              <a:rPr lang="en-US" sz="2800" dirty="0" smtClean="0">
                <a:solidFill>
                  <a:srgbClr val="800000"/>
                </a:solidFill>
              </a:rPr>
            </a:br>
            <a:r>
              <a:rPr lang="en-US" sz="2800" dirty="0" smtClean="0">
                <a:solidFill>
                  <a:srgbClr val="800000"/>
                </a:solidFill>
              </a:rPr>
              <a:t>constant grid voltage </a:t>
            </a:r>
            <a:r>
              <a:rPr lang="en-US" sz="2800" dirty="0">
                <a:solidFill>
                  <a:srgbClr val="800000"/>
                </a:solidFill>
              </a:rPr>
              <a:t>&amp;</a:t>
            </a:r>
            <a:r>
              <a:rPr lang="en-US" sz="2800" dirty="0" smtClean="0">
                <a:solidFill>
                  <a:srgbClr val="800000"/>
                </a:solidFill>
              </a:rPr>
              <a:t> frequency</a:t>
            </a: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159</a:t>
            </a:fld>
            <a:endParaRPr lang="en-US"/>
          </a:p>
        </p:txBody>
      </p:sp>
      <p:pic>
        <p:nvPicPr>
          <p:cNvPr id="3" name="Picture 2" descr="Untitled.tiff"/>
          <p:cNvPicPr>
            <a:picLocks noChangeAspect="1"/>
          </p:cNvPicPr>
          <p:nvPr/>
        </p:nvPicPr>
        <p:blipFill rotWithShape="1">
          <a:blip r:embed="rId2">
            <a:extLst>
              <a:ext uri="{28A0092B-C50C-407E-A947-70E740481C1C}">
                <a14:useLocalDpi xmlns:a14="http://schemas.microsoft.com/office/drawing/2010/main" val="0"/>
              </a:ext>
            </a:extLst>
          </a:blip>
          <a:srcRect t="7866" b="-1982"/>
          <a:stretch/>
        </p:blipFill>
        <p:spPr>
          <a:xfrm>
            <a:off x="594063" y="1169041"/>
            <a:ext cx="7947587" cy="4943963"/>
          </a:xfrm>
          <a:prstGeom prst="rect">
            <a:avLst/>
          </a:prstGeom>
        </p:spPr>
      </p:pic>
      <p:sp>
        <p:nvSpPr>
          <p:cNvPr id="6" name="TextBox 5"/>
          <p:cNvSpPr txBox="1"/>
          <p:nvPr/>
        </p:nvSpPr>
        <p:spPr>
          <a:xfrm>
            <a:off x="571181" y="6048573"/>
            <a:ext cx="8203855" cy="307777"/>
          </a:xfrm>
          <a:prstGeom prst="rect">
            <a:avLst/>
          </a:prstGeom>
          <a:noFill/>
        </p:spPr>
        <p:txBody>
          <a:bodyPr wrap="square" rtlCol="0">
            <a:spAutoFit/>
          </a:bodyPr>
          <a:lstStyle/>
          <a:p>
            <a:r>
              <a:rPr lang="en-US" sz="1400" dirty="0" smtClean="0"/>
              <a:t>(Speed vs. Torque for grid powered machines &amp; Torque vs. Speed for inverter controlled machines)</a:t>
            </a:r>
            <a:endParaRPr lang="en-US" sz="1400" dirty="0"/>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319"/>
            <a:ext cx="8229600" cy="843772"/>
          </a:xfrm>
        </p:spPr>
        <p:txBody>
          <a:bodyPr>
            <a:normAutofit/>
          </a:bodyPr>
          <a:lstStyle/>
          <a:p>
            <a:r>
              <a:rPr lang="en-US" sz="3200" dirty="0" smtClean="0">
                <a:solidFill>
                  <a:srgbClr val="800000"/>
                </a:solidFill>
              </a:rPr>
              <a:t>Caged rotors for AC Induction machines </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160</a:t>
            </a:fld>
            <a:endParaRPr lang="en-US" dirty="0"/>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742" y="1049406"/>
            <a:ext cx="2111597" cy="1530222"/>
          </a:xfrm>
          <a:prstGeom prst="rect">
            <a:avLst/>
          </a:prstGeom>
        </p:spPr>
      </p:pic>
      <p:pic>
        <p:nvPicPr>
          <p:cNvPr id="16" name="Picture 15" descr="Untitled.tiff"/>
          <p:cNvPicPr>
            <a:picLocks noChangeAspect="1"/>
          </p:cNvPicPr>
          <p:nvPr/>
        </p:nvPicPr>
        <p:blipFill rotWithShape="1">
          <a:blip r:embed="rId3">
            <a:extLst>
              <a:ext uri="{28A0092B-C50C-407E-A947-70E740481C1C}">
                <a14:useLocalDpi xmlns:a14="http://schemas.microsoft.com/office/drawing/2010/main" val="0"/>
              </a:ext>
            </a:extLst>
          </a:blip>
          <a:srcRect l="6078" r="-6078"/>
          <a:stretch/>
        </p:blipFill>
        <p:spPr>
          <a:xfrm>
            <a:off x="4608576" y="1056023"/>
            <a:ext cx="4571533" cy="2651489"/>
          </a:xfrm>
          <a:prstGeom prst="rect">
            <a:avLst/>
          </a:prstGeom>
        </p:spPr>
      </p:pic>
      <p:pic>
        <p:nvPicPr>
          <p:cNvPr id="17" name="Picture 16" descr="Untitle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85" y="3743798"/>
            <a:ext cx="4319210" cy="2685122"/>
          </a:xfrm>
          <a:prstGeom prst="rect">
            <a:avLst/>
          </a:prstGeom>
        </p:spPr>
      </p:pic>
      <p:pic>
        <p:nvPicPr>
          <p:cNvPr id="18" name="Picture 17" descr="Untitled.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999" y="1039090"/>
            <a:ext cx="2911139" cy="2704605"/>
          </a:xfrm>
          <a:prstGeom prst="rect">
            <a:avLst/>
          </a:prstGeom>
        </p:spPr>
      </p:pic>
      <p:pic>
        <p:nvPicPr>
          <p:cNvPr id="19" name="Picture 18" descr="Untitled.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8106" y="2349822"/>
            <a:ext cx="1676631" cy="1393976"/>
          </a:xfrm>
          <a:prstGeom prst="rect">
            <a:avLst/>
          </a:prstGeom>
        </p:spPr>
      </p:pic>
      <p:pic>
        <p:nvPicPr>
          <p:cNvPr id="20" name="Picture 19" descr="Untitled.tiff"/>
          <p:cNvPicPr>
            <a:picLocks noChangeAspect="1"/>
          </p:cNvPicPr>
          <p:nvPr/>
        </p:nvPicPr>
        <p:blipFill rotWithShape="1">
          <a:blip r:embed="rId7">
            <a:extLst>
              <a:ext uri="{28A0092B-C50C-407E-A947-70E740481C1C}">
                <a14:useLocalDpi xmlns:a14="http://schemas.microsoft.com/office/drawing/2010/main" val="0"/>
              </a:ext>
            </a:extLst>
          </a:blip>
          <a:srcRect l="1" r="14579"/>
          <a:stretch/>
        </p:blipFill>
        <p:spPr>
          <a:xfrm>
            <a:off x="4608576" y="3707512"/>
            <a:ext cx="4297680" cy="2768998"/>
          </a:xfrm>
          <a:prstGeom prst="rect">
            <a:avLst/>
          </a:prstGeom>
        </p:spPr>
      </p:pic>
    </p:spTree>
    <p:extLst>
      <p:ext uri="{BB962C8B-B14F-4D97-AF65-F5344CB8AC3E}">
        <p14:creationId xmlns:p14="http://schemas.microsoft.com/office/powerpoint/2010/main" val="2718942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319"/>
            <a:ext cx="8229600" cy="1143000"/>
          </a:xfrm>
        </p:spPr>
        <p:txBody>
          <a:bodyPr>
            <a:normAutofit/>
          </a:bodyPr>
          <a:lstStyle/>
          <a:p>
            <a:r>
              <a:rPr lang="en-US" sz="3200" dirty="0" smtClean="0">
                <a:solidFill>
                  <a:srgbClr val="800000"/>
                </a:solidFill>
              </a:rPr>
              <a:t>Cross section details of Slip Ring IM</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161</a:t>
            </a:fld>
            <a:endParaRPr lang="en-US"/>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00" y="952500"/>
            <a:ext cx="7175500" cy="4953000"/>
          </a:xfrm>
          <a:prstGeom prst="rect">
            <a:avLst/>
          </a:prstGeom>
        </p:spPr>
      </p:pic>
      <p:sp>
        <p:nvSpPr>
          <p:cNvPr id="6" name="TextBox 5"/>
          <p:cNvSpPr txBox="1"/>
          <p:nvPr/>
        </p:nvSpPr>
        <p:spPr>
          <a:xfrm>
            <a:off x="1087808" y="5922332"/>
            <a:ext cx="7708900" cy="369332"/>
          </a:xfrm>
          <a:prstGeom prst="rect">
            <a:avLst/>
          </a:prstGeom>
          <a:noFill/>
        </p:spPr>
        <p:txBody>
          <a:bodyPr wrap="square" rtlCol="0">
            <a:spAutoFit/>
          </a:bodyPr>
          <a:lstStyle/>
          <a:p>
            <a:r>
              <a:rPr lang="en-US" dirty="0" smtClean="0"/>
              <a:t>Large versions used for Wind Turbine generators (MW size ranges)</a:t>
            </a:r>
            <a:endParaRPr lang="en-US" dirty="0"/>
          </a:p>
        </p:txBody>
      </p:sp>
    </p:spTree>
    <p:extLst>
      <p:ext uri="{BB962C8B-B14F-4D97-AF65-F5344CB8AC3E}">
        <p14:creationId xmlns:p14="http://schemas.microsoft.com/office/powerpoint/2010/main" val="2993744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81"/>
            <a:ext cx="8229600" cy="701211"/>
          </a:xfrm>
        </p:spPr>
        <p:txBody>
          <a:bodyPr>
            <a:normAutofit/>
          </a:bodyPr>
          <a:lstStyle/>
          <a:p>
            <a:r>
              <a:rPr lang="en-US" sz="3200" dirty="0" smtClean="0">
                <a:solidFill>
                  <a:srgbClr val="800000"/>
                </a:solidFill>
              </a:rPr>
              <a:t>Wound rotor AC Induction machines</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162</a:t>
            </a:fld>
            <a:endParaRPr lang="en-US" dirty="0"/>
          </a:p>
        </p:txBody>
      </p:sp>
      <p:pic>
        <p:nvPicPr>
          <p:cNvPr id="3" name="Picture 2" descr="Untitled 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967334"/>
            <a:ext cx="4635500" cy="3378200"/>
          </a:xfrm>
          <a:prstGeom prst="rect">
            <a:avLst/>
          </a:prstGeom>
        </p:spPr>
      </p:pic>
      <p:pic>
        <p:nvPicPr>
          <p:cNvPr id="6" name="Picture 5" descr="Untitled 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825684"/>
            <a:ext cx="4635500" cy="2133600"/>
          </a:xfrm>
          <a:prstGeom prst="rect">
            <a:avLst/>
          </a:prstGeom>
        </p:spPr>
      </p:pic>
      <p:sp>
        <p:nvSpPr>
          <p:cNvPr id="7" name="TextBox 6"/>
          <p:cNvSpPr txBox="1"/>
          <p:nvPr/>
        </p:nvSpPr>
        <p:spPr>
          <a:xfrm>
            <a:off x="5092700" y="2619652"/>
            <a:ext cx="3809327" cy="3693319"/>
          </a:xfrm>
          <a:prstGeom prst="rect">
            <a:avLst/>
          </a:prstGeom>
          <a:noFill/>
        </p:spPr>
        <p:txBody>
          <a:bodyPr wrap="square" rtlCol="0">
            <a:spAutoFit/>
          </a:bodyPr>
          <a:lstStyle/>
          <a:p>
            <a:r>
              <a:rPr lang="en-US" dirty="0" smtClean="0"/>
              <a:t>Rotor wound with three phase windings connected to three slip rings and brush assemblies</a:t>
            </a:r>
          </a:p>
          <a:p>
            <a:endParaRPr lang="en-US" dirty="0"/>
          </a:p>
          <a:p>
            <a:r>
              <a:rPr lang="en-US" dirty="0" smtClean="0"/>
              <a:t>More expensive than caged rotors</a:t>
            </a:r>
          </a:p>
          <a:p>
            <a:endParaRPr lang="en-US" dirty="0"/>
          </a:p>
          <a:p>
            <a:r>
              <a:rPr lang="en-US" dirty="0" smtClean="0"/>
              <a:t>Lower slot fills than caged rotors</a:t>
            </a:r>
          </a:p>
          <a:p>
            <a:endParaRPr lang="en-US" dirty="0" smtClean="0"/>
          </a:p>
          <a:p>
            <a:r>
              <a:rPr lang="en-US" dirty="0" smtClean="0"/>
              <a:t>Used in the past for lifting heavy loads requiring high starting torques</a:t>
            </a:r>
          </a:p>
          <a:p>
            <a:endParaRPr lang="en-US" dirty="0"/>
          </a:p>
          <a:p>
            <a:r>
              <a:rPr lang="en-US" dirty="0" smtClean="0"/>
              <a:t>Used for wind turbine generators</a:t>
            </a:r>
            <a:endParaRPr lang="en-US" dirty="0"/>
          </a:p>
        </p:txBody>
      </p:sp>
      <p:sp>
        <p:nvSpPr>
          <p:cNvPr id="8" name="TextBox 7"/>
          <p:cNvSpPr txBox="1"/>
          <p:nvPr/>
        </p:nvSpPr>
        <p:spPr>
          <a:xfrm>
            <a:off x="1306946" y="4980911"/>
            <a:ext cx="2256332" cy="646331"/>
          </a:xfrm>
          <a:prstGeom prst="rect">
            <a:avLst/>
          </a:prstGeom>
          <a:noFill/>
        </p:spPr>
        <p:txBody>
          <a:bodyPr wrap="square" rtlCol="0">
            <a:spAutoFit/>
          </a:bodyPr>
          <a:lstStyle/>
          <a:p>
            <a:r>
              <a:rPr lang="en-US" dirty="0" smtClean="0"/>
              <a:t>Torque </a:t>
            </a:r>
            <a:r>
              <a:rPr lang="en-US" dirty="0" err="1" smtClean="0"/>
              <a:t>vs</a:t>
            </a:r>
            <a:r>
              <a:rPr lang="en-US" dirty="0" smtClean="0"/>
              <a:t> speed </a:t>
            </a:r>
            <a:r>
              <a:rPr lang="en-US" dirty="0" err="1" smtClean="0"/>
              <a:t>vs</a:t>
            </a:r>
            <a:r>
              <a:rPr lang="en-US" dirty="0" smtClean="0"/>
              <a:t> rotor resistance</a:t>
            </a:r>
            <a:endParaRPr lang="en-US" dirty="0"/>
          </a:p>
        </p:txBody>
      </p:sp>
      <p:pic>
        <p:nvPicPr>
          <p:cNvPr id="9" name="Picture 8" descr="Untitle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2035" y="812973"/>
            <a:ext cx="2082097" cy="1677245"/>
          </a:xfrm>
          <a:prstGeom prst="rect">
            <a:avLst/>
          </a:prstGeom>
        </p:spPr>
      </p:pic>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34" y="289716"/>
            <a:ext cx="8464866" cy="701211"/>
          </a:xfrm>
        </p:spPr>
        <p:txBody>
          <a:bodyPr>
            <a:normAutofit fontScale="90000"/>
          </a:bodyPr>
          <a:lstStyle/>
          <a:p>
            <a:r>
              <a:rPr lang="en-US" sz="2800" dirty="0" smtClean="0">
                <a:solidFill>
                  <a:srgbClr val="800000"/>
                </a:solidFill>
              </a:rPr>
              <a:t>Wound rotor AC machine used as doubly fed generator</a:t>
            </a: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163</a:t>
            </a:fld>
            <a:endParaRPr lang="en-US"/>
          </a:p>
        </p:txBody>
      </p:sp>
      <p:pic>
        <p:nvPicPr>
          <p:cNvPr id="6" name="Picture 5"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39" y="1405505"/>
            <a:ext cx="8568878" cy="3908289"/>
          </a:xfrm>
          <a:prstGeom prst="rect">
            <a:avLst/>
          </a:prstGeom>
        </p:spPr>
      </p:pic>
      <p:sp>
        <p:nvSpPr>
          <p:cNvPr id="7" name="TextBox 6"/>
          <p:cNvSpPr txBox="1"/>
          <p:nvPr/>
        </p:nvSpPr>
        <p:spPr>
          <a:xfrm>
            <a:off x="2231689" y="5548045"/>
            <a:ext cx="6596379" cy="461665"/>
          </a:xfrm>
          <a:prstGeom prst="rect">
            <a:avLst/>
          </a:prstGeom>
          <a:noFill/>
        </p:spPr>
        <p:txBody>
          <a:bodyPr wrap="square" rtlCol="0">
            <a:spAutoFit/>
          </a:bodyPr>
          <a:lstStyle/>
          <a:p>
            <a:r>
              <a:rPr lang="en-US" sz="2400" dirty="0" smtClean="0"/>
              <a:t>Popular wind turbine generator</a:t>
            </a:r>
            <a:endParaRPr lang="en-US" sz="2400" dirty="0"/>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45"/>
            <a:ext cx="8229600" cy="1143000"/>
          </a:xfrm>
        </p:spPr>
        <p:txBody>
          <a:bodyPr>
            <a:normAutofit/>
          </a:bodyPr>
          <a:lstStyle/>
          <a:p>
            <a:r>
              <a:rPr lang="en-US" sz="3200" dirty="0" smtClean="0">
                <a:solidFill>
                  <a:srgbClr val="800000"/>
                </a:solidFill>
              </a:rPr>
              <a:t>3-Phase wound rotor with slip rings </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164</a:t>
            </a:fld>
            <a:endParaRPr lang="en-US"/>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164" y="993247"/>
            <a:ext cx="8097529" cy="5145518"/>
          </a:xfrm>
          <a:prstGeom prst="rect">
            <a:avLst/>
          </a:prstGeom>
        </p:spPr>
      </p:pic>
    </p:spTree>
    <p:extLst>
      <p:ext uri="{BB962C8B-B14F-4D97-AF65-F5344CB8AC3E}">
        <p14:creationId xmlns:p14="http://schemas.microsoft.com/office/powerpoint/2010/main" val="2517643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3600" dirty="0" smtClean="0">
                <a:solidFill>
                  <a:srgbClr val="800000"/>
                </a:solidFill>
              </a:rPr>
              <a:t>Equivalent Circuit of the stator</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165</a:t>
            </a:fld>
            <a:endParaRPr lang="en-US"/>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436" y="1516467"/>
            <a:ext cx="6004517" cy="3156220"/>
          </a:xfrm>
          <a:prstGeom prst="rect">
            <a:avLst/>
          </a:prstGeom>
        </p:spPr>
      </p:pic>
      <p:sp>
        <p:nvSpPr>
          <p:cNvPr id="6" name="TextBox 5"/>
          <p:cNvSpPr txBox="1"/>
          <p:nvPr/>
        </p:nvSpPr>
        <p:spPr>
          <a:xfrm>
            <a:off x="1627519" y="4931595"/>
            <a:ext cx="6707347" cy="830997"/>
          </a:xfrm>
          <a:prstGeom prst="rect">
            <a:avLst/>
          </a:prstGeom>
          <a:noFill/>
        </p:spPr>
        <p:txBody>
          <a:bodyPr wrap="square" rtlCol="0">
            <a:spAutoFit/>
          </a:bodyPr>
          <a:lstStyle/>
          <a:p>
            <a:r>
              <a:rPr lang="en-US" sz="2400" dirty="0" smtClean="0"/>
              <a:t>AC motor phase circuit is identical to the</a:t>
            </a:r>
          </a:p>
          <a:p>
            <a:r>
              <a:rPr lang="en-US" sz="2400" dirty="0" smtClean="0"/>
              <a:t>primary winding of a common transformer</a:t>
            </a:r>
            <a:endParaRPr lang="en-US" sz="2400" dirty="0"/>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39"/>
            <a:ext cx="8229600" cy="701211"/>
          </a:xfrm>
        </p:spPr>
        <p:txBody>
          <a:bodyPr>
            <a:normAutofit/>
          </a:bodyPr>
          <a:lstStyle/>
          <a:p>
            <a:r>
              <a:rPr lang="en-US" sz="3600" dirty="0">
                <a:solidFill>
                  <a:srgbClr val="800000"/>
                </a:solidFill>
              </a:rPr>
              <a:t>Equivalent Circuit of </a:t>
            </a:r>
            <a:r>
              <a:rPr lang="en-US" sz="3600" dirty="0" smtClean="0">
                <a:solidFill>
                  <a:srgbClr val="800000"/>
                </a:solidFill>
              </a:rPr>
              <a:t>the rotor </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166</a:t>
            </a:fld>
            <a:endParaRPr lang="en-US"/>
          </a:p>
        </p:txBody>
      </p:sp>
      <p:sp>
        <p:nvSpPr>
          <p:cNvPr id="3" name="Rectangle 2"/>
          <p:cNvSpPr/>
          <p:nvPr/>
        </p:nvSpPr>
        <p:spPr>
          <a:xfrm>
            <a:off x="1373602" y="4406683"/>
            <a:ext cx="6400801" cy="1815882"/>
          </a:xfrm>
          <a:prstGeom prst="rect">
            <a:avLst/>
          </a:prstGeom>
        </p:spPr>
        <p:txBody>
          <a:bodyPr wrap="square">
            <a:spAutoFit/>
          </a:bodyPr>
          <a:lstStyle/>
          <a:p>
            <a:r>
              <a:rPr lang="en-US" sz="2400" dirty="0"/>
              <a:t>AC motor </a:t>
            </a:r>
            <a:r>
              <a:rPr lang="en-US" sz="2400" dirty="0" smtClean="0"/>
              <a:t>rotor cage </a:t>
            </a:r>
            <a:r>
              <a:rPr lang="en-US" sz="2400" dirty="0"/>
              <a:t>circuit is identical to </a:t>
            </a:r>
            <a:r>
              <a:rPr lang="en-US" sz="2400" dirty="0" smtClean="0"/>
              <a:t>the secondary </a:t>
            </a:r>
            <a:r>
              <a:rPr lang="en-US" sz="2400" dirty="0"/>
              <a:t>winding of a common </a:t>
            </a:r>
            <a:r>
              <a:rPr lang="en-US" sz="2400" dirty="0" smtClean="0"/>
              <a:t>transformer</a:t>
            </a:r>
          </a:p>
          <a:p>
            <a:endParaRPr lang="en-US" sz="2400" dirty="0"/>
          </a:p>
          <a:p>
            <a:r>
              <a:rPr lang="en-US" sz="2000" dirty="0" smtClean="0"/>
              <a:t>(Unless AC rotor is three phase wound, all rotor cages </a:t>
            </a:r>
          </a:p>
          <a:p>
            <a:r>
              <a:rPr lang="en-US" sz="2000" dirty="0" smtClean="0"/>
              <a:t>are equivalent to a single turn secondary)</a:t>
            </a:r>
            <a:endParaRPr lang="en-US" sz="2000" dirty="0"/>
          </a:p>
        </p:txBody>
      </p:sp>
      <p:pic>
        <p:nvPicPr>
          <p:cNvPr id="6" name="Picture 5"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568" y="892980"/>
            <a:ext cx="4377430" cy="3501944"/>
          </a:xfrm>
          <a:prstGeom prst="rect">
            <a:avLst/>
          </a:prstGeom>
        </p:spPr>
      </p:pic>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36"/>
            <a:ext cx="8229600" cy="701211"/>
          </a:xfrm>
        </p:spPr>
        <p:txBody>
          <a:bodyPr>
            <a:normAutofit/>
          </a:bodyPr>
          <a:lstStyle/>
          <a:p>
            <a:r>
              <a:rPr lang="en-US" sz="3600" dirty="0" smtClean="0">
                <a:solidFill>
                  <a:srgbClr val="800000"/>
                </a:solidFill>
              </a:rPr>
              <a:t>Complete equivalent circuit </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167</a:t>
            </a:fld>
            <a:endParaRPr lang="en-US"/>
          </a:p>
        </p:txBody>
      </p:sp>
      <p:pic>
        <p:nvPicPr>
          <p:cNvPr id="3" name="Picture 2" descr="Untitled 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270" y="924675"/>
            <a:ext cx="8686800" cy="3672880"/>
          </a:xfrm>
          <a:prstGeom prst="rect">
            <a:avLst/>
          </a:prstGeom>
        </p:spPr>
      </p:pic>
      <p:sp>
        <p:nvSpPr>
          <p:cNvPr id="6" name="TextBox 5"/>
          <p:cNvSpPr txBox="1"/>
          <p:nvPr/>
        </p:nvSpPr>
        <p:spPr>
          <a:xfrm>
            <a:off x="1726156" y="4667463"/>
            <a:ext cx="6300467" cy="1754327"/>
          </a:xfrm>
          <a:prstGeom prst="rect">
            <a:avLst/>
          </a:prstGeom>
          <a:noFill/>
        </p:spPr>
        <p:txBody>
          <a:bodyPr wrap="square" rtlCol="0">
            <a:spAutoFit/>
          </a:bodyPr>
          <a:lstStyle/>
          <a:p>
            <a:r>
              <a:rPr lang="en-US" dirty="0" smtClean="0"/>
              <a:t>All motor parameters can be measured and output performance can be calculated including:</a:t>
            </a:r>
          </a:p>
          <a:p>
            <a:r>
              <a:rPr lang="en-US" dirty="0"/>
              <a:t>	</a:t>
            </a:r>
            <a:r>
              <a:rPr lang="en-US" dirty="0" smtClean="0"/>
              <a:t>Torque vs. Speed plot</a:t>
            </a:r>
          </a:p>
          <a:p>
            <a:r>
              <a:rPr lang="en-US" dirty="0"/>
              <a:t>	</a:t>
            </a:r>
            <a:r>
              <a:rPr lang="en-US" dirty="0" smtClean="0"/>
              <a:t>Current </a:t>
            </a:r>
            <a:r>
              <a:rPr lang="en-US" dirty="0" err="1" smtClean="0"/>
              <a:t>vs</a:t>
            </a:r>
            <a:r>
              <a:rPr lang="en-US" dirty="0" smtClean="0"/>
              <a:t> Speed</a:t>
            </a:r>
          </a:p>
          <a:p>
            <a:r>
              <a:rPr lang="en-US" dirty="0"/>
              <a:t>	</a:t>
            </a:r>
            <a:r>
              <a:rPr lang="en-US" dirty="0" smtClean="0"/>
              <a:t>Power Factor &amp; Efficiency</a:t>
            </a:r>
          </a:p>
          <a:p>
            <a:r>
              <a:rPr lang="en-US" dirty="0"/>
              <a:t>	</a:t>
            </a:r>
            <a:r>
              <a:rPr lang="en-US" dirty="0" smtClean="0"/>
              <a:t>Magnetizing current </a:t>
            </a:r>
            <a:endParaRPr lang="en-US" dirty="0"/>
          </a:p>
        </p:txBody>
      </p:sp>
      <p:sp>
        <p:nvSpPr>
          <p:cNvPr id="7" name="TextBox 6"/>
          <p:cNvSpPr txBox="1"/>
          <p:nvPr/>
        </p:nvSpPr>
        <p:spPr>
          <a:xfrm>
            <a:off x="6553200" y="5917787"/>
            <a:ext cx="1613317" cy="461665"/>
          </a:xfrm>
          <a:prstGeom prst="rect">
            <a:avLst/>
          </a:prstGeom>
          <a:noFill/>
        </p:spPr>
        <p:txBody>
          <a:bodyPr wrap="none" rtlCol="0">
            <a:spAutoFit/>
          </a:bodyPr>
          <a:lstStyle/>
          <a:p>
            <a:r>
              <a:rPr lang="en-US" sz="1200" dirty="0" smtClean="0"/>
              <a:t>See lectures 17 &amp; 18 </a:t>
            </a:r>
          </a:p>
          <a:p>
            <a:r>
              <a:rPr lang="en-US" sz="1200" dirty="0" smtClean="0"/>
              <a:t>for more details </a:t>
            </a:r>
            <a:endParaRPr lang="en-US" sz="1200" dirty="0"/>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319"/>
            <a:ext cx="8229600" cy="1143000"/>
          </a:xfrm>
        </p:spPr>
        <p:txBody>
          <a:bodyPr>
            <a:normAutofit/>
          </a:bodyPr>
          <a:lstStyle/>
          <a:p>
            <a:r>
              <a:rPr lang="en-US" sz="3200" dirty="0" smtClean="0">
                <a:solidFill>
                  <a:srgbClr val="800000"/>
                </a:solidFill>
              </a:rPr>
              <a:t>Speed vs. Torque plots (grid powered)</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168</a:t>
            </a:fld>
            <a:endParaRPr lang="en-US"/>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979392"/>
            <a:ext cx="7239000" cy="5257800"/>
          </a:xfrm>
          <a:prstGeom prst="rect">
            <a:avLst/>
          </a:prstGeom>
        </p:spPr>
      </p:pic>
    </p:spTree>
    <p:extLst>
      <p:ext uri="{BB962C8B-B14F-4D97-AF65-F5344CB8AC3E}">
        <p14:creationId xmlns:p14="http://schemas.microsoft.com/office/powerpoint/2010/main" val="2954910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49" y="242769"/>
            <a:ext cx="3271982" cy="1143000"/>
          </a:xfrm>
        </p:spPr>
        <p:txBody>
          <a:bodyPr>
            <a:normAutofit fontScale="90000"/>
          </a:bodyPr>
          <a:lstStyle/>
          <a:p>
            <a:r>
              <a:rPr lang="en-US" sz="3200" dirty="0" smtClean="0">
                <a:solidFill>
                  <a:srgbClr val="800000"/>
                </a:solidFill>
              </a:rPr>
              <a:t>Most elegant electric motor </a:t>
            </a:r>
            <a:br>
              <a:rPr lang="en-US" sz="3200" dirty="0" smtClean="0">
                <a:solidFill>
                  <a:srgbClr val="800000"/>
                </a:solidFill>
              </a:rPr>
            </a:br>
            <a:r>
              <a:rPr lang="en-US" sz="3200" dirty="0">
                <a:solidFill>
                  <a:srgbClr val="800000"/>
                </a:solidFill>
              </a:rPr>
              <a:t> </a:t>
            </a:r>
            <a:r>
              <a:rPr lang="en-US" sz="3200" dirty="0" smtClean="0">
                <a:solidFill>
                  <a:srgbClr val="800000"/>
                </a:solidFill>
              </a:rPr>
              <a:t>ever invented!*</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151</a:t>
            </a:fld>
            <a:endParaRPr lang="en-US" dirty="0"/>
          </a:p>
        </p:txBody>
      </p:sp>
      <p:sp>
        <p:nvSpPr>
          <p:cNvPr id="3" name="TextBox 2"/>
          <p:cNvSpPr txBox="1"/>
          <p:nvPr/>
        </p:nvSpPr>
        <p:spPr>
          <a:xfrm>
            <a:off x="814823" y="2124371"/>
            <a:ext cx="7331364" cy="4247317"/>
          </a:xfrm>
          <a:prstGeom prst="rect">
            <a:avLst/>
          </a:prstGeom>
          <a:noFill/>
        </p:spPr>
        <p:txBody>
          <a:bodyPr wrap="square" rtlCol="0">
            <a:spAutoFit/>
          </a:bodyPr>
          <a:lstStyle/>
          <a:p>
            <a:r>
              <a:rPr lang="en-US" dirty="0"/>
              <a:t>An </a:t>
            </a:r>
            <a:r>
              <a:rPr lang="en-US" b="1" dirty="0"/>
              <a:t>induction</a:t>
            </a:r>
            <a:r>
              <a:rPr lang="en-US" dirty="0"/>
              <a:t> </a:t>
            </a:r>
            <a:r>
              <a:rPr lang="en-US" dirty="0" smtClean="0"/>
              <a:t>or (</a:t>
            </a:r>
            <a:r>
              <a:rPr lang="en-US" i="1" dirty="0" smtClean="0">
                <a:solidFill>
                  <a:srgbClr val="800000"/>
                </a:solidFill>
              </a:rPr>
              <a:t>“</a:t>
            </a:r>
            <a:r>
              <a:rPr lang="en-US" i="1" dirty="0">
                <a:solidFill>
                  <a:srgbClr val="800000"/>
                </a:solidFill>
              </a:rPr>
              <a:t>Asynchronous” </a:t>
            </a:r>
            <a:r>
              <a:rPr lang="en-US" i="1" dirty="0" smtClean="0">
                <a:solidFill>
                  <a:srgbClr val="800000"/>
                </a:solidFill>
              </a:rPr>
              <a:t>, </a:t>
            </a:r>
            <a:r>
              <a:rPr lang="en-US" dirty="0" smtClean="0"/>
              <a:t>without </a:t>
            </a:r>
            <a:r>
              <a:rPr lang="en-US" dirty="0"/>
              <a:t>synchronism</a:t>
            </a:r>
            <a:r>
              <a:rPr lang="en-US" dirty="0" smtClean="0"/>
              <a:t>) </a:t>
            </a:r>
            <a:r>
              <a:rPr lang="en-US" dirty="0"/>
              <a:t>is a type </a:t>
            </a:r>
            <a:r>
              <a:rPr lang="en-US" dirty="0" smtClean="0"/>
              <a:t>of an electric machine where AC electric power is directly supplied to the stator phase windings only with no electrical connections to the rotor.</a:t>
            </a:r>
          </a:p>
          <a:p>
            <a:endParaRPr lang="en-US" dirty="0"/>
          </a:p>
          <a:p>
            <a:r>
              <a:rPr lang="en-US" dirty="0" smtClean="0"/>
              <a:t>Power enters the rotor by means of electro-magnetic induction, rather than direct connection to an external supply through slip rings.</a:t>
            </a:r>
          </a:p>
          <a:p>
            <a:endParaRPr lang="en-US" dirty="0"/>
          </a:p>
          <a:p>
            <a:r>
              <a:rPr lang="en-US" dirty="0" smtClean="0"/>
              <a:t>(Wound field types can and do exist powered through slip rings.) </a:t>
            </a:r>
          </a:p>
          <a:p>
            <a:endParaRPr lang="en-US" dirty="0">
              <a:solidFill>
                <a:srgbClr val="000000"/>
              </a:solidFill>
            </a:endParaRPr>
          </a:p>
          <a:p>
            <a:r>
              <a:rPr lang="en-US" dirty="0" smtClean="0">
                <a:solidFill>
                  <a:srgbClr val="000000"/>
                </a:solidFill>
              </a:rPr>
              <a:t>Even though the rotor speed is not synchronized to the rotating stator field, (retarded by the “slip”), the AC induction machine constantly attempts to achieve synchronism. Therefor its speed is controlled by the AC applied frequency and its torque is controlled by slip and is effected by the voltage.</a:t>
            </a:r>
          </a:p>
          <a:p>
            <a:endParaRPr lang="en-US" dirty="0">
              <a:solidFill>
                <a:srgbClr val="000000"/>
              </a:solidFill>
            </a:endParaRPr>
          </a:p>
        </p:txBody>
      </p:sp>
      <p:pic>
        <p:nvPicPr>
          <p:cNvPr id="6" name="Picture 5"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2931" y="228031"/>
            <a:ext cx="2673626" cy="1863437"/>
          </a:xfrm>
          <a:prstGeom prst="rect">
            <a:avLst/>
          </a:prstGeom>
        </p:spPr>
      </p:pic>
      <p:pic>
        <p:nvPicPr>
          <p:cNvPr id="7" name="Picture 6"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642" y="228032"/>
            <a:ext cx="2547482" cy="1863436"/>
          </a:xfrm>
          <a:prstGeom prst="rect">
            <a:avLst/>
          </a:prstGeom>
        </p:spPr>
      </p:pic>
      <p:pic>
        <p:nvPicPr>
          <p:cNvPr id="8" name="Picture 7" descr="INFOLYTICA.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6557" y="239578"/>
            <a:ext cx="427863" cy="383877"/>
          </a:xfrm>
          <a:prstGeom prst="rect">
            <a:avLst/>
          </a:prstGeom>
        </p:spPr>
      </p:pic>
      <p:sp>
        <p:nvSpPr>
          <p:cNvPr id="9" name="TextBox 8"/>
          <p:cNvSpPr txBox="1"/>
          <p:nvPr/>
        </p:nvSpPr>
        <p:spPr>
          <a:xfrm>
            <a:off x="810117" y="6418840"/>
            <a:ext cx="2309377" cy="307777"/>
          </a:xfrm>
          <a:prstGeom prst="rect">
            <a:avLst/>
          </a:prstGeom>
          <a:noFill/>
        </p:spPr>
        <p:txBody>
          <a:bodyPr wrap="square" rtlCol="0">
            <a:spAutoFit/>
          </a:bodyPr>
          <a:lstStyle/>
          <a:p>
            <a:r>
              <a:rPr lang="en-US" sz="1400" dirty="0"/>
              <a:t>*</a:t>
            </a:r>
            <a:r>
              <a:rPr lang="en-US" sz="1400" dirty="0" smtClean="0"/>
              <a:t>JR Hendershot</a:t>
            </a:r>
            <a:endParaRPr lang="en-US" sz="1400" dirty="0"/>
          </a:p>
        </p:txBody>
      </p:sp>
      <p:sp>
        <p:nvSpPr>
          <p:cNvPr id="10" name="TextBox 9"/>
          <p:cNvSpPr txBox="1"/>
          <p:nvPr/>
        </p:nvSpPr>
        <p:spPr>
          <a:xfrm>
            <a:off x="903824" y="1533215"/>
            <a:ext cx="2162297" cy="369332"/>
          </a:xfrm>
          <a:prstGeom prst="rect">
            <a:avLst/>
          </a:prstGeom>
          <a:noFill/>
        </p:spPr>
        <p:txBody>
          <a:bodyPr wrap="square" rtlCol="0">
            <a:spAutoFit/>
          </a:bodyPr>
          <a:lstStyle/>
          <a:p>
            <a:r>
              <a:rPr lang="en-US" i="1" dirty="0" smtClean="0">
                <a:solidFill>
                  <a:srgbClr val="800000"/>
                </a:solidFill>
              </a:rPr>
              <a:t>(Almost magical)</a:t>
            </a:r>
            <a:endParaRPr lang="en-US" i="1" dirty="0">
              <a:solidFill>
                <a:srgbClr val="800000"/>
              </a:solidFill>
            </a:endParaRPr>
          </a:p>
        </p:txBody>
      </p:sp>
    </p:spTree>
    <p:extLst>
      <p:ext uri="{BB962C8B-B14F-4D97-AF65-F5344CB8AC3E}">
        <p14:creationId xmlns:p14="http://schemas.microsoft.com/office/powerpoint/2010/main" val="3496692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10" y="156132"/>
            <a:ext cx="8686800" cy="1143000"/>
          </a:xfrm>
        </p:spPr>
        <p:txBody>
          <a:bodyPr>
            <a:normAutofit/>
          </a:bodyPr>
          <a:lstStyle/>
          <a:p>
            <a:r>
              <a:rPr lang="en-US" sz="2800" dirty="0" smtClean="0">
                <a:solidFill>
                  <a:srgbClr val="800000"/>
                </a:solidFill>
              </a:rPr>
              <a:t>AC motor T vs. S @ different voltages &amp; frequencies</a:t>
            </a: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169</a:t>
            </a:fld>
            <a:endParaRPr lang="en-US"/>
          </a:p>
        </p:txBody>
      </p:sp>
      <p:pic>
        <p:nvPicPr>
          <p:cNvPr id="6" name="Picture 5"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6100" y="3327400"/>
            <a:ext cx="431800" cy="203200"/>
          </a:xfrm>
          <a:prstGeom prst="rect">
            <a:avLst/>
          </a:prstGeom>
        </p:spPr>
      </p:pic>
      <p:pic>
        <p:nvPicPr>
          <p:cNvPr id="7" name="Picture 6" descr="Untitle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95" y="900537"/>
            <a:ext cx="7674938" cy="5404246"/>
          </a:xfrm>
          <a:prstGeom prst="rect">
            <a:avLst/>
          </a:prstGeom>
        </p:spPr>
      </p:pic>
      <p:pic>
        <p:nvPicPr>
          <p:cNvPr id="8" name="Picture 7" descr="LOGO.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2984" y="5679214"/>
            <a:ext cx="573296" cy="520700"/>
          </a:xfrm>
          <a:prstGeom prst="rect">
            <a:avLst/>
          </a:prstGeom>
        </p:spPr>
      </p:pic>
      <p:sp>
        <p:nvSpPr>
          <p:cNvPr id="9" name="TextBox 8"/>
          <p:cNvSpPr txBox="1"/>
          <p:nvPr/>
        </p:nvSpPr>
        <p:spPr>
          <a:xfrm>
            <a:off x="5358712" y="2665740"/>
            <a:ext cx="2777041" cy="923330"/>
          </a:xfrm>
          <a:prstGeom prst="rect">
            <a:avLst/>
          </a:prstGeom>
          <a:noFill/>
        </p:spPr>
        <p:txBody>
          <a:bodyPr wrap="square" rtlCol="0">
            <a:spAutoFit/>
          </a:bodyPr>
          <a:lstStyle/>
          <a:p>
            <a:r>
              <a:rPr lang="en-US" dirty="0" smtClean="0"/>
              <a:t>Frequency varies RPM</a:t>
            </a:r>
          </a:p>
          <a:p>
            <a:r>
              <a:rPr lang="en-US" dirty="0" smtClean="0"/>
              <a:t>Voltage varies slip &amp; breakdown torque</a:t>
            </a:r>
            <a:endParaRPr lang="en-US" dirty="0"/>
          </a:p>
        </p:txBody>
      </p:sp>
      <p:sp>
        <p:nvSpPr>
          <p:cNvPr id="10" name="TextBox 9"/>
          <p:cNvSpPr txBox="1"/>
          <p:nvPr/>
        </p:nvSpPr>
        <p:spPr>
          <a:xfrm>
            <a:off x="2358390" y="1465458"/>
            <a:ext cx="184666" cy="369332"/>
          </a:xfrm>
          <a:prstGeom prst="rect">
            <a:avLst/>
          </a:prstGeom>
          <a:noFill/>
        </p:spPr>
        <p:txBody>
          <a:bodyPr wrap="none" rtlCol="0">
            <a:spAutoFit/>
          </a:bodyPr>
          <a:lstStyle/>
          <a:p>
            <a:r>
              <a:rPr lang="en-US" dirty="0" smtClean="0"/>
              <a:t> </a:t>
            </a:r>
            <a:endParaRPr lang="en-US" dirty="0"/>
          </a:p>
        </p:txBody>
      </p:sp>
      <p:pic>
        <p:nvPicPr>
          <p:cNvPr id="11" name="Picture 10" descr="AIR.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6502" y="892863"/>
            <a:ext cx="1192813" cy="586552"/>
          </a:xfrm>
          <a:prstGeom prst="rect">
            <a:avLst/>
          </a:prstGeom>
        </p:spPr>
      </p:pic>
      <p:sp>
        <p:nvSpPr>
          <p:cNvPr id="12" name="Rectangle 11"/>
          <p:cNvSpPr/>
          <p:nvPr/>
        </p:nvSpPr>
        <p:spPr>
          <a:xfrm>
            <a:off x="2316120" y="945368"/>
            <a:ext cx="4572000" cy="646331"/>
          </a:xfrm>
          <a:prstGeom prst="rect">
            <a:avLst/>
          </a:prstGeom>
        </p:spPr>
        <p:txBody>
          <a:bodyPr>
            <a:spAutoFit/>
          </a:bodyPr>
          <a:lstStyle/>
          <a:p>
            <a:r>
              <a:rPr lang="en-US" dirty="0"/>
              <a:t> Four pole AC induction motor</a:t>
            </a:r>
          </a:p>
          <a:p>
            <a:r>
              <a:rPr lang="en-US" dirty="0"/>
              <a:t>Torque vs. speed at fixed inputs</a:t>
            </a:r>
          </a:p>
        </p:txBody>
      </p:sp>
    </p:spTree>
    <p:extLst>
      <p:ext uri="{BB962C8B-B14F-4D97-AF65-F5344CB8AC3E}">
        <p14:creationId xmlns:p14="http://schemas.microsoft.com/office/powerpoint/2010/main" val="3016101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319"/>
            <a:ext cx="8229600" cy="1143000"/>
          </a:xfrm>
        </p:spPr>
        <p:txBody>
          <a:bodyPr>
            <a:normAutofit/>
          </a:bodyPr>
          <a:lstStyle/>
          <a:p>
            <a:r>
              <a:rPr lang="en-US" sz="3200" dirty="0" smtClean="0">
                <a:solidFill>
                  <a:srgbClr val="800000"/>
                </a:solidFill>
              </a:rPr>
              <a:t>Title</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170</a:t>
            </a:fld>
            <a:endParaRPr lang="en-US"/>
          </a:p>
        </p:txBody>
      </p:sp>
    </p:spTree>
    <p:extLst>
      <p:ext uri="{BB962C8B-B14F-4D97-AF65-F5344CB8AC3E}">
        <p14:creationId xmlns:p14="http://schemas.microsoft.com/office/powerpoint/2010/main" val="2986972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319"/>
            <a:ext cx="8229600" cy="1143000"/>
          </a:xfrm>
        </p:spPr>
        <p:txBody>
          <a:bodyPr>
            <a:normAutofit/>
          </a:bodyPr>
          <a:lstStyle/>
          <a:p>
            <a:r>
              <a:rPr lang="en-US" sz="3200" dirty="0" smtClean="0">
                <a:solidFill>
                  <a:srgbClr val="800000"/>
                </a:solidFill>
              </a:rPr>
              <a:t>Title</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171</a:t>
            </a:fld>
            <a:endParaRPr lang="en-US"/>
          </a:p>
        </p:txBody>
      </p:sp>
    </p:spTree>
    <p:extLst>
      <p:ext uri="{BB962C8B-B14F-4D97-AF65-F5344CB8AC3E}">
        <p14:creationId xmlns:p14="http://schemas.microsoft.com/office/powerpoint/2010/main" val="263506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6"/>
            <a:ext cx="8229600" cy="912342"/>
          </a:xfrm>
        </p:spPr>
        <p:txBody>
          <a:bodyPr>
            <a:noAutofit/>
          </a:bodyPr>
          <a:lstStyle/>
          <a:p>
            <a:r>
              <a:rPr lang="en-US" sz="2800" dirty="0" smtClean="0">
                <a:solidFill>
                  <a:srgbClr val="800000"/>
                </a:solidFill>
              </a:rPr>
              <a:t>Introduction to design of AC Induction</a:t>
            </a:r>
            <a:br>
              <a:rPr lang="en-US" sz="2800" dirty="0" smtClean="0">
                <a:solidFill>
                  <a:srgbClr val="800000"/>
                </a:solidFill>
              </a:rPr>
            </a:br>
            <a:r>
              <a:rPr lang="en-US" sz="2800" dirty="0" smtClean="0">
                <a:solidFill>
                  <a:srgbClr val="800000"/>
                </a:solidFill>
              </a:rPr>
              <a:t> machines for flux vector control</a:t>
            </a: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152</a:t>
            </a:fld>
            <a:endParaRPr lang="en-US" dirty="0"/>
          </a:p>
        </p:txBody>
      </p:sp>
      <p:sp>
        <p:nvSpPr>
          <p:cNvPr id="3" name="TextBox 2"/>
          <p:cNvSpPr txBox="1"/>
          <p:nvPr/>
        </p:nvSpPr>
        <p:spPr>
          <a:xfrm>
            <a:off x="544303" y="997945"/>
            <a:ext cx="8028463" cy="5355313"/>
          </a:xfrm>
          <a:prstGeom prst="rect">
            <a:avLst/>
          </a:prstGeom>
          <a:noFill/>
        </p:spPr>
        <p:txBody>
          <a:bodyPr wrap="square" rtlCol="0">
            <a:spAutoFit/>
          </a:bodyPr>
          <a:lstStyle/>
          <a:p>
            <a:r>
              <a:rPr lang="en-US" dirty="0" smtClean="0"/>
              <a:t>Most existing induction machines were designed for constant Volts &amp; Hz as powered from the grid (60Hz in USA &amp; 50Hz in most other countries)</a:t>
            </a:r>
          </a:p>
          <a:p>
            <a:endParaRPr lang="en-US" dirty="0"/>
          </a:p>
          <a:p>
            <a:r>
              <a:rPr lang="en-US" dirty="0" smtClean="0"/>
              <a:t>Motor torques produced in air gap from flux linkage from the two magnetic fields in the smooth surfaced rotor and stator</a:t>
            </a:r>
          </a:p>
          <a:p>
            <a:endParaRPr lang="en-US" dirty="0"/>
          </a:p>
          <a:p>
            <a:r>
              <a:rPr lang="en-US" dirty="0" smtClean="0"/>
              <a:t>Voltage and current is supplied from the power source to only the stator</a:t>
            </a:r>
          </a:p>
          <a:p>
            <a:endParaRPr lang="en-US" dirty="0"/>
          </a:p>
          <a:p>
            <a:r>
              <a:rPr lang="en-US" dirty="0" smtClean="0"/>
              <a:t>Rotor current is induced into the rotor conductors, (cage or wound) </a:t>
            </a:r>
          </a:p>
          <a:p>
            <a:endParaRPr lang="en-US" dirty="0"/>
          </a:p>
          <a:p>
            <a:r>
              <a:rPr lang="en-US" dirty="0" smtClean="0"/>
              <a:t>Stator current consists of two vector components, one for magnetizing the magnetic circuit  and the second for producing torque.</a:t>
            </a:r>
          </a:p>
          <a:p>
            <a:endParaRPr lang="en-US" dirty="0"/>
          </a:p>
          <a:p>
            <a:r>
              <a:rPr lang="en-US" dirty="0" smtClean="0"/>
              <a:t>The AC machine design details discussed herein pertains to inverter driven machines with separate current control of the two vectors.</a:t>
            </a:r>
          </a:p>
          <a:p>
            <a:endParaRPr lang="en-US" dirty="0"/>
          </a:p>
          <a:p>
            <a:r>
              <a:rPr lang="en-US" dirty="0" smtClean="0"/>
              <a:t>The principle difference between grid &amp; inverter powered AC machines is in the rotor bar configuration, materials used and the rotor design proportions of steel and conductors.  </a:t>
            </a:r>
          </a:p>
        </p:txBody>
      </p:sp>
    </p:spTree>
    <p:extLst>
      <p:ext uri="{BB962C8B-B14F-4D97-AF65-F5344CB8AC3E}">
        <p14:creationId xmlns:p14="http://schemas.microsoft.com/office/powerpoint/2010/main" val="2821371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556"/>
            <a:ext cx="8229600" cy="935022"/>
          </a:xfrm>
        </p:spPr>
        <p:txBody>
          <a:bodyPr>
            <a:noAutofit/>
          </a:bodyPr>
          <a:lstStyle/>
          <a:p>
            <a:r>
              <a:rPr lang="en-US" sz="2800" dirty="0">
                <a:solidFill>
                  <a:srgbClr val="800000"/>
                </a:solidFill>
              </a:rPr>
              <a:t>Introduction to design of AC Induction</a:t>
            </a:r>
            <a:br>
              <a:rPr lang="en-US" sz="2800" dirty="0">
                <a:solidFill>
                  <a:srgbClr val="800000"/>
                </a:solidFill>
              </a:rPr>
            </a:br>
            <a:r>
              <a:rPr lang="en-US" sz="2800" dirty="0">
                <a:solidFill>
                  <a:srgbClr val="800000"/>
                </a:solidFill>
              </a:rPr>
              <a:t> machines for flux vector </a:t>
            </a:r>
            <a:r>
              <a:rPr lang="en-US" sz="2800" dirty="0" smtClean="0">
                <a:solidFill>
                  <a:srgbClr val="800000"/>
                </a:solidFill>
              </a:rPr>
              <a:t>control, cont.</a:t>
            </a: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153</a:t>
            </a:fld>
            <a:endParaRPr lang="en-US" dirty="0"/>
          </a:p>
        </p:txBody>
      </p:sp>
      <p:sp>
        <p:nvSpPr>
          <p:cNvPr id="6" name="TextBox 5"/>
          <p:cNvSpPr txBox="1"/>
          <p:nvPr/>
        </p:nvSpPr>
        <p:spPr>
          <a:xfrm>
            <a:off x="884492" y="1192976"/>
            <a:ext cx="7676934" cy="5078314"/>
          </a:xfrm>
          <a:prstGeom prst="rect">
            <a:avLst/>
          </a:prstGeom>
          <a:noFill/>
        </p:spPr>
        <p:txBody>
          <a:bodyPr wrap="square" rtlCol="0">
            <a:spAutoFit/>
          </a:bodyPr>
          <a:lstStyle/>
          <a:p>
            <a:r>
              <a:rPr lang="en-US" dirty="0" smtClean="0"/>
              <a:t>Most common rotor winding is a single shorted turn with several parallel paths.</a:t>
            </a:r>
          </a:p>
          <a:p>
            <a:endParaRPr lang="en-US" dirty="0"/>
          </a:p>
          <a:p>
            <a:r>
              <a:rPr lang="en-US" dirty="0" smtClean="0"/>
              <a:t>Most common rotor conductor has been die cast aluminum (low cost)</a:t>
            </a:r>
          </a:p>
          <a:p>
            <a:endParaRPr lang="en-US" dirty="0"/>
          </a:p>
          <a:p>
            <a:r>
              <a:rPr lang="en-US" dirty="0" smtClean="0"/>
              <a:t>Grid machines @ fixed voltage and frequency require high rotor resistance for starting machine against large loads.</a:t>
            </a:r>
          </a:p>
          <a:p>
            <a:endParaRPr lang="en-US" dirty="0"/>
          </a:p>
          <a:p>
            <a:r>
              <a:rPr lang="en-US" dirty="0" smtClean="0"/>
              <a:t>Inverter driven AC machines require low resistance rotor conductors</a:t>
            </a:r>
          </a:p>
          <a:p>
            <a:endParaRPr lang="en-US" dirty="0"/>
          </a:p>
          <a:p>
            <a:r>
              <a:rPr lang="en-US" dirty="0" smtClean="0"/>
              <a:t>Standard NEMA &amp; IEC AC induction machines not optimized for flux vector control of two current vectors.</a:t>
            </a:r>
          </a:p>
          <a:p>
            <a:endParaRPr lang="en-US" dirty="0"/>
          </a:p>
          <a:p>
            <a:r>
              <a:rPr lang="en-US" dirty="0" smtClean="0"/>
              <a:t>AC Induction machines under 1200 Nm are optimized at 4 poles max.</a:t>
            </a:r>
          </a:p>
          <a:p>
            <a:endParaRPr lang="en-US" dirty="0"/>
          </a:p>
          <a:p>
            <a:r>
              <a:rPr lang="en-US" dirty="0" smtClean="0"/>
              <a:t>Reduction in power factor and efficiency results by increasing poles</a:t>
            </a:r>
          </a:p>
          <a:p>
            <a:endParaRPr lang="en-US" dirty="0"/>
          </a:p>
          <a:p>
            <a:r>
              <a:rPr lang="en-US" dirty="0" smtClean="0"/>
              <a:t>Rotor cooling of Ohmic rotor losses most limiting issue with AC Induction</a:t>
            </a:r>
          </a:p>
        </p:txBody>
      </p:sp>
    </p:spTree>
    <p:extLst>
      <p:ext uri="{BB962C8B-B14F-4D97-AF65-F5344CB8AC3E}">
        <p14:creationId xmlns:p14="http://schemas.microsoft.com/office/powerpoint/2010/main" val="3940934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154</a:t>
            </a:fld>
            <a:endParaRPr lang="en-US"/>
          </a:p>
        </p:txBody>
      </p:sp>
      <p:sp>
        <p:nvSpPr>
          <p:cNvPr id="6" name="Title 1"/>
          <p:cNvSpPr>
            <a:spLocks noGrp="1"/>
          </p:cNvSpPr>
          <p:nvPr>
            <p:ph type="title"/>
          </p:nvPr>
        </p:nvSpPr>
        <p:spPr>
          <a:xfrm>
            <a:off x="457200" y="120384"/>
            <a:ext cx="8229600" cy="701211"/>
          </a:xfrm>
        </p:spPr>
        <p:txBody>
          <a:bodyPr>
            <a:normAutofit fontScale="90000"/>
          </a:bodyPr>
          <a:lstStyle/>
          <a:p>
            <a:r>
              <a:rPr lang="en-US" sz="3600" dirty="0" smtClean="0">
                <a:solidFill>
                  <a:srgbClr val="800000"/>
                </a:solidFill>
              </a:rPr>
              <a:t>Example of Large AC Induction Machine</a:t>
            </a:r>
            <a:endParaRPr lang="en-US" sz="3600" dirty="0">
              <a:solidFill>
                <a:srgbClr val="800000"/>
              </a:solidFill>
            </a:endParaRPr>
          </a:p>
        </p:txBody>
      </p:sp>
      <p:pic>
        <p:nvPicPr>
          <p:cNvPr id="7" name="Picture 6" descr="SIEMENS AC.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015" y="862033"/>
            <a:ext cx="7360318" cy="5389189"/>
          </a:xfrm>
          <a:prstGeom prst="rect">
            <a:avLst/>
          </a:prstGeom>
        </p:spPr>
      </p:pic>
      <p:sp>
        <p:nvSpPr>
          <p:cNvPr id="8" name="TextBox 7"/>
          <p:cNvSpPr txBox="1"/>
          <p:nvPr/>
        </p:nvSpPr>
        <p:spPr>
          <a:xfrm>
            <a:off x="6843884" y="5729111"/>
            <a:ext cx="1721555" cy="461665"/>
          </a:xfrm>
          <a:prstGeom prst="rect">
            <a:avLst/>
          </a:prstGeom>
          <a:noFill/>
        </p:spPr>
        <p:txBody>
          <a:bodyPr wrap="square" rtlCol="0">
            <a:spAutoFit/>
          </a:bodyPr>
          <a:lstStyle/>
          <a:p>
            <a:r>
              <a:rPr lang="en-US" sz="2400" dirty="0" smtClean="0"/>
              <a:t>Siemens</a:t>
            </a:r>
            <a:endParaRPr lang="en-US" sz="2400" dirty="0"/>
          </a:p>
        </p:txBody>
      </p:sp>
    </p:spTree>
    <p:extLst>
      <p:ext uri="{BB962C8B-B14F-4D97-AF65-F5344CB8AC3E}">
        <p14:creationId xmlns:p14="http://schemas.microsoft.com/office/powerpoint/2010/main" val="279798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155</a:t>
            </a:fld>
            <a:endParaRPr lang="en-US"/>
          </a:p>
        </p:txBody>
      </p:sp>
      <p:pic>
        <p:nvPicPr>
          <p:cNvPr id="6" name="Picture 1" descr="Screen shot 2010-01-16 at 9.58.42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7200799"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1259632" y="242645"/>
            <a:ext cx="73448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a:solidFill>
                  <a:srgbClr val="800000"/>
                </a:solidFill>
              </a:rPr>
              <a:t>Mechanical </a:t>
            </a:r>
            <a:r>
              <a:rPr lang="en-US" sz="2800" dirty="0" smtClean="0">
                <a:solidFill>
                  <a:srgbClr val="800000"/>
                </a:solidFill>
              </a:rPr>
              <a:t>Configuration &amp; details of a</a:t>
            </a:r>
          </a:p>
          <a:p>
            <a:r>
              <a:rPr lang="en-US" sz="2800" dirty="0" smtClean="0">
                <a:solidFill>
                  <a:srgbClr val="800000"/>
                </a:solidFill>
              </a:rPr>
              <a:t>high performance AC induction machine</a:t>
            </a:r>
            <a:endParaRPr lang="en-US" sz="2800" dirty="0">
              <a:solidFill>
                <a:srgbClr val="800000"/>
              </a:solidFill>
            </a:endParaRPr>
          </a:p>
        </p:txBody>
      </p:sp>
    </p:spTree>
    <p:extLst>
      <p:ext uri="{BB962C8B-B14F-4D97-AF65-F5344CB8AC3E}">
        <p14:creationId xmlns:p14="http://schemas.microsoft.com/office/powerpoint/2010/main" val="385592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16" y="195319"/>
            <a:ext cx="8809205" cy="1143000"/>
          </a:xfrm>
        </p:spPr>
        <p:txBody>
          <a:bodyPr>
            <a:normAutofit/>
          </a:bodyPr>
          <a:lstStyle/>
          <a:p>
            <a:r>
              <a:rPr lang="en-US" sz="3200" dirty="0" smtClean="0">
                <a:solidFill>
                  <a:srgbClr val="800000"/>
                </a:solidFill>
              </a:rPr>
              <a:t>AC Induction machine (IM) </a:t>
            </a:r>
            <a:r>
              <a:rPr lang="en-US" sz="2800" dirty="0" smtClean="0">
                <a:solidFill>
                  <a:srgbClr val="800000"/>
                </a:solidFill>
              </a:rPr>
              <a:t>performance</a:t>
            </a:r>
            <a:r>
              <a:rPr lang="en-US" sz="3200" dirty="0" smtClean="0">
                <a:solidFill>
                  <a:srgbClr val="800000"/>
                </a:solidFill>
              </a:rPr>
              <a:t> range</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156</a:t>
            </a:fld>
            <a:endParaRPr lang="en-US"/>
          </a:p>
        </p:txBody>
      </p:sp>
      <p:pic>
        <p:nvPicPr>
          <p:cNvPr id="3" name="Picture 2" descr="Untitled 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13" y="906548"/>
            <a:ext cx="8572500" cy="5446346"/>
          </a:xfrm>
          <a:prstGeom prst="rect">
            <a:avLst/>
          </a:prstGeom>
        </p:spPr>
      </p:pic>
      <p:sp>
        <p:nvSpPr>
          <p:cNvPr id="6" name="TextBox 5"/>
          <p:cNvSpPr txBox="1"/>
          <p:nvPr/>
        </p:nvSpPr>
        <p:spPr>
          <a:xfrm>
            <a:off x="5617136" y="907613"/>
            <a:ext cx="3528694" cy="400110"/>
          </a:xfrm>
          <a:prstGeom prst="rect">
            <a:avLst/>
          </a:prstGeom>
          <a:noFill/>
        </p:spPr>
        <p:txBody>
          <a:bodyPr wrap="square" rtlCol="0">
            <a:spAutoFit/>
          </a:bodyPr>
          <a:lstStyle/>
          <a:p>
            <a:r>
              <a:rPr lang="en-US" sz="2000" dirty="0" smtClean="0">
                <a:solidFill>
                  <a:srgbClr val="800000"/>
                </a:solidFill>
              </a:rPr>
              <a:t>Fixed voltage &amp; frequency</a:t>
            </a:r>
            <a:endParaRPr lang="en-US" sz="2000" dirty="0">
              <a:solidFill>
                <a:srgbClr val="800000"/>
              </a:solidFill>
            </a:endParaRPr>
          </a:p>
        </p:txBody>
      </p:sp>
    </p:spTree>
    <p:extLst>
      <p:ext uri="{BB962C8B-B14F-4D97-AF65-F5344CB8AC3E}">
        <p14:creationId xmlns:p14="http://schemas.microsoft.com/office/powerpoint/2010/main" val="532214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lvl1pPr eaLnBrk="0" hangingPunct="0">
              <a:defRPr sz="2400" b="1">
                <a:solidFill>
                  <a:schemeClr val="tx2"/>
                </a:solidFill>
                <a:latin typeface="Arial" charset="0"/>
                <a:ea typeface="ＭＳ Ｐゴシック" charset="0"/>
                <a:cs typeface="ＭＳ Ｐゴシック" charset="0"/>
              </a:defRPr>
            </a:lvl1pPr>
            <a:lvl2pPr marL="37931725" indent="-37474525" eaLnBrk="0" hangingPunct="0">
              <a:defRPr sz="2400" b="1">
                <a:solidFill>
                  <a:schemeClr val="tx2"/>
                </a:solidFill>
                <a:latin typeface="Arial" charset="0"/>
                <a:ea typeface="ＭＳ Ｐゴシック" charset="0"/>
              </a:defRPr>
            </a:lvl2pPr>
            <a:lvl3pPr eaLnBrk="0" hangingPunct="0">
              <a:defRPr sz="2400" b="1">
                <a:solidFill>
                  <a:schemeClr val="tx2"/>
                </a:solidFill>
                <a:latin typeface="Arial" charset="0"/>
                <a:ea typeface="ＭＳ Ｐゴシック" charset="0"/>
              </a:defRPr>
            </a:lvl3pPr>
            <a:lvl4pPr eaLnBrk="0" hangingPunct="0">
              <a:defRPr sz="2400" b="1">
                <a:solidFill>
                  <a:schemeClr val="tx2"/>
                </a:solidFill>
                <a:latin typeface="Arial" charset="0"/>
                <a:ea typeface="ＭＳ Ｐゴシック" charset="0"/>
              </a:defRPr>
            </a:lvl4pPr>
            <a:lvl5pPr eaLnBrk="0" hangingPunct="0">
              <a:defRPr sz="2400" b="1">
                <a:solidFill>
                  <a:schemeClr val="tx2"/>
                </a:solidFill>
                <a:latin typeface="Arial" charset="0"/>
                <a:ea typeface="ＭＳ Ｐゴシック" charset="0"/>
              </a:defRPr>
            </a:lvl5pPr>
            <a:lvl6pPr marL="457200" eaLnBrk="0" fontAlgn="base" hangingPunct="0">
              <a:spcBef>
                <a:spcPct val="0"/>
              </a:spcBef>
              <a:spcAft>
                <a:spcPct val="0"/>
              </a:spcAft>
              <a:defRPr sz="2400" b="1">
                <a:solidFill>
                  <a:schemeClr val="tx2"/>
                </a:solidFill>
                <a:latin typeface="Arial" charset="0"/>
                <a:ea typeface="ＭＳ Ｐゴシック" charset="0"/>
              </a:defRPr>
            </a:lvl6pPr>
            <a:lvl7pPr marL="914400" eaLnBrk="0" fontAlgn="base" hangingPunct="0">
              <a:spcBef>
                <a:spcPct val="0"/>
              </a:spcBef>
              <a:spcAft>
                <a:spcPct val="0"/>
              </a:spcAft>
              <a:defRPr sz="2400" b="1">
                <a:solidFill>
                  <a:schemeClr val="tx2"/>
                </a:solidFill>
                <a:latin typeface="Arial" charset="0"/>
                <a:ea typeface="ＭＳ Ｐゴシック" charset="0"/>
              </a:defRPr>
            </a:lvl7pPr>
            <a:lvl8pPr marL="1371600" eaLnBrk="0" fontAlgn="base" hangingPunct="0">
              <a:spcBef>
                <a:spcPct val="0"/>
              </a:spcBef>
              <a:spcAft>
                <a:spcPct val="0"/>
              </a:spcAft>
              <a:defRPr sz="2400" b="1">
                <a:solidFill>
                  <a:schemeClr val="tx2"/>
                </a:solidFill>
                <a:latin typeface="Arial" charset="0"/>
                <a:ea typeface="ＭＳ Ｐゴシック" charset="0"/>
              </a:defRPr>
            </a:lvl8pPr>
            <a:lvl9pPr marL="1828800" eaLnBrk="0" fontAlgn="base" hangingPunct="0">
              <a:spcBef>
                <a:spcPct val="0"/>
              </a:spcBef>
              <a:spcAft>
                <a:spcPct val="0"/>
              </a:spcAft>
              <a:defRPr sz="2400" b="1">
                <a:solidFill>
                  <a:schemeClr val="tx2"/>
                </a:solidFill>
                <a:latin typeface="Arial" charset="0"/>
                <a:ea typeface="ＭＳ Ｐゴシック" charset="0"/>
              </a:defRPr>
            </a:lvl9pPr>
          </a:lstStyle>
          <a:p>
            <a:pPr eaLnBrk="1" hangingPunct="1"/>
            <a:fld id="{80AA73DC-EDAF-7D41-A7F2-DBA5250BFC1A}" type="slidenum">
              <a:rPr lang="en-US" sz="1400" b="0">
                <a:solidFill>
                  <a:schemeClr val="tx1"/>
                </a:solidFill>
                <a:latin typeface="Times New Roman" charset="0"/>
              </a:rPr>
              <a:pPr eaLnBrk="1" hangingPunct="1"/>
              <a:t>157</a:t>
            </a:fld>
            <a:endParaRPr lang="en-US" sz="1400" b="0" dirty="0">
              <a:solidFill>
                <a:schemeClr val="tx1"/>
              </a:solidFill>
              <a:latin typeface="Times New Roman" charset="0"/>
            </a:endParaRPr>
          </a:p>
        </p:txBody>
      </p:sp>
      <p:pic>
        <p:nvPicPr>
          <p:cNvPr id="29700" name="Picture 3"/>
          <p:cNvPicPr>
            <a:picLocks noChangeAspect="1" noChangeArrowheads="1"/>
          </p:cNvPicPr>
          <p:nvPr/>
        </p:nvPicPr>
        <p:blipFill>
          <a:blip r:embed="rId2">
            <a:extLst>
              <a:ext uri="{28A0092B-C50C-407E-A947-70E740481C1C}">
                <a14:useLocalDpi xmlns:a14="http://schemas.microsoft.com/office/drawing/2010/main" val="0"/>
              </a:ext>
            </a:extLst>
          </a:blip>
          <a:srcRect l="20313" t="7292" r="52344" b="28125"/>
          <a:stretch>
            <a:fillRect/>
          </a:stretch>
        </p:blipFill>
        <p:spPr bwMode="auto">
          <a:xfrm rot="5400000">
            <a:off x="1222984" y="65521"/>
            <a:ext cx="2306793" cy="38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4"/>
          <p:cNvSpPr>
            <a:spLocks noGrp="1" noChangeArrowheads="1"/>
          </p:cNvSpPr>
          <p:nvPr>
            <p:ph type="title" idx="4294967295"/>
          </p:nvPr>
        </p:nvSpPr>
        <p:spPr>
          <a:xfrm>
            <a:off x="185493" y="3096156"/>
            <a:ext cx="4286383" cy="844995"/>
          </a:xfrm>
        </p:spPr>
        <p:txBody>
          <a:bodyPr>
            <a:normAutofit/>
          </a:bodyPr>
          <a:lstStyle/>
          <a:p>
            <a:pPr eaLnBrk="1" hangingPunct="1"/>
            <a:r>
              <a:rPr lang="en-US" sz="1800" dirty="0" smtClean="0">
                <a:solidFill>
                  <a:srgbClr val="000000"/>
                </a:solidFill>
                <a:latin typeface="Arial"/>
                <a:ea typeface="ＭＳ Ｐゴシック" charset="0"/>
                <a:cs typeface="Arial"/>
              </a:rPr>
              <a:t>Stator &amp; Rotor cut-a-way </a:t>
            </a:r>
            <a:br>
              <a:rPr lang="en-US" sz="1800" dirty="0" smtClean="0">
                <a:solidFill>
                  <a:srgbClr val="000000"/>
                </a:solidFill>
                <a:latin typeface="Arial"/>
                <a:ea typeface="ＭＳ Ｐゴシック" charset="0"/>
                <a:cs typeface="Arial"/>
              </a:rPr>
            </a:br>
            <a:r>
              <a:rPr lang="en-US" sz="1800" dirty="0" smtClean="0">
                <a:solidFill>
                  <a:srgbClr val="000000"/>
                </a:solidFill>
                <a:latin typeface="Arial"/>
                <a:ea typeface="ＭＳ Ｐゴシック" charset="0"/>
                <a:cs typeface="Arial"/>
              </a:rPr>
              <a:t>for AC induction motor</a:t>
            </a:r>
            <a:endParaRPr lang="en-US" sz="1800" dirty="0">
              <a:solidFill>
                <a:srgbClr val="000000"/>
              </a:solidFill>
              <a:latin typeface="Arial"/>
              <a:ea typeface="ＭＳ Ｐゴシック" charset="0"/>
              <a:cs typeface="Arial"/>
            </a:endParaRPr>
          </a:p>
        </p:txBody>
      </p:sp>
      <p:pic>
        <p:nvPicPr>
          <p:cNvPr id="4" name="Picture 3"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596" y="806778"/>
            <a:ext cx="4486435" cy="3361173"/>
          </a:xfrm>
          <a:prstGeom prst="rect">
            <a:avLst/>
          </a:prstGeom>
        </p:spPr>
      </p:pic>
      <p:sp>
        <p:nvSpPr>
          <p:cNvPr id="6" name="TextBox 5"/>
          <p:cNvSpPr txBox="1"/>
          <p:nvPr/>
        </p:nvSpPr>
        <p:spPr>
          <a:xfrm>
            <a:off x="3690000" y="2920952"/>
            <a:ext cx="763815" cy="276999"/>
          </a:xfrm>
          <a:prstGeom prst="rect">
            <a:avLst/>
          </a:prstGeom>
          <a:noFill/>
        </p:spPr>
        <p:txBody>
          <a:bodyPr wrap="square" rtlCol="0">
            <a:spAutoFit/>
          </a:bodyPr>
          <a:lstStyle/>
          <a:p>
            <a:r>
              <a:rPr lang="en-US" sz="1200" dirty="0" smtClean="0"/>
              <a:t>E &amp; A</a:t>
            </a:r>
            <a:endParaRPr lang="en-US" sz="1200" dirty="0"/>
          </a:p>
        </p:txBody>
      </p:sp>
      <p:sp>
        <p:nvSpPr>
          <p:cNvPr id="7" name="TextBox 6"/>
          <p:cNvSpPr txBox="1"/>
          <p:nvPr/>
        </p:nvSpPr>
        <p:spPr>
          <a:xfrm>
            <a:off x="4643938" y="3798619"/>
            <a:ext cx="783463" cy="276999"/>
          </a:xfrm>
          <a:prstGeom prst="rect">
            <a:avLst/>
          </a:prstGeom>
          <a:noFill/>
        </p:spPr>
        <p:txBody>
          <a:bodyPr wrap="none" rtlCol="0">
            <a:spAutoFit/>
          </a:bodyPr>
          <a:lstStyle/>
          <a:p>
            <a:r>
              <a:rPr lang="en-US" sz="1200" dirty="0" smtClean="0">
                <a:solidFill>
                  <a:schemeClr val="bg1"/>
                </a:solidFill>
              </a:rPr>
              <a:t>Reliance</a:t>
            </a:r>
            <a:endParaRPr lang="en-US" sz="1200" dirty="0">
              <a:solidFill>
                <a:schemeClr val="bg1"/>
              </a:solidFill>
            </a:endParaRPr>
          </a:p>
        </p:txBody>
      </p:sp>
      <p:sp>
        <p:nvSpPr>
          <p:cNvPr id="8" name="TextBox 7"/>
          <p:cNvSpPr txBox="1"/>
          <p:nvPr/>
        </p:nvSpPr>
        <p:spPr>
          <a:xfrm>
            <a:off x="502310" y="113403"/>
            <a:ext cx="8510653" cy="523220"/>
          </a:xfrm>
          <a:prstGeom prst="rect">
            <a:avLst/>
          </a:prstGeom>
          <a:noFill/>
        </p:spPr>
        <p:txBody>
          <a:bodyPr wrap="square" rtlCol="0">
            <a:spAutoFit/>
          </a:bodyPr>
          <a:lstStyle/>
          <a:p>
            <a:r>
              <a:rPr lang="en-US" sz="2800" dirty="0" smtClean="0">
                <a:solidFill>
                  <a:srgbClr val="800000"/>
                </a:solidFill>
              </a:rPr>
              <a:t>A look at the components of AC Induction machines</a:t>
            </a:r>
            <a:endParaRPr lang="en-US" sz="2800" dirty="0">
              <a:solidFill>
                <a:srgbClr val="800000"/>
              </a:solidFill>
            </a:endParaRPr>
          </a:p>
        </p:txBody>
      </p:sp>
      <p:sp>
        <p:nvSpPr>
          <p:cNvPr id="9" name="TextBox 8"/>
          <p:cNvSpPr txBox="1"/>
          <p:nvPr/>
        </p:nvSpPr>
        <p:spPr>
          <a:xfrm>
            <a:off x="8107770" y="1255187"/>
            <a:ext cx="749123" cy="369332"/>
          </a:xfrm>
          <a:prstGeom prst="rect">
            <a:avLst/>
          </a:prstGeom>
          <a:noFill/>
        </p:spPr>
        <p:txBody>
          <a:bodyPr wrap="none" rtlCol="0">
            <a:spAutoFit/>
          </a:bodyPr>
          <a:lstStyle/>
          <a:p>
            <a:r>
              <a:rPr lang="en-US" dirty="0" smtClean="0">
                <a:solidFill>
                  <a:schemeClr val="bg1"/>
                </a:solidFill>
              </a:rPr>
              <a:t>Rotor</a:t>
            </a:r>
            <a:endParaRPr lang="en-US" dirty="0">
              <a:solidFill>
                <a:schemeClr val="bg1"/>
              </a:solidFill>
            </a:endParaRPr>
          </a:p>
        </p:txBody>
      </p:sp>
      <p:sp>
        <p:nvSpPr>
          <p:cNvPr id="10" name="TextBox 9"/>
          <p:cNvSpPr txBox="1"/>
          <p:nvPr/>
        </p:nvSpPr>
        <p:spPr>
          <a:xfrm>
            <a:off x="7677586" y="931518"/>
            <a:ext cx="1666927" cy="369332"/>
          </a:xfrm>
          <a:prstGeom prst="rect">
            <a:avLst/>
          </a:prstGeom>
          <a:noFill/>
        </p:spPr>
        <p:txBody>
          <a:bodyPr wrap="square" rtlCol="0">
            <a:spAutoFit/>
          </a:bodyPr>
          <a:lstStyle/>
          <a:p>
            <a:r>
              <a:rPr lang="en-US" dirty="0" smtClean="0">
                <a:solidFill>
                  <a:schemeClr val="bg1"/>
                </a:solidFill>
              </a:rPr>
              <a:t>Stator</a:t>
            </a:r>
            <a:endParaRPr lang="en-US" dirty="0">
              <a:solidFill>
                <a:schemeClr val="bg1"/>
              </a:solidFill>
            </a:endParaRPr>
          </a:p>
        </p:txBody>
      </p:sp>
      <p:cxnSp>
        <p:nvCxnSpPr>
          <p:cNvPr id="12" name="Straight Arrow Connector 11"/>
          <p:cNvCxnSpPr/>
          <p:nvPr/>
        </p:nvCxnSpPr>
        <p:spPr>
          <a:xfrm flipH="1">
            <a:off x="6837801" y="1440208"/>
            <a:ext cx="1269969" cy="8164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0" idx="1"/>
          </p:cNvCxnSpPr>
          <p:nvPr/>
        </p:nvCxnSpPr>
        <p:spPr>
          <a:xfrm flipH="1">
            <a:off x="6553200" y="1116184"/>
            <a:ext cx="1124386" cy="6188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5" name="Picture 14" descr="Untitle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3565" y="4511790"/>
            <a:ext cx="2282086" cy="1347527"/>
          </a:xfrm>
          <a:prstGeom prst="rect">
            <a:avLst/>
          </a:prstGeom>
        </p:spPr>
      </p:pic>
      <p:pic>
        <p:nvPicPr>
          <p:cNvPr id="16" name="Picture 15" descr="Untitled.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5751" y="4352613"/>
            <a:ext cx="1598562" cy="1600200"/>
          </a:xfrm>
          <a:prstGeom prst="rect">
            <a:avLst/>
          </a:prstGeom>
        </p:spPr>
      </p:pic>
      <p:pic>
        <p:nvPicPr>
          <p:cNvPr id="17" name="Picture 16" descr="Untitled.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2580" y="4352613"/>
            <a:ext cx="1117600" cy="1714500"/>
          </a:xfrm>
          <a:prstGeom prst="rect">
            <a:avLst/>
          </a:prstGeom>
        </p:spPr>
      </p:pic>
      <p:pic>
        <p:nvPicPr>
          <p:cNvPr id="18" name="Picture 17" descr="Untitled.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040" y="3917492"/>
            <a:ext cx="3237714" cy="2470608"/>
          </a:xfrm>
          <a:prstGeom prst="rect">
            <a:avLst/>
          </a:prstGeom>
        </p:spPr>
      </p:pic>
      <p:sp>
        <p:nvSpPr>
          <p:cNvPr id="19" name="Rectangle 18"/>
          <p:cNvSpPr/>
          <p:nvPr/>
        </p:nvSpPr>
        <p:spPr>
          <a:xfrm>
            <a:off x="2990217" y="6465551"/>
            <a:ext cx="2896346" cy="276999"/>
          </a:xfrm>
          <a:prstGeom prst="rect">
            <a:avLst/>
          </a:prstGeom>
        </p:spPr>
        <p:txBody>
          <a:bodyPr wrap="none">
            <a:spAutoFit/>
          </a:bodyPr>
          <a:lstStyle/>
          <a:p>
            <a:r>
              <a:rPr lang="en-US" sz="1200" dirty="0">
                <a:solidFill>
                  <a:srgbClr val="800000"/>
                </a:solidFill>
              </a:rPr>
              <a:t>Mod </a:t>
            </a:r>
            <a:r>
              <a:rPr lang="en-US" sz="1200" dirty="0" smtClean="0">
                <a:solidFill>
                  <a:srgbClr val="800000"/>
                </a:solidFill>
              </a:rPr>
              <a:t>16 </a:t>
            </a:r>
            <a:r>
              <a:rPr lang="en-US" sz="1200" dirty="0">
                <a:solidFill>
                  <a:srgbClr val="800000"/>
                </a:solidFill>
              </a:rPr>
              <a:t>Copyright: JR Hendershot 2012</a:t>
            </a:r>
          </a:p>
        </p:txBody>
      </p:sp>
      <p:sp>
        <p:nvSpPr>
          <p:cNvPr id="20" name="TextBox 19"/>
          <p:cNvSpPr txBox="1"/>
          <p:nvPr/>
        </p:nvSpPr>
        <p:spPr>
          <a:xfrm>
            <a:off x="617760" y="5806191"/>
            <a:ext cx="1604811" cy="461665"/>
          </a:xfrm>
          <a:prstGeom prst="rect">
            <a:avLst/>
          </a:prstGeom>
          <a:noFill/>
        </p:spPr>
        <p:txBody>
          <a:bodyPr wrap="square" rtlCol="0">
            <a:spAutoFit/>
          </a:bodyPr>
          <a:lstStyle/>
          <a:p>
            <a:r>
              <a:rPr lang="en-US" sz="1200" dirty="0" smtClean="0">
                <a:solidFill>
                  <a:schemeClr val="bg1"/>
                </a:solidFill>
              </a:rPr>
              <a:t>Stator for AC Induction Motor</a:t>
            </a:r>
            <a:endParaRPr lang="en-US" sz="1200" dirty="0">
              <a:solidFill>
                <a:schemeClr val="bg1"/>
              </a:solidFill>
            </a:endParaRPr>
          </a:p>
        </p:txBody>
      </p:sp>
    </p:spTree>
    <p:extLst>
      <p:ext uri="{BB962C8B-B14F-4D97-AF65-F5344CB8AC3E}">
        <p14:creationId xmlns:p14="http://schemas.microsoft.com/office/powerpoint/2010/main" val="600893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93" y="163903"/>
            <a:ext cx="8229600" cy="701211"/>
          </a:xfrm>
        </p:spPr>
        <p:txBody>
          <a:bodyPr>
            <a:normAutofit fontScale="90000"/>
          </a:bodyPr>
          <a:lstStyle/>
          <a:p>
            <a:r>
              <a:rPr lang="en-US" sz="3600" dirty="0" smtClean="0">
                <a:solidFill>
                  <a:srgbClr val="800000"/>
                </a:solidFill>
              </a:rPr>
              <a:t>NEMA type A, B, C &amp; D, rotor laminations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158</a:t>
            </a:fld>
            <a:endParaRPr lang="en-US" dirty="0"/>
          </a:p>
        </p:txBody>
      </p:sp>
      <p:pic>
        <p:nvPicPr>
          <p:cNvPr id="3" name="Picture 2" descr="Untitled.tiff"/>
          <p:cNvPicPr>
            <a:picLocks noChangeAspect="1"/>
          </p:cNvPicPr>
          <p:nvPr/>
        </p:nvPicPr>
        <p:blipFill rotWithShape="1">
          <a:blip r:embed="rId2">
            <a:extLst>
              <a:ext uri="{28A0092B-C50C-407E-A947-70E740481C1C}">
                <a14:useLocalDpi xmlns:a14="http://schemas.microsoft.com/office/drawing/2010/main" val="0"/>
              </a:ext>
            </a:extLst>
          </a:blip>
          <a:srcRect b="3679"/>
          <a:stretch/>
        </p:blipFill>
        <p:spPr>
          <a:xfrm>
            <a:off x="2339562" y="965873"/>
            <a:ext cx="6125444" cy="4982223"/>
          </a:xfrm>
          <a:prstGeom prst="rect">
            <a:avLst/>
          </a:prstGeom>
        </p:spPr>
      </p:pic>
      <p:pic>
        <p:nvPicPr>
          <p:cNvPr id="6" name="Picture 5"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219" y="3247320"/>
            <a:ext cx="228928" cy="157129"/>
          </a:xfrm>
          <a:prstGeom prst="rect">
            <a:avLst/>
          </a:prstGeom>
        </p:spPr>
      </p:pic>
      <p:pic>
        <p:nvPicPr>
          <p:cNvPr id="7" name="Picture 6"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004" y="3222648"/>
            <a:ext cx="292005" cy="137414"/>
          </a:xfrm>
          <a:prstGeom prst="rect">
            <a:avLst/>
          </a:prstGeom>
        </p:spPr>
      </p:pic>
      <p:sp>
        <p:nvSpPr>
          <p:cNvPr id="8" name="TextBox 7"/>
          <p:cNvSpPr txBox="1"/>
          <p:nvPr/>
        </p:nvSpPr>
        <p:spPr>
          <a:xfrm>
            <a:off x="3689483" y="1950309"/>
            <a:ext cx="3934550" cy="3046988"/>
          </a:xfrm>
          <a:prstGeom prst="rect">
            <a:avLst/>
          </a:prstGeom>
          <a:noFill/>
        </p:spPr>
        <p:txBody>
          <a:bodyPr wrap="square" rtlCol="0">
            <a:spAutoFit/>
          </a:bodyPr>
          <a:lstStyle/>
          <a:p>
            <a:r>
              <a:rPr lang="en-US" sz="2400" dirty="0" smtClean="0">
                <a:solidFill>
                  <a:srgbClr val="800000"/>
                </a:solidFill>
              </a:rPr>
              <a:t>A							 B</a:t>
            </a:r>
          </a:p>
          <a:p>
            <a:endParaRPr lang="en-US" sz="2400" dirty="0">
              <a:solidFill>
                <a:srgbClr val="800000"/>
              </a:solidFill>
            </a:endParaRPr>
          </a:p>
          <a:p>
            <a:endParaRPr lang="en-US" sz="2400" dirty="0" smtClean="0">
              <a:solidFill>
                <a:srgbClr val="800000"/>
              </a:solidFill>
            </a:endParaRPr>
          </a:p>
          <a:p>
            <a:endParaRPr lang="en-US" sz="2400" dirty="0">
              <a:solidFill>
                <a:srgbClr val="800000"/>
              </a:solidFill>
            </a:endParaRPr>
          </a:p>
          <a:p>
            <a:endParaRPr lang="en-US" sz="2400" dirty="0" smtClean="0">
              <a:solidFill>
                <a:srgbClr val="800000"/>
              </a:solidFill>
            </a:endParaRPr>
          </a:p>
          <a:p>
            <a:endParaRPr lang="en-US" sz="2400" dirty="0" smtClean="0">
              <a:solidFill>
                <a:srgbClr val="800000"/>
              </a:solidFill>
            </a:endParaRPr>
          </a:p>
          <a:p>
            <a:endParaRPr lang="en-US" sz="2400" dirty="0">
              <a:solidFill>
                <a:srgbClr val="800000"/>
              </a:solidFill>
            </a:endParaRPr>
          </a:p>
          <a:p>
            <a:r>
              <a:rPr lang="en-US" sz="2400" dirty="0" smtClean="0">
                <a:solidFill>
                  <a:srgbClr val="800000"/>
                </a:solidFill>
              </a:rPr>
              <a:t>C							  D</a:t>
            </a:r>
            <a:endParaRPr lang="en-US" sz="2400" dirty="0">
              <a:solidFill>
                <a:srgbClr val="800000"/>
              </a:solidFill>
            </a:endParaRPr>
          </a:p>
        </p:txBody>
      </p:sp>
      <p:sp>
        <p:nvSpPr>
          <p:cNvPr id="11" name="TextBox 10"/>
          <p:cNvSpPr txBox="1"/>
          <p:nvPr/>
        </p:nvSpPr>
        <p:spPr>
          <a:xfrm>
            <a:off x="121218" y="4661423"/>
            <a:ext cx="2931929" cy="1200329"/>
          </a:xfrm>
          <a:prstGeom prst="rect">
            <a:avLst/>
          </a:prstGeom>
          <a:noFill/>
        </p:spPr>
        <p:txBody>
          <a:bodyPr wrap="square" rtlCol="0">
            <a:spAutoFit/>
          </a:bodyPr>
          <a:lstStyle/>
          <a:p>
            <a:r>
              <a:rPr lang="en-US" dirty="0" smtClean="0"/>
              <a:t>NEMA type A &amp; B rotor punching's only suitable rotor types for </a:t>
            </a:r>
            <a:r>
              <a:rPr lang="en-US" dirty="0"/>
              <a:t>i</a:t>
            </a:r>
            <a:r>
              <a:rPr lang="en-US" dirty="0" smtClean="0"/>
              <a:t>nverter </a:t>
            </a:r>
          </a:p>
          <a:p>
            <a:r>
              <a:rPr lang="en-US" dirty="0" smtClean="0"/>
              <a:t>fed AC machines</a:t>
            </a:r>
            <a:endParaRPr lang="en-US" dirty="0"/>
          </a:p>
        </p:txBody>
      </p:sp>
      <p:sp>
        <p:nvSpPr>
          <p:cNvPr id="9" name="TextBox 8"/>
          <p:cNvSpPr txBox="1"/>
          <p:nvPr/>
        </p:nvSpPr>
        <p:spPr>
          <a:xfrm>
            <a:off x="121218" y="3333128"/>
            <a:ext cx="3354500" cy="1200329"/>
          </a:xfrm>
          <a:prstGeom prst="rect">
            <a:avLst/>
          </a:prstGeom>
          <a:noFill/>
        </p:spPr>
        <p:txBody>
          <a:bodyPr wrap="square" rtlCol="0">
            <a:spAutoFit/>
          </a:bodyPr>
          <a:lstStyle/>
          <a:p>
            <a:r>
              <a:rPr lang="en-US" dirty="0" smtClean="0"/>
              <a:t>Rotor bar shape optimization grid powered AC machines based upon the starting </a:t>
            </a:r>
          </a:p>
          <a:p>
            <a:r>
              <a:rPr lang="en-US" dirty="0"/>
              <a:t>t</a:t>
            </a:r>
            <a:r>
              <a:rPr lang="en-US" dirty="0" smtClean="0"/>
              <a:t>orque requirements </a:t>
            </a:r>
            <a:endParaRPr lang="en-US" dirty="0"/>
          </a:p>
        </p:txBody>
      </p:sp>
      <p:sp>
        <p:nvSpPr>
          <p:cNvPr id="10" name="TextBox 9"/>
          <p:cNvSpPr txBox="1"/>
          <p:nvPr/>
        </p:nvSpPr>
        <p:spPr>
          <a:xfrm>
            <a:off x="157242" y="1316156"/>
            <a:ext cx="2966958" cy="1754327"/>
          </a:xfrm>
          <a:prstGeom prst="rect">
            <a:avLst/>
          </a:prstGeom>
          <a:noFill/>
        </p:spPr>
        <p:txBody>
          <a:bodyPr wrap="square" rtlCol="0">
            <a:spAutoFit/>
          </a:bodyPr>
          <a:lstStyle/>
          <a:p>
            <a:r>
              <a:rPr lang="en-US" dirty="0" smtClean="0"/>
              <a:t>Stator designs have been much the same for most</a:t>
            </a:r>
          </a:p>
          <a:p>
            <a:r>
              <a:rPr lang="en-US" dirty="0" smtClean="0"/>
              <a:t>IM machines. The main differences lie with the rotor designs. The same </a:t>
            </a:r>
          </a:p>
          <a:p>
            <a:r>
              <a:rPr lang="en-US" dirty="0" smtClean="0"/>
              <a:t>is true for inverter fed OMs</a:t>
            </a:r>
            <a:endParaRPr lang="en-US" dirty="0"/>
          </a:p>
        </p:txBody>
      </p:sp>
      <p:sp>
        <p:nvSpPr>
          <p:cNvPr id="12" name="TextBox 11"/>
          <p:cNvSpPr txBox="1"/>
          <p:nvPr/>
        </p:nvSpPr>
        <p:spPr>
          <a:xfrm>
            <a:off x="181425" y="6012302"/>
            <a:ext cx="9071424" cy="338554"/>
          </a:xfrm>
          <a:prstGeom prst="rect">
            <a:avLst/>
          </a:prstGeom>
          <a:noFill/>
        </p:spPr>
        <p:txBody>
          <a:bodyPr wrap="square" rtlCol="0">
            <a:spAutoFit/>
          </a:bodyPr>
          <a:lstStyle/>
          <a:p>
            <a:r>
              <a:rPr lang="en-US" sz="1600" dirty="0" smtClean="0">
                <a:solidFill>
                  <a:srgbClr val="800000"/>
                </a:solidFill>
              </a:rPr>
              <a:t>(Best option is to design brand new rotor punching for high performance IM with FIO control)</a:t>
            </a:r>
            <a:endParaRPr lang="en-US" sz="1600" dirty="0">
              <a:solidFill>
                <a:srgbClr val="800000"/>
              </a:solidFill>
            </a:endParaRPr>
          </a:p>
        </p:txBody>
      </p:sp>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TUR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LECTURE.thmx</Template>
  <TotalTime>1271</TotalTime>
  <Words>990</Words>
  <Application>Microsoft Office PowerPoint</Application>
  <PresentationFormat>On-screen Show (4:3)</PresentationFormat>
  <Paragraphs>163</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LECTURE</vt:lpstr>
      <vt:lpstr>Electric Machine Design Course </vt:lpstr>
      <vt:lpstr>Most elegant electric motor   ever invented!*</vt:lpstr>
      <vt:lpstr>Introduction to design of AC Induction  machines for flux vector control</vt:lpstr>
      <vt:lpstr>Introduction to design of AC Induction  machines for flux vector control, cont.</vt:lpstr>
      <vt:lpstr>Example of Large AC Induction Machine</vt:lpstr>
      <vt:lpstr>PowerPoint Presentation</vt:lpstr>
      <vt:lpstr>AC Induction machine (IM) performance range</vt:lpstr>
      <vt:lpstr>Stator &amp; Rotor cut-a-way  for AC induction motor</vt:lpstr>
      <vt:lpstr>NEMA type A, B, C &amp; D, rotor laminations</vt:lpstr>
      <vt:lpstr>Original torque vs. speed curves with  constant grid voltage &amp; frequency</vt:lpstr>
      <vt:lpstr>Caged rotors for AC Induction machines </vt:lpstr>
      <vt:lpstr>Cross section details of Slip Ring IM</vt:lpstr>
      <vt:lpstr>Wound rotor AC Induction machines</vt:lpstr>
      <vt:lpstr>Wound rotor AC machine used as doubly fed generator</vt:lpstr>
      <vt:lpstr>3-Phase wound rotor with slip rings </vt:lpstr>
      <vt:lpstr>Equivalent Circuit of the stator</vt:lpstr>
      <vt:lpstr>Equivalent Circuit of the rotor </vt:lpstr>
      <vt:lpstr>Complete equivalent circuit </vt:lpstr>
      <vt:lpstr>Speed vs. Torque plots (grid powered)</vt:lpstr>
      <vt:lpstr>AC motor T vs. S @ different voltages &amp; frequencies</vt:lpstr>
      <vt:lpstr>Title</vt:lpstr>
      <vt:lpstr>Title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Machine Design Course</dc:title>
  <dc:creator>james hendershot</dc:creator>
  <cp:lastModifiedBy>Charlie</cp:lastModifiedBy>
  <cp:revision>133</cp:revision>
  <dcterms:created xsi:type="dcterms:W3CDTF">2012-06-02T18:11:50Z</dcterms:created>
  <dcterms:modified xsi:type="dcterms:W3CDTF">2012-09-02T22:22:51Z</dcterms:modified>
</cp:coreProperties>
</file>