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130" saveSubsetFonts="1" autoCompressPictures="0">
  <p:sldMasterIdLst>
    <p:sldMasterId id="2147483660" r:id="rId1"/>
  </p:sldMasterIdLst>
  <p:notesMasterIdLst>
    <p:notesMasterId r:id="rId23"/>
  </p:notesMasterIdLst>
  <p:handoutMasterIdLst>
    <p:handoutMasterId r:id="rId24"/>
  </p:handoutMasterIdLst>
  <p:sldIdLst>
    <p:sldId id="256" r:id="rId2"/>
    <p:sldId id="265" r:id="rId3"/>
    <p:sldId id="274" r:id="rId4"/>
    <p:sldId id="276" r:id="rId5"/>
    <p:sldId id="271" r:id="rId6"/>
    <p:sldId id="269" r:id="rId7"/>
    <p:sldId id="270" r:id="rId8"/>
    <p:sldId id="275" r:id="rId9"/>
    <p:sldId id="277" r:id="rId10"/>
    <p:sldId id="273" r:id="rId11"/>
    <p:sldId id="268" r:id="rId12"/>
    <p:sldId id="272" r:id="rId13"/>
    <p:sldId id="278" r:id="rId14"/>
    <p:sldId id="283" r:id="rId15"/>
    <p:sldId id="279" r:id="rId16"/>
    <p:sldId id="284" r:id="rId17"/>
    <p:sldId id="285" r:id="rId18"/>
    <p:sldId id="286" r:id="rId19"/>
    <p:sldId id="287" r:id="rId20"/>
    <p:sldId id="288" r:id="rId21"/>
    <p:sldId id="282"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0" d="100"/>
          <a:sy n="100" d="100"/>
        </p:scale>
        <p:origin x="-616" y="-80"/>
      </p:cViewPr>
      <p:guideLst>
        <p:guide orient="horz" pos="2160"/>
        <p:guide pos="2880"/>
      </p:guideLst>
    </p:cSldViewPr>
  </p:slideViewPr>
  <p:notesTextViewPr>
    <p:cViewPr>
      <p:scale>
        <a:sx n="100" d="100"/>
        <a:sy n="100" d="100"/>
      </p:scale>
      <p:origin x="0" y="0"/>
    </p:cViewPr>
  </p:notesTextViewPr>
  <p:sorterViewPr>
    <p:cViewPr>
      <p:scale>
        <a:sx n="111" d="100"/>
        <a:sy n="111" d="100"/>
      </p:scale>
      <p:origin x="0" y="116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21BD3BE-6E93-5C43-9905-6F9B9992FA0E}" type="datetimeFigureOut">
              <a:rPr lang="en-US" smtClean="0"/>
              <a:t>9/5/12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ADE7D90-EF2C-974C-A19E-BA02757F73CA}" type="slidenum">
              <a:rPr lang="en-US" smtClean="0"/>
              <a:t>‹#›</a:t>
            </a:fld>
            <a:endParaRPr lang="en-US" dirty="0"/>
          </a:p>
        </p:txBody>
      </p:sp>
    </p:spTree>
    <p:extLst>
      <p:ext uri="{BB962C8B-B14F-4D97-AF65-F5344CB8AC3E}">
        <p14:creationId xmlns:p14="http://schemas.microsoft.com/office/powerpoint/2010/main" val="928031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F23952-202D-C446-BD95-5DBD380278DC}" type="datetimeFigureOut">
              <a:rPr lang="en-US" smtClean="0"/>
              <a:t>9/5/12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5A98A8-3A33-C349-BB32-F9B158BFC1F1}" type="slidenum">
              <a:rPr lang="en-US" smtClean="0"/>
              <a:t>‹#›</a:t>
            </a:fld>
            <a:endParaRPr lang="en-US" dirty="0"/>
          </a:p>
        </p:txBody>
      </p:sp>
    </p:spTree>
    <p:extLst>
      <p:ext uri="{BB962C8B-B14F-4D97-AF65-F5344CB8AC3E}">
        <p14:creationId xmlns:p14="http://schemas.microsoft.com/office/powerpoint/2010/main" val="291176540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5A98A8-3A33-C349-BB32-F9B158BFC1F1}" type="slidenum">
              <a:rPr lang="en-US" smtClean="0"/>
              <a:t>133</a:t>
            </a:fld>
            <a:endParaRPr lang="en-US" dirty="0"/>
          </a:p>
        </p:txBody>
      </p:sp>
    </p:spTree>
    <p:extLst>
      <p:ext uri="{BB962C8B-B14F-4D97-AF65-F5344CB8AC3E}">
        <p14:creationId xmlns:p14="http://schemas.microsoft.com/office/powerpoint/2010/main" val="3794371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5A98A8-3A33-C349-BB32-F9B158BFC1F1}" type="slidenum">
              <a:rPr lang="en-US" smtClean="0"/>
              <a:t>150</a:t>
            </a:fld>
            <a:endParaRPr lang="en-US" dirty="0"/>
          </a:p>
        </p:txBody>
      </p:sp>
    </p:spTree>
    <p:extLst>
      <p:ext uri="{BB962C8B-B14F-4D97-AF65-F5344CB8AC3E}">
        <p14:creationId xmlns:p14="http://schemas.microsoft.com/office/powerpoint/2010/main" val="2545210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6BC26F-C136-F645-8D79-7C52D6DD6A1F}" type="datetime1">
              <a:rPr lang="en-US" smtClean="0"/>
              <a:t>9/5/12</a:t>
            </a:fld>
            <a:endParaRPr lang="en-US" dirty="0"/>
          </a:p>
        </p:txBody>
      </p:sp>
      <p:sp>
        <p:nvSpPr>
          <p:cNvPr id="5" name="Footer Placeholder 4"/>
          <p:cNvSpPr>
            <a:spLocks noGrp="1"/>
          </p:cNvSpPr>
          <p:nvPr>
            <p:ph type="ftr" sz="quarter" idx="11"/>
          </p:nvPr>
        </p:nvSpPr>
        <p:spPr/>
        <p:txBody>
          <a:bodyPr/>
          <a:lstStyle/>
          <a:p>
            <a:r>
              <a:rPr lang="en-US" dirty="0" smtClean="0"/>
              <a:t>Mod 13 Copyright: JR Hendershot 2012</a:t>
            </a:r>
            <a:endParaRPr lang="en-US" dirty="0"/>
          </a:p>
        </p:txBody>
      </p:sp>
      <p:sp>
        <p:nvSpPr>
          <p:cNvPr id="6" name="Slide Number Placeholder 5"/>
          <p:cNvSpPr>
            <a:spLocks noGrp="1"/>
          </p:cNvSpPr>
          <p:nvPr>
            <p:ph type="sldNum" sz="quarter" idx="12"/>
          </p:nvPr>
        </p:nvSpPr>
        <p:spPr/>
        <p:txBody>
          <a:bodyPr/>
          <a:lstStyle/>
          <a:p>
            <a:fld id="{D31B9E2A-62C9-E64C-B4B8-CE2194CCEB4D}"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79BB92-44F8-0345-82DF-297D9DF1F435}" type="datetime1">
              <a:rPr lang="en-US" smtClean="0"/>
              <a:t>9/5/12</a:t>
            </a:fld>
            <a:endParaRPr lang="en-US" dirty="0"/>
          </a:p>
        </p:txBody>
      </p:sp>
      <p:sp>
        <p:nvSpPr>
          <p:cNvPr id="5" name="Footer Placeholder 4"/>
          <p:cNvSpPr>
            <a:spLocks noGrp="1"/>
          </p:cNvSpPr>
          <p:nvPr>
            <p:ph type="ftr" sz="quarter" idx="11"/>
          </p:nvPr>
        </p:nvSpPr>
        <p:spPr/>
        <p:txBody>
          <a:bodyPr/>
          <a:lstStyle/>
          <a:p>
            <a:r>
              <a:rPr lang="en-US" dirty="0" smtClean="0"/>
              <a:t>Mod 13 Copyright: JR Hendershot 2012</a:t>
            </a:r>
            <a:endParaRPr lang="en-US" dirty="0"/>
          </a:p>
        </p:txBody>
      </p:sp>
      <p:sp>
        <p:nvSpPr>
          <p:cNvPr id="6" name="Slide Number Placeholder 5"/>
          <p:cNvSpPr>
            <a:spLocks noGrp="1"/>
          </p:cNvSpPr>
          <p:nvPr>
            <p:ph type="sldNum" sz="quarter" idx="12"/>
          </p:nvPr>
        </p:nvSpPr>
        <p:spPr/>
        <p:txBody>
          <a:bodyPr/>
          <a:lstStyle/>
          <a:p>
            <a:fld id="{D31B9E2A-62C9-E64C-B4B8-CE2194CCEB4D}"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DD111D-A36E-1E4F-99C9-B6BD1DE0AEE9}" type="datetime1">
              <a:rPr lang="en-US" smtClean="0"/>
              <a:t>9/5/12</a:t>
            </a:fld>
            <a:endParaRPr lang="en-US" dirty="0"/>
          </a:p>
        </p:txBody>
      </p:sp>
      <p:sp>
        <p:nvSpPr>
          <p:cNvPr id="5" name="Footer Placeholder 4"/>
          <p:cNvSpPr>
            <a:spLocks noGrp="1"/>
          </p:cNvSpPr>
          <p:nvPr>
            <p:ph type="ftr" sz="quarter" idx="11"/>
          </p:nvPr>
        </p:nvSpPr>
        <p:spPr/>
        <p:txBody>
          <a:bodyPr/>
          <a:lstStyle/>
          <a:p>
            <a:r>
              <a:rPr lang="en-US" dirty="0" smtClean="0"/>
              <a:t>Mod 13 Copyright: JR Hendershot 2012</a:t>
            </a:r>
            <a:endParaRPr lang="en-US" dirty="0"/>
          </a:p>
        </p:txBody>
      </p:sp>
      <p:sp>
        <p:nvSpPr>
          <p:cNvPr id="6" name="Slide Number Placeholder 5"/>
          <p:cNvSpPr>
            <a:spLocks noGrp="1"/>
          </p:cNvSpPr>
          <p:nvPr>
            <p:ph type="sldNum" sz="quarter" idx="12"/>
          </p:nvPr>
        </p:nvSpPr>
        <p:spPr/>
        <p:txBody>
          <a:bodyPr/>
          <a:lstStyle/>
          <a:p>
            <a:fld id="{D31B9E2A-62C9-E64C-B4B8-CE2194CCEB4D}"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EF6FB3-C532-1C4A-9078-6659CEAFB13F}" type="datetime1">
              <a:rPr lang="en-US" smtClean="0"/>
              <a:t>9/5/12</a:t>
            </a:fld>
            <a:endParaRPr lang="en-US" dirty="0"/>
          </a:p>
        </p:txBody>
      </p:sp>
      <p:sp>
        <p:nvSpPr>
          <p:cNvPr id="5" name="Footer Placeholder 4"/>
          <p:cNvSpPr>
            <a:spLocks noGrp="1"/>
          </p:cNvSpPr>
          <p:nvPr>
            <p:ph type="ftr" sz="quarter" idx="11"/>
          </p:nvPr>
        </p:nvSpPr>
        <p:spPr/>
        <p:txBody>
          <a:bodyPr/>
          <a:lstStyle/>
          <a:p>
            <a:r>
              <a:rPr lang="en-US" dirty="0" smtClean="0"/>
              <a:t>Mod 13 Copyright: JR Hendershot 2012</a:t>
            </a:r>
            <a:endParaRPr lang="en-US" dirty="0"/>
          </a:p>
        </p:txBody>
      </p:sp>
      <p:sp>
        <p:nvSpPr>
          <p:cNvPr id="6" name="Slide Number Placeholder 5"/>
          <p:cNvSpPr>
            <a:spLocks noGrp="1"/>
          </p:cNvSpPr>
          <p:nvPr>
            <p:ph type="sldNum" sz="quarter" idx="12"/>
          </p:nvPr>
        </p:nvSpPr>
        <p:spPr/>
        <p:txBody>
          <a:bodyPr/>
          <a:lstStyle/>
          <a:p>
            <a:fld id="{D31B9E2A-62C9-E64C-B4B8-CE2194CCEB4D}"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C2CB52-88CE-A54A-A406-C45E83370110}" type="datetime1">
              <a:rPr lang="en-US" smtClean="0"/>
              <a:t>9/5/12</a:t>
            </a:fld>
            <a:endParaRPr lang="en-US" dirty="0"/>
          </a:p>
        </p:txBody>
      </p:sp>
      <p:sp>
        <p:nvSpPr>
          <p:cNvPr id="5" name="Footer Placeholder 4"/>
          <p:cNvSpPr>
            <a:spLocks noGrp="1"/>
          </p:cNvSpPr>
          <p:nvPr>
            <p:ph type="ftr" sz="quarter" idx="11"/>
          </p:nvPr>
        </p:nvSpPr>
        <p:spPr/>
        <p:txBody>
          <a:bodyPr/>
          <a:lstStyle/>
          <a:p>
            <a:r>
              <a:rPr lang="en-US" dirty="0" smtClean="0"/>
              <a:t>Mod 13 Copyright: JR Hendershot 2012</a:t>
            </a:r>
            <a:endParaRPr lang="en-US" dirty="0"/>
          </a:p>
        </p:txBody>
      </p:sp>
      <p:sp>
        <p:nvSpPr>
          <p:cNvPr id="6" name="Slide Number Placeholder 5"/>
          <p:cNvSpPr>
            <a:spLocks noGrp="1"/>
          </p:cNvSpPr>
          <p:nvPr>
            <p:ph type="sldNum" sz="quarter" idx="12"/>
          </p:nvPr>
        </p:nvSpPr>
        <p:spPr/>
        <p:txBody>
          <a:bodyPr/>
          <a:lstStyle/>
          <a:p>
            <a:fld id="{D31B9E2A-62C9-E64C-B4B8-CE2194CCEB4D}"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29C89F-772D-484D-AB9B-CE3B47DC3DD1}" type="datetime1">
              <a:rPr lang="en-US" smtClean="0"/>
              <a:t>9/5/12</a:t>
            </a:fld>
            <a:endParaRPr lang="en-US" dirty="0"/>
          </a:p>
        </p:txBody>
      </p:sp>
      <p:sp>
        <p:nvSpPr>
          <p:cNvPr id="6" name="Footer Placeholder 5"/>
          <p:cNvSpPr>
            <a:spLocks noGrp="1"/>
          </p:cNvSpPr>
          <p:nvPr>
            <p:ph type="ftr" sz="quarter" idx="11"/>
          </p:nvPr>
        </p:nvSpPr>
        <p:spPr/>
        <p:txBody>
          <a:bodyPr/>
          <a:lstStyle/>
          <a:p>
            <a:r>
              <a:rPr lang="en-US" dirty="0" smtClean="0"/>
              <a:t>Mod 13 Copyright: JR Hendershot 2012</a:t>
            </a:r>
            <a:endParaRPr lang="en-US" dirty="0"/>
          </a:p>
        </p:txBody>
      </p:sp>
      <p:sp>
        <p:nvSpPr>
          <p:cNvPr id="7" name="Slide Number Placeholder 6"/>
          <p:cNvSpPr>
            <a:spLocks noGrp="1"/>
          </p:cNvSpPr>
          <p:nvPr>
            <p:ph type="sldNum" sz="quarter" idx="12"/>
          </p:nvPr>
        </p:nvSpPr>
        <p:spPr/>
        <p:txBody>
          <a:bodyPr/>
          <a:lstStyle/>
          <a:p>
            <a:fld id="{D31B9E2A-62C9-E64C-B4B8-CE2194CCEB4D}"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AF9F32-7C07-AF47-AE5B-5056719F6200}" type="datetime1">
              <a:rPr lang="en-US" smtClean="0"/>
              <a:t>9/5/12</a:t>
            </a:fld>
            <a:endParaRPr lang="en-US" dirty="0"/>
          </a:p>
        </p:txBody>
      </p:sp>
      <p:sp>
        <p:nvSpPr>
          <p:cNvPr id="8" name="Footer Placeholder 7"/>
          <p:cNvSpPr>
            <a:spLocks noGrp="1"/>
          </p:cNvSpPr>
          <p:nvPr>
            <p:ph type="ftr" sz="quarter" idx="11"/>
          </p:nvPr>
        </p:nvSpPr>
        <p:spPr/>
        <p:txBody>
          <a:bodyPr/>
          <a:lstStyle/>
          <a:p>
            <a:r>
              <a:rPr lang="en-US" dirty="0" smtClean="0"/>
              <a:t>Mod 13 Copyright: JR Hendershot 2012</a:t>
            </a:r>
            <a:endParaRPr lang="en-US" dirty="0"/>
          </a:p>
        </p:txBody>
      </p:sp>
      <p:sp>
        <p:nvSpPr>
          <p:cNvPr id="9" name="Slide Number Placeholder 8"/>
          <p:cNvSpPr>
            <a:spLocks noGrp="1"/>
          </p:cNvSpPr>
          <p:nvPr>
            <p:ph type="sldNum" sz="quarter" idx="12"/>
          </p:nvPr>
        </p:nvSpPr>
        <p:spPr/>
        <p:txBody>
          <a:bodyPr/>
          <a:lstStyle/>
          <a:p>
            <a:fld id="{D31B9E2A-62C9-E64C-B4B8-CE2194CCEB4D}"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545E7E-77C4-8145-B49F-8285E2BE8F3F}" type="datetime1">
              <a:rPr lang="en-US" smtClean="0"/>
              <a:t>9/5/12</a:t>
            </a:fld>
            <a:endParaRPr lang="en-US" dirty="0"/>
          </a:p>
        </p:txBody>
      </p:sp>
      <p:sp>
        <p:nvSpPr>
          <p:cNvPr id="4" name="Footer Placeholder 3"/>
          <p:cNvSpPr>
            <a:spLocks noGrp="1"/>
          </p:cNvSpPr>
          <p:nvPr>
            <p:ph type="ftr" sz="quarter" idx="11"/>
          </p:nvPr>
        </p:nvSpPr>
        <p:spPr/>
        <p:txBody>
          <a:bodyPr/>
          <a:lstStyle/>
          <a:p>
            <a:r>
              <a:rPr lang="en-US" dirty="0" smtClean="0"/>
              <a:t>Mod 13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F897AD-3435-7145-8E33-542D57A7920D}" type="datetime1">
              <a:rPr lang="en-US" smtClean="0"/>
              <a:t>9/5/12</a:t>
            </a:fld>
            <a:endParaRPr lang="en-US" dirty="0"/>
          </a:p>
        </p:txBody>
      </p:sp>
      <p:sp>
        <p:nvSpPr>
          <p:cNvPr id="3" name="Footer Placeholder 2"/>
          <p:cNvSpPr>
            <a:spLocks noGrp="1"/>
          </p:cNvSpPr>
          <p:nvPr>
            <p:ph type="ftr" sz="quarter" idx="11"/>
          </p:nvPr>
        </p:nvSpPr>
        <p:spPr/>
        <p:txBody>
          <a:bodyPr/>
          <a:lstStyle/>
          <a:p>
            <a:r>
              <a:rPr lang="en-US" dirty="0" smtClean="0"/>
              <a:t>Mod 13 Copyright: JR Hendershot 2012</a:t>
            </a:r>
            <a:endParaRPr lang="en-US" dirty="0"/>
          </a:p>
        </p:txBody>
      </p:sp>
      <p:sp>
        <p:nvSpPr>
          <p:cNvPr id="4" name="Slide Number Placeholder 3"/>
          <p:cNvSpPr>
            <a:spLocks noGrp="1"/>
          </p:cNvSpPr>
          <p:nvPr>
            <p:ph type="sldNum" sz="quarter" idx="12"/>
          </p:nvPr>
        </p:nvSpPr>
        <p:spPr/>
        <p:txBody>
          <a:bodyPr/>
          <a:lstStyle/>
          <a:p>
            <a:fld id="{D31B9E2A-62C9-E64C-B4B8-CE2194CCEB4D}"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173D69-0216-4448-A146-6D2BA3A96010}" type="datetime1">
              <a:rPr lang="en-US" smtClean="0"/>
              <a:t>9/5/12</a:t>
            </a:fld>
            <a:endParaRPr lang="en-US" dirty="0"/>
          </a:p>
        </p:txBody>
      </p:sp>
      <p:sp>
        <p:nvSpPr>
          <p:cNvPr id="6" name="Footer Placeholder 5"/>
          <p:cNvSpPr>
            <a:spLocks noGrp="1"/>
          </p:cNvSpPr>
          <p:nvPr>
            <p:ph type="ftr" sz="quarter" idx="11"/>
          </p:nvPr>
        </p:nvSpPr>
        <p:spPr/>
        <p:txBody>
          <a:bodyPr/>
          <a:lstStyle/>
          <a:p>
            <a:r>
              <a:rPr lang="en-US" dirty="0" smtClean="0"/>
              <a:t>Mod 13 Copyright: JR Hendershot 2012</a:t>
            </a:r>
            <a:endParaRPr lang="en-US" dirty="0"/>
          </a:p>
        </p:txBody>
      </p:sp>
      <p:sp>
        <p:nvSpPr>
          <p:cNvPr id="7" name="Slide Number Placeholder 6"/>
          <p:cNvSpPr>
            <a:spLocks noGrp="1"/>
          </p:cNvSpPr>
          <p:nvPr>
            <p:ph type="sldNum" sz="quarter" idx="12"/>
          </p:nvPr>
        </p:nvSpPr>
        <p:spPr/>
        <p:txBody>
          <a:bodyPr/>
          <a:lstStyle/>
          <a:p>
            <a:fld id="{D31B9E2A-62C9-E64C-B4B8-CE2194CCEB4D}"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85B491-02EB-E74B-864E-B6517DB884DA}" type="datetime1">
              <a:rPr lang="en-US" smtClean="0"/>
              <a:t>9/5/12</a:t>
            </a:fld>
            <a:endParaRPr lang="en-US" dirty="0"/>
          </a:p>
        </p:txBody>
      </p:sp>
      <p:sp>
        <p:nvSpPr>
          <p:cNvPr id="6" name="Footer Placeholder 5"/>
          <p:cNvSpPr>
            <a:spLocks noGrp="1"/>
          </p:cNvSpPr>
          <p:nvPr>
            <p:ph type="ftr" sz="quarter" idx="11"/>
          </p:nvPr>
        </p:nvSpPr>
        <p:spPr/>
        <p:txBody>
          <a:bodyPr/>
          <a:lstStyle/>
          <a:p>
            <a:r>
              <a:rPr lang="en-US" dirty="0" smtClean="0"/>
              <a:t>Mod 13 Copyright: JR Hendershot 2012</a:t>
            </a:r>
            <a:endParaRPr lang="en-US" dirty="0"/>
          </a:p>
        </p:txBody>
      </p:sp>
      <p:sp>
        <p:nvSpPr>
          <p:cNvPr id="7" name="Slide Number Placeholder 6"/>
          <p:cNvSpPr>
            <a:spLocks noGrp="1"/>
          </p:cNvSpPr>
          <p:nvPr>
            <p:ph type="sldNum" sz="quarter" idx="12"/>
          </p:nvPr>
        </p:nvSpPr>
        <p:spPr/>
        <p:txBody>
          <a:bodyPr/>
          <a:lstStyle/>
          <a:p>
            <a:fld id="{D31B9E2A-62C9-E64C-B4B8-CE2194CCEB4D}"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C9E0DA-18E0-D546-9FF6-DB2A1E029A34}" type="datetime1">
              <a:rPr lang="en-US" smtClean="0"/>
              <a:t>9/5/12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Mod 13 Copyright: JR Hendershot 2012</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1B9E2A-62C9-E64C-B4B8-CE2194CCEB4D}"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tiff"/><Relationship Id="rId3" Type="http://schemas.openxmlformats.org/officeDocument/2006/relationships/image" Target="../media/image14.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1.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6.xml.rels><?xml version="1.0" encoding="UTF-8" standalone="yes"?>
<Relationships xmlns="http://schemas.openxmlformats.org/package/2006/relationships"><Relationship Id="rId3" Type="http://schemas.openxmlformats.org/officeDocument/2006/relationships/image" Target="../media/image4.tiff"/><Relationship Id="rId4" Type="http://schemas.openxmlformats.org/officeDocument/2006/relationships/image" Target="../media/image5.tiff"/><Relationship Id="rId5" Type="http://schemas.openxmlformats.org/officeDocument/2006/relationships/image" Target="../media/image6.tiff"/><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 Id="rId3" Type="http://schemas.openxmlformats.org/officeDocument/2006/relationships/image" Target="../media/image8.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0370" y="1249484"/>
            <a:ext cx="7886733" cy="1470025"/>
          </a:xfrm>
        </p:spPr>
        <p:txBody>
          <a:bodyPr>
            <a:normAutofit/>
          </a:bodyPr>
          <a:lstStyle/>
          <a:p>
            <a:r>
              <a:rPr lang="en-US" sz="3600" b="1" dirty="0">
                <a:solidFill>
                  <a:srgbClr val="800000"/>
                </a:solidFill>
                <a:cs typeface="Arial"/>
              </a:rPr>
              <a:t>Electric Machine Design Course</a:t>
            </a:r>
            <a:br>
              <a:rPr lang="en-US" sz="3600" b="1" dirty="0">
                <a:solidFill>
                  <a:srgbClr val="800000"/>
                </a:solidFill>
                <a:cs typeface="Arial"/>
              </a:rPr>
            </a:br>
            <a:endParaRPr lang="en-US" sz="3600" dirty="0"/>
          </a:p>
        </p:txBody>
      </p:sp>
      <p:sp>
        <p:nvSpPr>
          <p:cNvPr id="3" name="Subtitle 2"/>
          <p:cNvSpPr>
            <a:spLocks noGrp="1"/>
          </p:cNvSpPr>
          <p:nvPr>
            <p:ph type="subTitle" idx="1"/>
          </p:nvPr>
        </p:nvSpPr>
        <p:spPr>
          <a:xfrm>
            <a:off x="646180" y="3292077"/>
            <a:ext cx="7691222" cy="1752600"/>
          </a:xfrm>
        </p:spPr>
        <p:txBody>
          <a:bodyPr>
            <a:normAutofit/>
          </a:bodyPr>
          <a:lstStyle/>
          <a:p>
            <a:r>
              <a:rPr lang="en-US" dirty="0" smtClean="0">
                <a:solidFill>
                  <a:srgbClr val="800000"/>
                </a:solidFill>
                <a:cs typeface="Arial"/>
              </a:rPr>
              <a:t>Stator Phase Circuits &amp; Coil Design, Part </a:t>
            </a:r>
            <a:r>
              <a:rPr lang="en-US" dirty="0">
                <a:solidFill>
                  <a:srgbClr val="800000"/>
                </a:solidFill>
                <a:cs typeface="Arial"/>
              </a:rPr>
              <a:t>2</a:t>
            </a:r>
            <a:r>
              <a:rPr lang="en-US" dirty="0" smtClean="0">
                <a:solidFill>
                  <a:srgbClr val="800000"/>
                </a:solidFill>
                <a:cs typeface="Arial"/>
              </a:rPr>
              <a:t> </a:t>
            </a:r>
          </a:p>
          <a:p>
            <a:r>
              <a:rPr lang="en-US" dirty="0" smtClean="0">
                <a:solidFill>
                  <a:srgbClr val="800000"/>
                </a:solidFill>
                <a:cs typeface="Arial"/>
              </a:rPr>
              <a:t>Lecture </a:t>
            </a:r>
            <a:r>
              <a:rPr lang="en-US" dirty="0">
                <a:solidFill>
                  <a:srgbClr val="800000"/>
                </a:solidFill>
                <a:cs typeface="Arial"/>
              </a:rPr>
              <a:t># </a:t>
            </a:r>
            <a:r>
              <a:rPr lang="en-US" dirty="0" smtClean="0">
                <a:solidFill>
                  <a:srgbClr val="800000"/>
                </a:solidFill>
                <a:cs typeface="Arial"/>
              </a:rPr>
              <a:t>15</a:t>
            </a:r>
            <a:endParaRPr lang="en-US" dirty="0">
              <a:solidFill>
                <a:srgbClr val="800000"/>
              </a:solidFill>
              <a:cs typeface="Arial"/>
            </a:endParaRPr>
          </a:p>
          <a:p>
            <a:endParaRPr lang="en-US" dirty="0"/>
          </a:p>
        </p:txBody>
      </p:sp>
      <p:sp>
        <p:nvSpPr>
          <p:cNvPr id="4" name="Footer Placeholder 3"/>
          <p:cNvSpPr>
            <a:spLocks noGrp="1"/>
          </p:cNvSpPr>
          <p:nvPr>
            <p:ph type="ftr" sz="quarter" idx="11"/>
          </p:nvPr>
        </p:nvSpPr>
        <p:spPr/>
        <p:txBody>
          <a:bodyPr/>
          <a:lstStyle/>
          <a:p>
            <a:r>
              <a:rPr lang="en-US" dirty="0" smtClean="0"/>
              <a:t>Mod 15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130</a:t>
            </a:fld>
            <a:endParaRPr lang="en-US" dirty="0"/>
          </a:p>
        </p:txBody>
      </p:sp>
    </p:spTree>
    <p:extLst>
      <p:ext uri="{BB962C8B-B14F-4D97-AF65-F5344CB8AC3E}">
        <p14:creationId xmlns:p14="http://schemas.microsoft.com/office/powerpoint/2010/main" val="161205598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100" y="10316"/>
            <a:ext cx="7302500" cy="701211"/>
          </a:xfrm>
        </p:spPr>
        <p:txBody>
          <a:bodyPr>
            <a:normAutofit fontScale="90000"/>
          </a:bodyPr>
          <a:lstStyle/>
          <a:p>
            <a:r>
              <a:rPr lang="en-US" sz="3600" dirty="0" smtClean="0">
                <a:solidFill>
                  <a:srgbClr val="800000"/>
                </a:solidFill>
              </a:rPr>
              <a:t>Phase coil transposition between         slots for random wound coils</a:t>
            </a:r>
            <a:endParaRPr lang="en-US" sz="36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15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139</a:t>
            </a:fld>
            <a:endParaRPr lang="en-US" dirty="0"/>
          </a:p>
        </p:txBody>
      </p:sp>
      <p:pic>
        <p:nvPicPr>
          <p:cNvPr id="3" name="Picture 2" descr="Untitled.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1" y="1119831"/>
            <a:ext cx="6311899" cy="5115868"/>
          </a:xfrm>
          <a:prstGeom prst="rect">
            <a:avLst/>
          </a:prstGeom>
        </p:spPr>
      </p:pic>
      <p:sp>
        <p:nvSpPr>
          <p:cNvPr id="7" name="TextBox 6"/>
          <p:cNvSpPr txBox="1"/>
          <p:nvPr/>
        </p:nvSpPr>
        <p:spPr>
          <a:xfrm>
            <a:off x="4187825" y="5866367"/>
            <a:ext cx="4857750" cy="369332"/>
          </a:xfrm>
          <a:prstGeom prst="rect">
            <a:avLst/>
          </a:prstGeom>
          <a:noFill/>
        </p:spPr>
        <p:txBody>
          <a:bodyPr wrap="square" rtlCol="0">
            <a:spAutoFit/>
          </a:bodyPr>
          <a:lstStyle/>
          <a:p>
            <a:r>
              <a:rPr lang="en-US" dirty="0" smtClean="0"/>
              <a:t>Example of single layer &amp; 2 coils/phase/pole</a:t>
            </a:r>
            <a:endParaRPr lang="en-US" dirty="0"/>
          </a:p>
        </p:txBody>
      </p:sp>
      <p:sp>
        <p:nvSpPr>
          <p:cNvPr id="8" name="TextBox 7"/>
          <p:cNvSpPr txBox="1"/>
          <p:nvPr/>
        </p:nvSpPr>
        <p:spPr>
          <a:xfrm>
            <a:off x="6832600" y="1600200"/>
            <a:ext cx="2212975" cy="2585323"/>
          </a:xfrm>
          <a:prstGeom prst="rect">
            <a:avLst/>
          </a:prstGeom>
          <a:noFill/>
        </p:spPr>
        <p:txBody>
          <a:bodyPr wrap="square" rtlCol="0">
            <a:spAutoFit/>
          </a:bodyPr>
          <a:lstStyle/>
          <a:p>
            <a:r>
              <a:rPr lang="en-US" dirty="0" smtClean="0"/>
              <a:t>Four layers per slot. </a:t>
            </a:r>
          </a:p>
          <a:p>
            <a:r>
              <a:rPr lang="en-US" dirty="0" smtClean="0"/>
              <a:t>Each conductor group occupies each layer in the (8) slots per phase.</a:t>
            </a:r>
          </a:p>
          <a:p>
            <a:endParaRPr lang="en-US" dirty="0"/>
          </a:p>
          <a:p>
            <a:r>
              <a:rPr lang="en-US" dirty="0" smtClean="0"/>
              <a:t>Other similar combinations are possible</a:t>
            </a:r>
            <a:endParaRPr lang="en-US" dirty="0"/>
          </a:p>
        </p:txBody>
      </p:sp>
    </p:spTree>
    <p:extLst>
      <p:ext uri="{BB962C8B-B14F-4D97-AF65-F5344CB8AC3E}">
        <p14:creationId xmlns:p14="http://schemas.microsoft.com/office/powerpoint/2010/main" val="267487634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716"/>
            <a:ext cx="8229600" cy="1169737"/>
          </a:xfrm>
        </p:spPr>
        <p:txBody>
          <a:bodyPr>
            <a:normAutofit fontScale="90000"/>
          </a:bodyPr>
          <a:lstStyle/>
          <a:p>
            <a:r>
              <a:rPr lang="en-US" sz="3600" dirty="0" smtClean="0">
                <a:solidFill>
                  <a:srgbClr val="800000"/>
                </a:solidFill>
              </a:rPr>
              <a:t>Winding distribution vs. poles</a:t>
            </a:r>
            <a:br>
              <a:rPr lang="en-US" sz="3600" dirty="0" smtClean="0">
                <a:solidFill>
                  <a:srgbClr val="800000"/>
                </a:solidFill>
              </a:rPr>
            </a:br>
            <a:r>
              <a:rPr lang="en-US" sz="2700" dirty="0">
                <a:solidFill>
                  <a:srgbClr val="800000"/>
                </a:solidFill>
                <a:latin typeface="Calibri" pitchFamily="34" charset="0"/>
              </a:rPr>
              <a:t>(Ratio of </a:t>
            </a:r>
            <a:r>
              <a:rPr lang="en-US" sz="2700" dirty="0" smtClean="0">
                <a:solidFill>
                  <a:srgbClr val="800000"/>
                </a:solidFill>
                <a:latin typeface="Calibri" pitchFamily="34" charset="0"/>
              </a:rPr>
              <a:t>span of phase coils to </a:t>
            </a:r>
            <a:r>
              <a:rPr lang="en-US" sz="2700" dirty="0">
                <a:solidFill>
                  <a:srgbClr val="800000"/>
                </a:solidFill>
                <a:latin typeface="Calibri" pitchFamily="34" charset="0"/>
              </a:rPr>
              <a:t>rotor pole </a:t>
            </a:r>
            <a:r>
              <a:rPr lang="en-US" sz="2700" dirty="0" smtClean="0">
                <a:solidFill>
                  <a:srgbClr val="800000"/>
                </a:solidFill>
                <a:latin typeface="Calibri" pitchFamily="34" charset="0"/>
              </a:rPr>
              <a:t>span)</a:t>
            </a:r>
            <a:r>
              <a:rPr lang="en-US" sz="2700" dirty="0">
                <a:solidFill>
                  <a:srgbClr val="800000"/>
                </a:solidFill>
                <a:latin typeface="Calibri" pitchFamily="34" charset="0"/>
              </a:rPr>
              <a:t/>
            </a:r>
            <a:br>
              <a:rPr lang="en-US" sz="2700" dirty="0">
                <a:solidFill>
                  <a:srgbClr val="800000"/>
                </a:solidFill>
                <a:latin typeface="Calibri" pitchFamily="34" charset="0"/>
              </a:rPr>
            </a:br>
            <a:endParaRPr lang="en-US" sz="27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15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140</a:t>
            </a:fld>
            <a:endParaRPr lang="en-US" dirty="0"/>
          </a:p>
        </p:txBody>
      </p:sp>
      <p:sp>
        <p:nvSpPr>
          <p:cNvPr id="3" name="Rectangle 2"/>
          <p:cNvSpPr/>
          <p:nvPr/>
        </p:nvSpPr>
        <p:spPr>
          <a:xfrm>
            <a:off x="793814" y="1493473"/>
            <a:ext cx="7923033" cy="4524315"/>
          </a:xfrm>
          <a:prstGeom prst="rect">
            <a:avLst/>
          </a:prstGeom>
        </p:spPr>
        <p:txBody>
          <a:bodyPr wrap="square">
            <a:spAutoFit/>
          </a:bodyPr>
          <a:lstStyle/>
          <a:p>
            <a:endParaRPr lang="en-US" sz="2400" dirty="0">
              <a:latin typeface="Calibri" pitchFamily="34" charset="0"/>
            </a:endParaRPr>
          </a:p>
          <a:p>
            <a:r>
              <a:rPr lang="en-US" sz="2400" dirty="0" smtClean="0">
                <a:latin typeface="Calibri" pitchFamily="34" charset="0"/>
              </a:rPr>
              <a:t>Winding distribution factor </a:t>
            </a:r>
            <a:r>
              <a:rPr lang="en-US" sz="2400" dirty="0">
                <a:latin typeface="Calibri" pitchFamily="34" charset="0"/>
              </a:rPr>
              <a:t>less than unity </a:t>
            </a:r>
            <a:r>
              <a:rPr lang="en-US" sz="2400" dirty="0" smtClean="0">
                <a:latin typeface="Calibri" pitchFamily="34" charset="0"/>
              </a:rPr>
              <a:t>reduces </a:t>
            </a:r>
            <a:r>
              <a:rPr lang="en-US" sz="2400" dirty="0">
                <a:latin typeface="Calibri" pitchFamily="34" charset="0"/>
              </a:rPr>
              <a:t>the effective turns/</a:t>
            </a:r>
            <a:r>
              <a:rPr lang="en-US" sz="2400" dirty="0" smtClean="0">
                <a:latin typeface="Calibri" pitchFamily="34" charset="0"/>
              </a:rPr>
              <a:t>coil for flux linkage &amp; resulting torque</a:t>
            </a:r>
            <a:endParaRPr lang="en-US" sz="2400" dirty="0">
              <a:latin typeface="Calibri" pitchFamily="34" charset="0"/>
            </a:endParaRPr>
          </a:p>
          <a:p>
            <a:pPr>
              <a:buFontTx/>
              <a:buChar char="-"/>
            </a:pPr>
            <a:endParaRPr lang="en-US" sz="2400" dirty="0">
              <a:latin typeface="Calibri" pitchFamily="34" charset="0"/>
            </a:endParaRPr>
          </a:p>
          <a:p>
            <a:r>
              <a:rPr lang="en-US" sz="2400" dirty="0">
                <a:latin typeface="Calibri" pitchFamily="34" charset="0"/>
              </a:rPr>
              <a:t>Typically full pitch coil spans for integral slot windings result in unity winding </a:t>
            </a:r>
            <a:r>
              <a:rPr lang="en-US" sz="2400" dirty="0" smtClean="0">
                <a:latin typeface="Calibri" pitchFamily="34" charset="0"/>
              </a:rPr>
              <a:t>distribution factors</a:t>
            </a:r>
            <a:r>
              <a:rPr lang="en-US" sz="2400" dirty="0">
                <a:latin typeface="Calibri" pitchFamily="34" charset="0"/>
              </a:rPr>
              <a:t>.</a:t>
            </a:r>
          </a:p>
          <a:p>
            <a:pPr>
              <a:buFontTx/>
              <a:buChar char="-"/>
            </a:pPr>
            <a:endParaRPr lang="en-US" sz="2400" dirty="0">
              <a:latin typeface="Calibri" pitchFamily="34" charset="0"/>
            </a:endParaRPr>
          </a:p>
          <a:p>
            <a:pPr lvl="1"/>
            <a:r>
              <a:rPr lang="en-US" sz="2400" dirty="0">
                <a:latin typeface="Calibri" pitchFamily="34" charset="0"/>
              </a:rPr>
              <a:t>Example: 8 poles &amp; 12 slots (wound 1-2) yields a 86.6 % winding </a:t>
            </a:r>
            <a:r>
              <a:rPr lang="en-US" sz="2400" dirty="0" smtClean="0">
                <a:latin typeface="Calibri" pitchFamily="34" charset="0"/>
              </a:rPr>
              <a:t>factor of </a:t>
            </a:r>
            <a:r>
              <a:rPr lang="en-US" sz="2400" dirty="0">
                <a:latin typeface="Calibri" pitchFamily="34" charset="0"/>
              </a:rPr>
              <a:t>0.866. </a:t>
            </a:r>
          </a:p>
          <a:p>
            <a:pPr lvl="1"/>
            <a:r>
              <a:rPr lang="en-US" sz="2400" dirty="0">
                <a:latin typeface="Calibri" pitchFamily="34" charset="0"/>
              </a:rPr>
              <a:t>Another example: 4 poles &amp; 12 slots with full pitch coils (wound 1-4) = 100% winding factor or 1.0.</a:t>
            </a:r>
          </a:p>
          <a:p>
            <a:r>
              <a:rPr lang="en-US" sz="2400" dirty="0">
                <a:latin typeface="Calibri" pitchFamily="34" charset="0"/>
              </a:rPr>
              <a:t>    </a:t>
            </a:r>
          </a:p>
        </p:txBody>
      </p:sp>
    </p:spTree>
    <p:extLst>
      <p:ext uri="{BB962C8B-B14F-4D97-AF65-F5344CB8AC3E}">
        <p14:creationId xmlns:p14="http://schemas.microsoft.com/office/powerpoint/2010/main" val="267487634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717"/>
            <a:ext cx="8229600" cy="611984"/>
          </a:xfrm>
        </p:spPr>
        <p:txBody>
          <a:bodyPr>
            <a:noAutofit/>
          </a:bodyPr>
          <a:lstStyle/>
          <a:p>
            <a:r>
              <a:rPr lang="en-US" sz="2800" dirty="0" smtClean="0">
                <a:solidFill>
                  <a:srgbClr val="800000"/>
                </a:solidFill>
              </a:rPr>
              <a:t>Concepts for phase coil layout procedures</a:t>
            </a:r>
            <a:br>
              <a:rPr lang="en-US" sz="2800" dirty="0" smtClean="0">
                <a:solidFill>
                  <a:srgbClr val="800000"/>
                </a:solidFill>
              </a:rPr>
            </a:br>
            <a:r>
              <a:rPr lang="en-US" sz="2800" dirty="0">
                <a:solidFill>
                  <a:srgbClr val="800000"/>
                </a:solidFill>
              </a:rPr>
              <a:t/>
            </a:r>
            <a:br>
              <a:rPr lang="en-US" sz="2800" dirty="0">
                <a:solidFill>
                  <a:srgbClr val="800000"/>
                </a:solidFill>
              </a:rPr>
            </a:br>
            <a:endParaRPr lang="en-US" sz="28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15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141</a:t>
            </a:fld>
            <a:endParaRPr lang="en-US" dirty="0"/>
          </a:p>
        </p:txBody>
      </p:sp>
      <p:sp>
        <p:nvSpPr>
          <p:cNvPr id="3" name="TextBox 2"/>
          <p:cNvSpPr txBox="1"/>
          <p:nvPr/>
        </p:nvSpPr>
        <p:spPr>
          <a:xfrm>
            <a:off x="596900" y="1409701"/>
            <a:ext cx="8394700" cy="5078314"/>
          </a:xfrm>
          <a:prstGeom prst="rect">
            <a:avLst/>
          </a:prstGeom>
          <a:noFill/>
        </p:spPr>
        <p:txBody>
          <a:bodyPr wrap="square" rtlCol="0">
            <a:spAutoFit/>
          </a:bodyPr>
          <a:lstStyle/>
          <a:p>
            <a:r>
              <a:rPr lang="en-US" dirty="0" smtClean="0"/>
              <a:t>Once the pole and slot number have been selected, select slots for coils/phase</a:t>
            </a:r>
          </a:p>
          <a:p>
            <a:r>
              <a:rPr lang="en-US" dirty="0" smtClean="0"/>
              <a:t>(see lecture # 10 for determination of balanced slot &amp; pole combinations)</a:t>
            </a:r>
          </a:p>
          <a:p>
            <a:endParaRPr lang="en-US" dirty="0"/>
          </a:p>
          <a:p>
            <a:r>
              <a:rPr lang="en-US" dirty="0" smtClean="0"/>
              <a:t>Very little published papers or articles on this topic</a:t>
            </a:r>
          </a:p>
          <a:p>
            <a:endParaRPr lang="en-US" dirty="0"/>
          </a:p>
          <a:p>
            <a:r>
              <a:rPr lang="en-US" dirty="0" smtClean="0"/>
              <a:t>Some configurations such as integral slot winding are somewhat obvious.</a:t>
            </a:r>
          </a:p>
          <a:p>
            <a:endParaRPr lang="en-US" dirty="0"/>
          </a:p>
          <a:p>
            <a:r>
              <a:rPr lang="en-US" dirty="0" smtClean="0"/>
              <a:t>Most fractional slot combinations are not obvious &amp; perhaps are “trade secrets”</a:t>
            </a:r>
          </a:p>
          <a:p>
            <a:endParaRPr lang="en-US" dirty="0"/>
          </a:p>
          <a:p>
            <a:r>
              <a:rPr lang="en-US" dirty="0" smtClean="0"/>
              <a:t>Many combinations allow multiple coils slot placement options</a:t>
            </a:r>
          </a:p>
          <a:p>
            <a:endParaRPr lang="en-US" dirty="0" smtClean="0"/>
          </a:p>
          <a:p>
            <a:r>
              <a:rPr lang="en-US" dirty="0" smtClean="0"/>
              <a:t>Example (3) phases, 12 stator poles &amp; 10 rotor poles</a:t>
            </a:r>
          </a:p>
          <a:p>
            <a:r>
              <a:rPr lang="en-US" dirty="0"/>
              <a:t>	</a:t>
            </a:r>
            <a:r>
              <a:rPr lang="en-US" dirty="0" smtClean="0"/>
              <a:t>There are (7) different balanced winding pattern possibilities</a:t>
            </a:r>
            <a:endParaRPr lang="en-US" dirty="0"/>
          </a:p>
          <a:p>
            <a:endParaRPr lang="en-US" dirty="0" smtClean="0"/>
          </a:p>
          <a:p>
            <a:r>
              <a:rPr lang="en-US" dirty="0" smtClean="0"/>
              <a:t>The one with the highest winding distribution factor is preferred.</a:t>
            </a:r>
          </a:p>
          <a:p>
            <a:endParaRPr lang="en-US" dirty="0"/>
          </a:p>
          <a:p>
            <a:r>
              <a:rPr lang="en-US" dirty="0" smtClean="0"/>
              <a:t>How do we come up with these winding patterns?? </a:t>
            </a:r>
          </a:p>
          <a:p>
            <a:endParaRPr lang="en-US" dirty="0" smtClean="0"/>
          </a:p>
        </p:txBody>
      </p:sp>
    </p:spTree>
    <p:extLst>
      <p:ext uri="{BB962C8B-B14F-4D97-AF65-F5344CB8AC3E}">
        <p14:creationId xmlns:p14="http://schemas.microsoft.com/office/powerpoint/2010/main" val="267487634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Mod 15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142</a:t>
            </a:fld>
            <a:endParaRPr lang="en-US" dirty="0"/>
          </a:p>
        </p:txBody>
      </p:sp>
      <p:sp>
        <p:nvSpPr>
          <p:cNvPr id="2" name="TextBox 1"/>
          <p:cNvSpPr txBox="1"/>
          <p:nvPr/>
        </p:nvSpPr>
        <p:spPr>
          <a:xfrm>
            <a:off x="419100" y="139700"/>
            <a:ext cx="8394700" cy="461665"/>
          </a:xfrm>
          <a:prstGeom prst="rect">
            <a:avLst/>
          </a:prstGeom>
          <a:noFill/>
        </p:spPr>
        <p:txBody>
          <a:bodyPr wrap="square" rtlCol="0">
            <a:spAutoFit/>
          </a:bodyPr>
          <a:lstStyle/>
          <a:p>
            <a:r>
              <a:rPr lang="en-US" sz="2400" dirty="0" smtClean="0">
                <a:solidFill>
                  <a:srgbClr val="800000"/>
                </a:solidFill>
              </a:rPr>
              <a:t>Stator winding layout process using winding phasor method</a:t>
            </a:r>
            <a:endParaRPr lang="en-US" sz="2400" dirty="0">
              <a:solidFill>
                <a:srgbClr val="800000"/>
              </a:solidFill>
            </a:endParaRPr>
          </a:p>
        </p:txBody>
      </p:sp>
      <p:sp>
        <p:nvSpPr>
          <p:cNvPr id="3" name="TextBox 2"/>
          <p:cNvSpPr txBox="1"/>
          <p:nvPr/>
        </p:nvSpPr>
        <p:spPr>
          <a:xfrm>
            <a:off x="1041400" y="711200"/>
            <a:ext cx="7493000" cy="2862323"/>
          </a:xfrm>
          <a:prstGeom prst="rect">
            <a:avLst/>
          </a:prstGeom>
          <a:noFill/>
        </p:spPr>
        <p:txBody>
          <a:bodyPr wrap="square" rtlCol="0">
            <a:spAutoFit/>
          </a:bodyPr>
          <a:lstStyle/>
          <a:p>
            <a:r>
              <a:rPr lang="en-US" dirty="0" smtClean="0"/>
              <a:t>This method has been promoted by Professor K. Reichert from Switzerland and has been taught around the world by many professors including Prof. </a:t>
            </a:r>
            <a:r>
              <a:rPr lang="en-US" dirty="0" err="1"/>
              <a:t>Ing</a:t>
            </a:r>
            <a:r>
              <a:rPr lang="en-US" dirty="0"/>
              <a:t>. </a:t>
            </a:r>
            <a:r>
              <a:rPr lang="en-US" dirty="0" err="1"/>
              <a:t>Valéria</a:t>
            </a:r>
            <a:r>
              <a:rPr lang="en-US" dirty="0"/>
              <a:t> </a:t>
            </a:r>
            <a:r>
              <a:rPr lang="en-US" dirty="0" err="1" smtClean="0"/>
              <a:t>Hrabovcová</a:t>
            </a:r>
            <a:r>
              <a:rPr lang="en-US" dirty="0" smtClean="0"/>
              <a:t> of the University of </a:t>
            </a:r>
            <a:r>
              <a:rPr lang="en-US" dirty="0" err="1" smtClean="0"/>
              <a:t>Zilina</a:t>
            </a:r>
            <a:r>
              <a:rPr lang="en-US" dirty="0" smtClean="0"/>
              <a:t> in the Slovak Republic.  I am indebted to her work and teaching  me to understand this technique which I am pleased to pass along in this lecture because there is very little published on this important topic. </a:t>
            </a:r>
          </a:p>
          <a:p>
            <a:endParaRPr lang="en-US" dirty="0"/>
          </a:p>
          <a:p>
            <a:r>
              <a:rPr lang="en-US" dirty="0" smtClean="0"/>
              <a:t>This phasor method is based upon an important fundamental principles of rotating magnetic fields inside the stator in the air-gap cylinder between the rotor and stator. </a:t>
            </a:r>
            <a:endParaRPr lang="en-US" dirty="0"/>
          </a:p>
        </p:txBody>
      </p:sp>
      <p:pic>
        <p:nvPicPr>
          <p:cNvPr id="6" name="Picture 5" descr="Untitled.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5600" y="3786754"/>
            <a:ext cx="6007100" cy="2525346"/>
          </a:xfrm>
          <a:prstGeom prst="rect">
            <a:avLst/>
          </a:prstGeom>
        </p:spPr>
      </p:pic>
      <p:sp>
        <p:nvSpPr>
          <p:cNvPr id="7" name="TextBox 6"/>
          <p:cNvSpPr txBox="1"/>
          <p:nvPr/>
        </p:nvSpPr>
        <p:spPr>
          <a:xfrm>
            <a:off x="1625600" y="3786754"/>
            <a:ext cx="1270000" cy="523220"/>
          </a:xfrm>
          <a:prstGeom prst="rect">
            <a:avLst/>
          </a:prstGeom>
          <a:noFill/>
        </p:spPr>
        <p:txBody>
          <a:bodyPr wrap="square" rtlCol="0">
            <a:spAutoFit/>
          </a:bodyPr>
          <a:lstStyle/>
          <a:p>
            <a:r>
              <a:rPr lang="en-US" sz="1400" dirty="0" smtClean="0"/>
              <a:t>Two pole rotor</a:t>
            </a:r>
            <a:endParaRPr lang="en-US" sz="1400" dirty="0"/>
          </a:p>
        </p:txBody>
      </p:sp>
      <p:sp>
        <p:nvSpPr>
          <p:cNvPr id="8" name="TextBox 7"/>
          <p:cNvSpPr txBox="1"/>
          <p:nvPr/>
        </p:nvSpPr>
        <p:spPr>
          <a:xfrm>
            <a:off x="3606800" y="3573523"/>
            <a:ext cx="4343400" cy="584776"/>
          </a:xfrm>
          <a:prstGeom prst="rect">
            <a:avLst/>
          </a:prstGeom>
          <a:noFill/>
        </p:spPr>
        <p:txBody>
          <a:bodyPr wrap="square" rtlCol="0">
            <a:spAutoFit/>
          </a:bodyPr>
          <a:lstStyle/>
          <a:p>
            <a:r>
              <a:rPr lang="en-US" sz="1400" dirty="0" smtClean="0"/>
              <a:t>Three phase 120 deg.</a:t>
            </a:r>
          </a:p>
          <a:p>
            <a:r>
              <a:rPr lang="en-US" sz="1400" dirty="0" smtClean="0"/>
              <a:t> distributed stator windings</a:t>
            </a:r>
            <a:r>
              <a:rPr lang="en-US" dirty="0" smtClean="0"/>
              <a:t> </a:t>
            </a:r>
            <a:endParaRPr lang="en-US" dirty="0"/>
          </a:p>
        </p:txBody>
      </p:sp>
      <p:sp>
        <p:nvSpPr>
          <p:cNvPr id="9" name="TextBox 8"/>
          <p:cNvSpPr txBox="1"/>
          <p:nvPr/>
        </p:nvSpPr>
        <p:spPr>
          <a:xfrm>
            <a:off x="7150100" y="5498068"/>
            <a:ext cx="1663700" cy="738664"/>
          </a:xfrm>
          <a:prstGeom prst="rect">
            <a:avLst/>
          </a:prstGeom>
          <a:noFill/>
        </p:spPr>
        <p:txBody>
          <a:bodyPr wrap="square" rtlCol="0">
            <a:spAutoFit/>
          </a:bodyPr>
          <a:lstStyle/>
          <a:p>
            <a:r>
              <a:rPr lang="en-US" sz="1400" dirty="0" smtClean="0"/>
              <a:t>Three sinusoidal currents shifted 120 deg. apart</a:t>
            </a:r>
            <a:endParaRPr lang="en-US" sz="1400" dirty="0"/>
          </a:p>
        </p:txBody>
      </p:sp>
    </p:spTree>
    <p:extLst>
      <p:ext uri="{BB962C8B-B14F-4D97-AF65-F5344CB8AC3E}">
        <p14:creationId xmlns:p14="http://schemas.microsoft.com/office/powerpoint/2010/main" val="263796715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Mod 15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143</a:t>
            </a:fld>
            <a:endParaRPr lang="en-US" dirty="0"/>
          </a:p>
        </p:txBody>
      </p:sp>
      <p:sp>
        <p:nvSpPr>
          <p:cNvPr id="2" name="Rectangle 1"/>
          <p:cNvSpPr/>
          <p:nvPr/>
        </p:nvSpPr>
        <p:spPr>
          <a:xfrm>
            <a:off x="1501869" y="82034"/>
            <a:ext cx="6412533" cy="1077218"/>
          </a:xfrm>
          <a:prstGeom prst="rect">
            <a:avLst/>
          </a:prstGeom>
        </p:spPr>
        <p:txBody>
          <a:bodyPr wrap="none">
            <a:spAutoFit/>
          </a:bodyPr>
          <a:lstStyle/>
          <a:p>
            <a:r>
              <a:rPr lang="en-US" sz="3200" dirty="0" smtClean="0">
                <a:solidFill>
                  <a:srgbClr val="800000"/>
                </a:solidFill>
              </a:rPr>
              <a:t>Winding </a:t>
            </a:r>
            <a:r>
              <a:rPr lang="en-US" sz="3200" dirty="0">
                <a:solidFill>
                  <a:srgbClr val="800000"/>
                </a:solidFill>
              </a:rPr>
              <a:t>phasor </a:t>
            </a:r>
            <a:r>
              <a:rPr lang="en-US" sz="3200" dirty="0" smtClean="0">
                <a:solidFill>
                  <a:srgbClr val="800000"/>
                </a:solidFill>
              </a:rPr>
              <a:t>method continued</a:t>
            </a:r>
          </a:p>
          <a:p>
            <a:endParaRPr lang="en-US" sz="3200" dirty="0">
              <a:solidFill>
                <a:srgbClr val="800000"/>
              </a:solidFill>
            </a:endParaRPr>
          </a:p>
        </p:txBody>
      </p:sp>
      <p:sp>
        <p:nvSpPr>
          <p:cNvPr id="3" name="TextBox 2"/>
          <p:cNvSpPr txBox="1"/>
          <p:nvPr/>
        </p:nvSpPr>
        <p:spPr>
          <a:xfrm>
            <a:off x="393700" y="749300"/>
            <a:ext cx="8547100" cy="1754327"/>
          </a:xfrm>
          <a:prstGeom prst="rect">
            <a:avLst/>
          </a:prstGeom>
          <a:noFill/>
        </p:spPr>
        <p:txBody>
          <a:bodyPr wrap="square" rtlCol="0">
            <a:spAutoFit/>
          </a:bodyPr>
          <a:lstStyle/>
          <a:p>
            <a:r>
              <a:rPr lang="en-US" dirty="0" smtClean="0"/>
              <a:t>The pole and phase windings must be linked like the diagram on the previous slide so we must determine the proper coil location for each phase to accomplish that proper linkage.</a:t>
            </a:r>
          </a:p>
          <a:p>
            <a:endParaRPr lang="en-US" dirty="0"/>
          </a:p>
          <a:p>
            <a:r>
              <a:rPr lang="en-US" dirty="0" smtClean="0"/>
              <a:t>We must start with some term definitions used to express the important relationships used to determine the coil placements in a phasor diagram</a:t>
            </a:r>
            <a:endParaRPr lang="en-US" dirty="0"/>
          </a:p>
        </p:txBody>
      </p:sp>
      <p:pic>
        <p:nvPicPr>
          <p:cNvPr id="7" name="Picture 6" descr="Untitled.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5599" y="2616200"/>
            <a:ext cx="5872115" cy="3105150"/>
          </a:xfrm>
          <a:prstGeom prst="rect">
            <a:avLst/>
          </a:prstGeom>
        </p:spPr>
      </p:pic>
      <p:sp>
        <p:nvSpPr>
          <p:cNvPr id="8" name="TextBox 7"/>
          <p:cNvSpPr txBox="1"/>
          <p:nvPr/>
        </p:nvSpPr>
        <p:spPr>
          <a:xfrm>
            <a:off x="1892300" y="5294868"/>
            <a:ext cx="5683766" cy="738664"/>
          </a:xfrm>
          <a:prstGeom prst="rect">
            <a:avLst/>
          </a:prstGeom>
          <a:noFill/>
        </p:spPr>
        <p:txBody>
          <a:bodyPr wrap="square" rtlCol="0">
            <a:spAutoFit/>
          </a:bodyPr>
          <a:lstStyle/>
          <a:p>
            <a:r>
              <a:rPr lang="en-US" dirty="0" smtClean="0"/>
              <a:t>where</a:t>
            </a:r>
            <a:r>
              <a:rPr lang="en-US" sz="2400" i="1" dirty="0" smtClean="0">
                <a:latin typeface="American Typewriter"/>
                <a:cs typeface="American Typewriter"/>
              </a:rPr>
              <a:t> Y </a:t>
            </a:r>
            <a:r>
              <a:rPr lang="en-US" dirty="0" smtClean="0"/>
              <a:t>is the span or each coil. If			 the span is full pitch and is identical to the pole pitch.	  </a:t>
            </a:r>
            <a:endParaRPr lang="en-US" dirty="0"/>
          </a:p>
        </p:txBody>
      </p:sp>
      <p:pic>
        <p:nvPicPr>
          <p:cNvPr id="9" name="Picture 8" descr="Untitled.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8788" y="5397500"/>
            <a:ext cx="850624" cy="355600"/>
          </a:xfrm>
          <a:prstGeom prst="rect">
            <a:avLst/>
          </a:prstGeom>
        </p:spPr>
      </p:pic>
    </p:spTree>
    <p:extLst>
      <p:ext uri="{BB962C8B-B14F-4D97-AF65-F5344CB8AC3E}">
        <p14:creationId xmlns:p14="http://schemas.microsoft.com/office/powerpoint/2010/main" val="353545323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Mod 15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144</a:t>
            </a:fld>
            <a:endParaRPr lang="en-US" dirty="0"/>
          </a:p>
        </p:txBody>
      </p:sp>
      <p:sp>
        <p:nvSpPr>
          <p:cNvPr id="2" name="Rectangle 1"/>
          <p:cNvSpPr/>
          <p:nvPr/>
        </p:nvSpPr>
        <p:spPr>
          <a:xfrm>
            <a:off x="1419979" y="5834"/>
            <a:ext cx="6412533" cy="584776"/>
          </a:xfrm>
          <a:prstGeom prst="rect">
            <a:avLst/>
          </a:prstGeom>
        </p:spPr>
        <p:txBody>
          <a:bodyPr wrap="none">
            <a:spAutoFit/>
          </a:bodyPr>
          <a:lstStyle/>
          <a:p>
            <a:r>
              <a:rPr lang="en-US" sz="3200" dirty="0">
                <a:solidFill>
                  <a:srgbClr val="800000"/>
                </a:solidFill>
              </a:rPr>
              <a:t>Winding phasor method continued</a:t>
            </a:r>
          </a:p>
        </p:txBody>
      </p:sp>
      <p:sp>
        <p:nvSpPr>
          <p:cNvPr id="6" name="TextBox 5"/>
          <p:cNvSpPr txBox="1"/>
          <p:nvPr/>
        </p:nvSpPr>
        <p:spPr>
          <a:xfrm>
            <a:off x="419100" y="4375825"/>
            <a:ext cx="8267699" cy="1754327"/>
          </a:xfrm>
          <a:prstGeom prst="rect">
            <a:avLst/>
          </a:prstGeom>
          <a:noFill/>
        </p:spPr>
        <p:txBody>
          <a:bodyPr wrap="square" rtlCol="0">
            <a:spAutoFit/>
          </a:bodyPr>
          <a:lstStyle/>
          <a:p>
            <a:r>
              <a:rPr lang="en-US" dirty="0" smtClean="0"/>
              <a:t>Using these relationships we can create a winding phasor diagram and determine the phase coil locations.</a:t>
            </a:r>
          </a:p>
          <a:p>
            <a:endParaRPr lang="en-US" dirty="0"/>
          </a:p>
          <a:p>
            <a:r>
              <a:rPr lang="en-US" dirty="0" smtClean="0"/>
              <a:t>We first need the phasor diagram, along with a stator cross section with the slots numbered and we can create the slot list for the coil placements for each phase. The linear winding diagram can also be determined from this data.</a:t>
            </a:r>
            <a:endParaRPr lang="en-US" dirty="0"/>
          </a:p>
        </p:txBody>
      </p:sp>
      <p:pic>
        <p:nvPicPr>
          <p:cNvPr id="7" name="Picture 6" descr="Untitled.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1212" y="685800"/>
            <a:ext cx="6239088" cy="3686734"/>
          </a:xfrm>
          <a:prstGeom prst="rect">
            <a:avLst/>
          </a:prstGeom>
        </p:spPr>
      </p:pic>
    </p:spTree>
    <p:extLst>
      <p:ext uri="{BB962C8B-B14F-4D97-AF65-F5344CB8AC3E}">
        <p14:creationId xmlns:p14="http://schemas.microsoft.com/office/powerpoint/2010/main" val="86554862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Mod 15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145</a:t>
            </a:fld>
            <a:endParaRPr lang="en-US" dirty="0"/>
          </a:p>
        </p:txBody>
      </p:sp>
      <p:sp>
        <p:nvSpPr>
          <p:cNvPr id="2" name="Rectangle 1"/>
          <p:cNvSpPr/>
          <p:nvPr/>
        </p:nvSpPr>
        <p:spPr>
          <a:xfrm>
            <a:off x="1534279" y="259834"/>
            <a:ext cx="6412533" cy="584776"/>
          </a:xfrm>
          <a:prstGeom prst="rect">
            <a:avLst/>
          </a:prstGeom>
        </p:spPr>
        <p:txBody>
          <a:bodyPr wrap="none">
            <a:spAutoFit/>
          </a:bodyPr>
          <a:lstStyle/>
          <a:p>
            <a:r>
              <a:rPr lang="en-US" sz="3200" dirty="0">
                <a:solidFill>
                  <a:srgbClr val="800000"/>
                </a:solidFill>
              </a:rPr>
              <a:t>Winding phasor method continued</a:t>
            </a:r>
          </a:p>
        </p:txBody>
      </p:sp>
      <p:pic>
        <p:nvPicPr>
          <p:cNvPr id="3" name="Picture 2" descr="Untitled.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2700" y="1574800"/>
            <a:ext cx="6565900" cy="3009900"/>
          </a:xfrm>
          <a:prstGeom prst="rect">
            <a:avLst/>
          </a:prstGeom>
        </p:spPr>
      </p:pic>
      <p:sp>
        <p:nvSpPr>
          <p:cNvPr id="6" name="TextBox 5"/>
          <p:cNvSpPr txBox="1"/>
          <p:nvPr/>
        </p:nvSpPr>
        <p:spPr>
          <a:xfrm>
            <a:off x="1534279" y="4876800"/>
            <a:ext cx="6860421" cy="923330"/>
          </a:xfrm>
          <a:prstGeom prst="rect">
            <a:avLst/>
          </a:prstGeom>
          <a:noFill/>
        </p:spPr>
        <p:txBody>
          <a:bodyPr wrap="square" rtlCol="0">
            <a:spAutoFit/>
          </a:bodyPr>
          <a:lstStyle/>
          <a:p>
            <a:r>
              <a:rPr lang="en-US" dirty="0" smtClean="0"/>
              <a:t>Example of a two pole </a:t>
            </a:r>
            <a:r>
              <a:rPr lang="en-US" i="1" dirty="0" smtClean="0"/>
              <a:t>(p </a:t>
            </a:r>
            <a:r>
              <a:rPr lang="en-US" dirty="0" smtClean="0"/>
              <a:t>= 2)  three phase stator </a:t>
            </a:r>
            <a:r>
              <a:rPr lang="en-US" i="1" dirty="0" smtClean="0"/>
              <a:t>(m</a:t>
            </a:r>
            <a:r>
              <a:rPr lang="en-US" dirty="0" smtClean="0"/>
              <a:t>=3), cross section on the left and with the stator phasor diagram on the right. </a:t>
            </a:r>
            <a:r>
              <a:rPr lang="en-US" i="1" dirty="0" smtClean="0"/>
              <a:t> m = 3, Q = 12, q </a:t>
            </a:r>
            <a:r>
              <a:rPr lang="en-US" dirty="0" smtClean="0"/>
              <a:t>= 2, </a:t>
            </a:r>
            <a:endParaRPr lang="en-US" dirty="0"/>
          </a:p>
        </p:txBody>
      </p:sp>
    </p:spTree>
    <p:extLst>
      <p:ext uri="{BB962C8B-B14F-4D97-AF65-F5344CB8AC3E}">
        <p14:creationId xmlns:p14="http://schemas.microsoft.com/office/powerpoint/2010/main" val="6663328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Mod 15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146</a:t>
            </a:fld>
            <a:endParaRPr lang="en-US" dirty="0"/>
          </a:p>
        </p:txBody>
      </p:sp>
      <p:sp>
        <p:nvSpPr>
          <p:cNvPr id="2" name="Rectangle 1"/>
          <p:cNvSpPr/>
          <p:nvPr/>
        </p:nvSpPr>
        <p:spPr>
          <a:xfrm>
            <a:off x="1534279" y="259834"/>
            <a:ext cx="6412533" cy="584776"/>
          </a:xfrm>
          <a:prstGeom prst="rect">
            <a:avLst/>
          </a:prstGeom>
        </p:spPr>
        <p:txBody>
          <a:bodyPr wrap="none">
            <a:spAutoFit/>
          </a:bodyPr>
          <a:lstStyle/>
          <a:p>
            <a:r>
              <a:rPr lang="en-US" sz="3200" dirty="0">
                <a:solidFill>
                  <a:srgbClr val="800000"/>
                </a:solidFill>
              </a:rPr>
              <a:t>Winding phasor method continued</a:t>
            </a:r>
          </a:p>
        </p:txBody>
      </p:sp>
      <p:pic>
        <p:nvPicPr>
          <p:cNvPr id="3" name="Picture 2" descr="Untitled.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900" y="1828800"/>
            <a:ext cx="7175500" cy="3187700"/>
          </a:xfrm>
          <a:prstGeom prst="rect">
            <a:avLst/>
          </a:prstGeom>
        </p:spPr>
      </p:pic>
      <p:sp>
        <p:nvSpPr>
          <p:cNvPr id="6" name="TextBox 5"/>
          <p:cNvSpPr txBox="1"/>
          <p:nvPr/>
        </p:nvSpPr>
        <p:spPr>
          <a:xfrm>
            <a:off x="1041400" y="5346700"/>
            <a:ext cx="7518400" cy="369332"/>
          </a:xfrm>
          <a:prstGeom prst="rect">
            <a:avLst/>
          </a:prstGeom>
          <a:noFill/>
        </p:spPr>
        <p:txBody>
          <a:bodyPr wrap="square" rtlCol="0">
            <a:spAutoFit/>
          </a:bodyPr>
          <a:lstStyle/>
          <a:p>
            <a:r>
              <a:rPr lang="en-US" dirty="0" smtClean="0"/>
              <a:t>The resulting phase voltage diagrams spaced 120 degrees apart</a:t>
            </a:r>
            <a:endParaRPr lang="en-US" dirty="0"/>
          </a:p>
        </p:txBody>
      </p:sp>
    </p:spTree>
    <p:extLst>
      <p:ext uri="{BB962C8B-B14F-4D97-AF65-F5344CB8AC3E}">
        <p14:creationId xmlns:p14="http://schemas.microsoft.com/office/powerpoint/2010/main" val="172925267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Mod 15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147</a:t>
            </a:fld>
            <a:endParaRPr lang="en-US" dirty="0"/>
          </a:p>
        </p:txBody>
      </p:sp>
      <p:sp>
        <p:nvSpPr>
          <p:cNvPr id="2" name="Rectangle 1"/>
          <p:cNvSpPr/>
          <p:nvPr/>
        </p:nvSpPr>
        <p:spPr>
          <a:xfrm>
            <a:off x="1534279" y="259834"/>
            <a:ext cx="6412533" cy="584776"/>
          </a:xfrm>
          <a:prstGeom prst="rect">
            <a:avLst/>
          </a:prstGeom>
        </p:spPr>
        <p:txBody>
          <a:bodyPr wrap="none">
            <a:spAutoFit/>
          </a:bodyPr>
          <a:lstStyle/>
          <a:p>
            <a:r>
              <a:rPr lang="en-US" sz="3200" dirty="0">
                <a:solidFill>
                  <a:srgbClr val="800000"/>
                </a:solidFill>
              </a:rPr>
              <a:t>Winding phasor method continued</a:t>
            </a:r>
          </a:p>
        </p:txBody>
      </p:sp>
      <p:pic>
        <p:nvPicPr>
          <p:cNvPr id="3" name="Picture 2" descr="Untitled.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0" y="1231900"/>
            <a:ext cx="7112000" cy="2603500"/>
          </a:xfrm>
          <a:prstGeom prst="rect">
            <a:avLst/>
          </a:prstGeom>
        </p:spPr>
      </p:pic>
      <p:sp>
        <p:nvSpPr>
          <p:cNvPr id="6" name="TextBox 5"/>
          <p:cNvSpPr txBox="1"/>
          <p:nvPr/>
        </p:nvSpPr>
        <p:spPr>
          <a:xfrm>
            <a:off x="711200" y="4114800"/>
            <a:ext cx="8140700" cy="2585323"/>
          </a:xfrm>
          <a:prstGeom prst="rect">
            <a:avLst/>
          </a:prstGeom>
          <a:noFill/>
        </p:spPr>
        <p:txBody>
          <a:bodyPr wrap="square" rtlCol="0">
            <a:spAutoFit/>
          </a:bodyPr>
          <a:lstStyle/>
          <a:p>
            <a:r>
              <a:rPr lang="en-US" dirty="0" smtClean="0"/>
              <a:t>Two possible ways each phase can be inserted</a:t>
            </a:r>
          </a:p>
          <a:p>
            <a:endParaRPr lang="en-US" dirty="0"/>
          </a:p>
          <a:p>
            <a:r>
              <a:rPr lang="en-US" dirty="0" smtClean="0"/>
              <a:t>Left: lap winding, all coils same span</a:t>
            </a:r>
          </a:p>
          <a:p>
            <a:r>
              <a:rPr lang="en-US" dirty="0" smtClean="0"/>
              <a:t>Right: concentric winding, coil spans are not identical.</a:t>
            </a:r>
          </a:p>
          <a:p>
            <a:endParaRPr lang="en-US" dirty="0"/>
          </a:p>
          <a:p>
            <a:r>
              <a:rPr lang="en-US" dirty="0" smtClean="0"/>
              <a:t>A slot list for coil locations can be easily generated from this layout of coils and numbered slots. It is often convenient to super-impose scaled pol  rectangles over these slots to check the direction of current paths vs. polarities</a:t>
            </a:r>
          </a:p>
          <a:p>
            <a:endParaRPr lang="en-US" dirty="0"/>
          </a:p>
        </p:txBody>
      </p:sp>
    </p:spTree>
    <p:extLst>
      <p:ext uri="{BB962C8B-B14F-4D97-AF65-F5344CB8AC3E}">
        <p14:creationId xmlns:p14="http://schemas.microsoft.com/office/powerpoint/2010/main" val="70504212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Mod 15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148</a:t>
            </a:fld>
            <a:endParaRPr lang="en-US" dirty="0"/>
          </a:p>
        </p:txBody>
      </p:sp>
      <p:sp>
        <p:nvSpPr>
          <p:cNvPr id="2" name="Rectangle 1"/>
          <p:cNvSpPr/>
          <p:nvPr/>
        </p:nvSpPr>
        <p:spPr>
          <a:xfrm>
            <a:off x="941624" y="175169"/>
            <a:ext cx="7552468" cy="584776"/>
          </a:xfrm>
          <a:prstGeom prst="rect">
            <a:avLst/>
          </a:prstGeom>
        </p:spPr>
        <p:txBody>
          <a:bodyPr wrap="none">
            <a:spAutoFit/>
          </a:bodyPr>
          <a:lstStyle/>
          <a:p>
            <a:r>
              <a:rPr lang="en-US" sz="3200" dirty="0" smtClean="0">
                <a:solidFill>
                  <a:srgbClr val="800000"/>
                </a:solidFill>
              </a:rPr>
              <a:t>Slot-side-voltage-start </a:t>
            </a:r>
            <a:r>
              <a:rPr lang="en-US" sz="3200" dirty="0">
                <a:solidFill>
                  <a:srgbClr val="800000"/>
                </a:solidFill>
              </a:rPr>
              <a:t>method continued</a:t>
            </a:r>
          </a:p>
        </p:txBody>
      </p:sp>
      <p:pic>
        <p:nvPicPr>
          <p:cNvPr id="6" name="Picture 5" descr="Untitled.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381" y="1069771"/>
            <a:ext cx="8368883" cy="4704497"/>
          </a:xfrm>
          <a:prstGeom prst="rect">
            <a:avLst/>
          </a:prstGeom>
        </p:spPr>
      </p:pic>
      <p:sp>
        <p:nvSpPr>
          <p:cNvPr id="7" name="TextBox 6"/>
          <p:cNvSpPr txBox="1"/>
          <p:nvPr/>
        </p:nvSpPr>
        <p:spPr>
          <a:xfrm>
            <a:off x="220133" y="6096000"/>
            <a:ext cx="3200400" cy="523220"/>
          </a:xfrm>
          <a:prstGeom prst="rect">
            <a:avLst/>
          </a:prstGeom>
          <a:noFill/>
        </p:spPr>
        <p:txBody>
          <a:bodyPr wrap="square" rtlCol="0">
            <a:spAutoFit/>
          </a:bodyPr>
          <a:lstStyle/>
          <a:p>
            <a:r>
              <a:rPr lang="en-US" sz="1400" dirty="0" err="1" smtClean="0"/>
              <a:t>K.Reichart</a:t>
            </a:r>
            <a:r>
              <a:rPr lang="en-US" sz="1400" dirty="0" smtClean="0"/>
              <a:t> &amp;</a:t>
            </a:r>
          </a:p>
          <a:p>
            <a:r>
              <a:rPr lang="en-US" sz="1400" dirty="0" smtClean="0"/>
              <a:t> J. Steinbrink</a:t>
            </a:r>
            <a:endParaRPr lang="en-US" sz="1400" dirty="0"/>
          </a:p>
        </p:txBody>
      </p:sp>
    </p:spTree>
    <p:extLst>
      <p:ext uri="{BB962C8B-B14F-4D97-AF65-F5344CB8AC3E}">
        <p14:creationId xmlns:p14="http://schemas.microsoft.com/office/powerpoint/2010/main" val="358099827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0816"/>
            <a:ext cx="8229600" cy="701211"/>
          </a:xfrm>
        </p:spPr>
        <p:txBody>
          <a:bodyPr>
            <a:normAutofit/>
          </a:bodyPr>
          <a:lstStyle/>
          <a:p>
            <a:r>
              <a:rPr lang="en-US" sz="3200" dirty="0" smtClean="0">
                <a:solidFill>
                  <a:srgbClr val="800000"/>
                </a:solidFill>
              </a:rPr>
              <a:t>Phase coil design guidelines</a:t>
            </a:r>
            <a:endParaRPr lang="en-US" sz="32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15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131</a:t>
            </a:fld>
            <a:endParaRPr lang="en-US" dirty="0"/>
          </a:p>
        </p:txBody>
      </p:sp>
      <p:sp>
        <p:nvSpPr>
          <p:cNvPr id="3" name="Rectangle 2"/>
          <p:cNvSpPr/>
          <p:nvPr/>
        </p:nvSpPr>
        <p:spPr>
          <a:xfrm>
            <a:off x="571500" y="937042"/>
            <a:ext cx="8115300" cy="5170645"/>
          </a:xfrm>
          <a:prstGeom prst="rect">
            <a:avLst/>
          </a:prstGeom>
        </p:spPr>
        <p:txBody>
          <a:bodyPr wrap="square">
            <a:spAutoFit/>
          </a:bodyPr>
          <a:lstStyle/>
          <a:p>
            <a:r>
              <a:rPr lang="en-CA" sz="2200" dirty="0" smtClean="0"/>
              <a:t>	Select wye or delta phase connections.  Can be series</a:t>
            </a:r>
          </a:p>
          <a:p>
            <a:r>
              <a:rPr lang="en-CA" sz="2200" dirty="0" smtClean="0"/>
              <a:t>	or parallel &amp; only wye connections require neutrals.</a:t>
            </a:r>
          </a:p>
          <a:p>
            <a:endParaRPr lang="en-CA" sz="2200" dirty="0"/>
          </a:p>
          <a:p>
            <a:r>
              <a:rPr lang="en-CA" sz="2200" dirty="0"/>
              <a:t>	Select phase coil locations </a:t>
            </a:r>
            <a:r>
              <a:rPr lang="en-CA" sz="2200" dirty="0" smtClean="0"/>
              <a:t>(Full </a:t>
            </a:r>
            <a:r>
              <a:rPr lang="en-CA" sz="2200" dirty="0"/>
              <a:t>pitch or s</a:t>
            </a:r>
            <a:r>
              <a:rPr lang="en-CA" sz="2200" dirty="0" smtClean="0"/>
              <a:t>hort </a:t>
            </a:r>
            <a:r>
              <a:rPr lang="en-CA" sz="2200" dirty="0"/>
              <a:t>pitch) for 	highest winding distribution </a:t>
            </a:r>
            <a:r>
              <a:rPr lang="en-CA" sz="2200" dirty="0" smtClean="0"/>
              <a:t>factor. (Unity is best)</a:t>
            </a:r>
            <a:endParaRPr lang="en-CA" sz="2200" dirty="0"/>
          </a:p>
          <a:p>
            <a:r>
              <a:rPr lang="en-CA" sz="2200" dirty="0"/>
              <a:t>	</a:t>
            </a:r>
          </a:p>
          <a:p>
            <a:r>
              <a:rPr lang="en-CA" sz="2200" dirty="0"/>
              <a:t>	Select number of turns per coil </a:t>
            </a:r>
          </a:p>
          <a:p>
            <a:r>
              <a:rPr lang="en-CA" sz="2200" dirty="0"/>
              <a:t>		</a:t>
            </a:r>
            <a:r>
              <a:rPr lang="en-CA" sz="2200" dirty="0" smtClean="0"/>
              <a:t>Based upon required </a:t>
            </a:r>
            <a:r>
              <a:rPr lang="en-CA" sz="2200" i="1" dirty="0" smtClean="0">
                <a:solidFill>
                  <a:srgbClr val="800000"/>
                </a:solidFill>
              </a:rPr>
              <a:t>(NI)</a:t>
            </a:r>
            <a:r>
              <a:rPr lang="en-CA" sz="2200" dirty="0" smtClean="0"/>
              <a:t> </a:t>
            </a:r>
            <a:r>
              <a:rPr lang="en-CA" sz="2200" dirty="0"/>
              <a:t>&amp; voltage for </a:t>
            </a:r>
            <a:r>
              <a:rPr lang="en-CA" sz="2200" dirty="0" smtClean="0"/>
              <a:t>IMs &amp; RSMs </a:t>
            </a:r>
            <a:endParaRPr lang="en-CA" sz="2200" dirty="0"/>
          </a:p>
          <a:p>
            <a:r>
              <a:rPr lang="en-CA" sz="2200" dirty="0"/>
              <a:t>		</a:t>
            </a:r>
            <a:r>
              <a:rPr lang="en-CA" sz="2200" dirty="0" smtClean="0"/>
              <a:t>Based upon </a:t>
            </a:r>
            <a:r>
              <a:rPr lang="en-CA" sz="2200" dirty="0"/>
              <a:t>desired </a:t>
            </a:r>
            <a:r>
              <a:rPr lang="en-CA" sz="2200" i="1" dirty="0">
                <a:solidFill>
                  <a:srgbClr val="800000"/>
                </a:solidFill>
              </a:rPr>
              <a:t>K</a:t>
            </a:r>
            <a:r>
              <a:rPr lang="en-CA" sz="2200" i="1" baseline="-25000" dirty="0">
                <a:solidFill>
                  <a:srgbClr val="800000"/>
                </a:solidFill>
              </a:rPr>
              <a:t>e</a:t>
            </a:r>
            <a:r>
              <a:rPr lang="en-CA" sz="2200" dirty="0"/>
              <a:t> for </a:t>
            </a:r>
            <a:r>
              <a:rPr lang="en-CA" sz="2200" dirty="0" smtClean="0"/>
              <a:t> SPM &amp; IPM motors</a:t>
            </a:r>
            <a:endParaRPr lang="en-CA" sz="2200" dirty="0"/>
          </a:p>
          <a:p>
            <a:endParaRPr lang="en-CA" sz="2200" dirty="0"/>
          </a:p>
          <a:p>
            <a:r>
              <a:rPr lang="en-CA" sz="2200" dirty="0"/>
              <a:t>	Select </a:t>
            </a:r>
            <a:r>
              <a:rPr lang="en-CA" sz="2200" dirty="0" smtClean="0"/>
              <a:t>initial wire </a:t>
            </a:r>
            <a:r>
              <a:rPr lang="en-CA" sz="2200" dirty="0"/>
              <a:t>gage for about 40% </a:t>
            </a:r>
            <a:r>
              <a:rPr lang="en-CA" sz="2200" dirty="0" smtClean="0"/>
              <a:t>bare copper to slot</a:t>
            </a:r>
          </a:p>
          <a:p>
            <a:r>
              <a:rPr lang="en-CA" sz="2200" dirty="0"/>
              <a:t>	</a:t>
            </a:r>
            <a:r>
              <a:rPr lang="en-CA" sz="2200" dirty="0" smtClean="0"/>
              <a:t> area lot </a:t>
            </a:r>
            <a:r>
              <a:rPr lang="en-CA" sz="2200" dirty="0"/>
              <a:t>fill </a:t>
            </a:r>
            <a:r>
              <a:rPr lang="en-CA" sz="2200" dirty="0" smtClean="0"/>
              <a:t>(for either single layer or multiple layer winding)</a:t>
            </a:r>
            <a:endParaRPr lang="en-CA" sz="2200" dirty="0"/>
          </a:p>
          <a:p>
            <a:r>
              <a:rPr lang="en-CA" sz="2200" dirty="0"/>
              <a:t>	</a:t>
            </a:r>
          </a:p>
          <a:p>
            <a:r>
              <a:rPr lang="en-CA" sz="2200" dirty="0"/>
              <a:t>	Calculate </a:t>
            </a:r>
            <a:r>
              <a:rPr lang="en-CA" sz="2200" dirty="0" smtClean="0"/>
              <a:t>coil </a:t>
            </a:r>
            <a:r>
              <a:rPr lang="en-CA" sz="2200" dirty="0"/>
              <a:t>resistance from mean turn length </a:t>
            </a:r>
            <a:r>
              <a:rPr lang="en-CA" sz="2200" dirty="0" smtClean="0"/>
              <a:t>times 	number of </a:t>
            </a:r>
            <a:r>
              <a:rPr lang="en-CA" sz="2200" dirty="0"/>
              <a:t>turns </a:t>
            </a:r>
            <a:r>
              <a:rPr lang="en-CA" sz="2200" dirty="0" smtClean="0"/>
              <a:t>times </a:t>
            </a:r>
            <a:r>
              <a:rPr lang="en-CA" sz="2200" dirty="0"/>
              <a:t>wire resistance</a:t>
            </a:r>
            <a:r>
              <a:rPr lang="en-CA" sz="2200" dirty="0" smtClean="0"/>
              <a:t>/inch or meter.</a:t>
            </a:r>
            <a:endParaRPr lang="en-CA" sz="2200" dirty="0"/>
          </a:p>
        </p:txBody>
      </p:sp>
    </p:spTree>
    <p:extLst>
      <p:ext uri="{BB962C8B-B14F-4D97-AF65-F5344CB8AC3E}">
        <p14:creationId xmlns:p14="http://schemas.microsoft.com/office/powerpoint/2010/main" val="267487634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Mod 15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149</a:t>
            </a:fld>
            <a:endParaRPr lang="en-US" dirty="0"/>
          </a:p>
        </p:txBody>
      </p:sp>
      <p:sp>
        <p:nvSpPr>
          <p:cNvPr id="2" name="Rectangle 1"/>
          <p:cNvSpPr/>
          <p:nvPr/>
        </p:nvSpPr>
        <p:spPr>
          <a:xfrm>
            <a:off x="1940671" y="259834"/>
            <a:ext cx="5544707" cy="584776"/>
          </a:xfrm>
          <a:prstGeom prst="rect">
            <a:avLst/>
          </a:prstGeom>
        </p:spPr>
        <p:txBody>
          <a:bodyPr wrap="none">
            <a:spAutoFit/>
          </a:bodyPr>
          <a:lstStyle/>
          <a:p>
            <a:r>
              <a:rPr lang="en-US" sz="3200" dirty="0" smtClean="0">
                <a:solidFill>
                  <a:srgbClr val="800000"/>
                </a:solidFill>
              </a:rPr>
              <a:t>Slot-side-voltage-star </a:t>
            </a:r>
            <a:r>
              <a:rPr lang="en-US" sz="3200" dirty="0">
                <a:solidFill>
                  <a:srgbClr val="800000"/>
                </a:solidFill>
              </a:rPr>
              <a:t>method </a:t>
            </a:r>
          </a:p>
        </p:txBody>
      </p:sp>
      <p:sp>
        <p:nvSpPr>
          <p:cNvPr id="3" name="Rectangle 2"/>
          <p:cNvSpPr/>
          <p:nvPr/>
        </p:nvSpPr>
        <p:spPr>
          <a:xfrm>
            <a:off x="287867" y="6205290"/>
            <a:ext cx="1998133" cy="523220"/>
          </a:xfrm>
          <a:prstGeom prst="rect">
            <a:avLst/>
          </a:prstGeom>
        </p:spPr>
        <p:txBody>
          <a:bodyPr wrap="square">
            <a:spAutoFit/>
          </a:bodyPr>
          <a:lstStyle/>
          <a:p>
            <a:r>
              <a:rPr lang="en-US" sz="1400" dirty="0" err="1"/>
              <a:t>K.Reichart</a:t>
            </a:r>
            <a:r>
              <a:rPr lang="en-US" sz="1400" dirty="0"/>
              <a:t> &amp;</a:t>
            </a:r>
          </a:p>
          <a:p>
            <a:r>
              <a:rPr lang="en-US" sz="1400" dirty="0"/>
              <a:t> J. Steinbrink</a:t>
            </a:r>
          </a:p>
        </p:txBody>
      </p:sp>
      <p:pic>
        <p:nvPicPr>
          <p:cNvPr id="6" name="Picture 5" descr="Untitled.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722" y="1249734"/>
            <a:ext cx="8195733" cy="4617861"/>
          </a:xfrm>
          <a:prstGeom prst="rect">
            <a:avLst/>
          </a:prstGeom>
        </p:spPr>
      </p:pic>
    </p:spTree>
    <p:extLst>
      <p:ext uri="{BB962C8B-B14F-4D97-AF65-F5344CB8AC3E}">
        <p14:creationId xmlns:p14="http://schemas.microsoft.com/office/powerpoint/2010/main" val="76479715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Mod 15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150</a:t>
            </a:fld>
            <a:endParaRPr lang="en-US" dirty="0"/>
          </a:p>
        </p:txBody>
      </p:sp>
      <p:pic>
        <p:nvPicPr>
          <p:cNvPr id="2" name="Picture 1" descr="Untitled.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3" y="1054503"/>
            <a:ext cx="7298267" cy="5301847"/>
          </a:xfrm>
          <a:prstGeom prst="rect">
            <a:avLst/>
          </a:prstGeom>
        </p:spPr>
      </p:pic>
      <p:sp>
        <p:nvSpPr>
          <p:cNvPr id="3" name="TextBox 2"/>
          <p:cNvSpPr txBox="1"/>
          <p:nvPr/>
        </p:nvSpPr>
        <p:spPr>
          <a:xfrm>
            <a:off x="1693324" y="287867"/>
            <a:ext cx="7450664" cy="584776"/>
          </a:xfrm>
          <a:prstGeom prst="rect">
            <a:avLst/>
          </a:prstGeom>
          <a:noFill/>
        </p:spPr>
        <p:txBody>
          <a:bodyPr wrap="square" rtlCol="0">
            <a:spAutoFit/>
          </a:bodyPr>
          <a:lstStyle/>
          <a:p>
            <a:r>
              <a:rPr lang="en-US" sz="3200" dirty="0" smtClean="0">
                <a:solidFill>
                  <a:srgbClr val="800000"/>
                </a:solidFill>
              </a:rPr>
              <a:t>Slot locations or coil placements</a:t>
            </a:r>
            <a:endParaRPr lang="en-US" sz="3200" dirty="0">
              <a:solidFill>
                <a:srgbClr val="800000"/>
              </a:solidFill>
            </a:endParaRPr>
          </a:p>
        </p:txBody>
      </p:sp>
      <p:sp>
        <p:nvSpPr>
          <p:cNvPr id="6" name="TextBox 5"/>
          <p:cNvSpPr txBox="1"/>
          <p:nvPr/>
        </p:nvSpPr>
        <p:spPr>
          <a:xfrm>
            <a:off x="1303867" y="1388533"/>
            <a:ext cx="1524000" cy="646331"/>
          </a:xfrm>
          <a:prstGeom prst="rect">
            <a:avLst/>
          </a:prstGeom>
          <a:noFill/>
        </p:spPr>
        <p:txBody>
          <a:bodyPr wrap="square" rtlCol="0">
            <a:spAutoFit/>
          </a:bodyPr>
          <a:lstStyle/>
          <a:p>
            <a:r>
              <a:rPr lang="en-US" dirty="0" smtClean="0"/>
              <a:t>12 slots</a:t>
            </a:r>
          </a:p>
          <a:p>
            <a:r>
              <a:rPr lang="en-US" dirty="0" smtClean="0"/>
              <a:t>10m poles</a:t>
            </a:r>
            <a:endParaRPr lang="en-US" dirty="0"/>
          </a:p>
        </p:txBody>
      </p:sp>
      <p:sp>
        <p:nvSpPr>
          <p:cNvPr id="7" name="TextBox 6"/>
          <p:cNvSpPr txBox="1"/>
          <p:nvPr/>
        </p:nvSpPr>
        <p:spPr>
          <a:xfrm>
            <a:off x="6553200" y="1388533"/>
            <a:ext cx="2302933" cy="646331"/>
          </a:xfrm>
          <a:prstGeom prst="rect">
            <a:avLst/>
          </a:prstGeom>
          <a:noFill/>
        </p:spPr>
        <p:txBody>
          <a:bodyPr wrap="square" rtlCol="0">
            <a:spAutoFit/>
          </a:bodyPr>
          <a:lstStyle/>
          <a:p>
            <a:r>
              <a:rPr lang="en-US" dirty="0" smtClean="0"/>
              <a:t>30 degree slots</a:t>
            </a:r>
          </a:p>
          <a:p>
            <a:r>
              <a:rPr lang="en-US" dirty="0" smtClean="0"/>
              <a:t>36 degree poles</a:t>
            </a:r>
            <a:endParaRPr lang="en-US" dirty="0"/>
          </a:p>
        </p:txBody>
      </p:sp>
      <p:sp>
        <p:nvSpPr>
          <p:cNvPr id="8" name="TextBox 7"/>
          <p:cNvSpPr txBox="1"/>
          <p:nvPr/>
        </p:nvSpPr>
        <p:spPr>
          <a:xfrm>
            <a:off x="694267" y="2844800"/>
            <a:ext cx="2133600" cy="923330"/>
          </a:xfrm>
          <a:prstGeom prst="rect">
            <a:avLst/>
          </a:prstGeom>
          <a:noFill/>
        </p:spPr>
        <p:txBody>
          <a:bodyPr wrap="square" rtlCol="0">
            <a:spAutoFit/>
          </a:bodyPr>
          <a:lstStyle/>
          <a:p>
            <a:r>
              <a:rPr lang="en-US" dirty="0" smtClean="0"/>
              <a:t>Single layer winding with</a:t>
            </a:r>
          </a:p>
          <a:p>
            <a:r>
              <a:rPr lang="en-US" dirty="0" smtClean="0"/>
              <a:t>2 coil/phase</a:t>
            </a:r>
            <a:endParaRPr lang="en-US" dirty="0"/>
          </a:p>
        </p:txBody>
      </p:sp>
      <p:sp>
        <p:nvSpPr>
          <p:cNvPr id="9" name="Rectangle 8"/>
          <p:cNvSpPr/>
          <p:nvPr/>
        </p:nvSpPr>
        <p:spPr>
          <a:xfrm>
            <a:off x="7399855" y="2881237"/>
            <a:ext cx="1744133" cy="923330"/>
          </a:xfrm>
          <a:prstGeom prst="rect">
            <a:avLst/>
          </a:prstGeom>
        </p:spPr>
        <p:txBody>
          <a:bodyPr wrap="square">
            <a:spAutoFit/>
          </a:bodyPr>
          <a:lstStyle/>
          <a:p>
            <a:r>
              <a:rPr lang="en-US" dirty="0" smtClean="0"/>
              <a:t>Dual </a:t>
            </a:r>
            <a:r>
              <a:rPr lang="en-US" dirty="0"/>
              <a:t>layer winding with</a:t>
            </a:r>
          </a:p>
          <a:p>
            <a:r>
              <a:rPr lang="en-US" dirty="0" smtClean="0"/>
              <a:t>4 </a:t>
            </a:r>
            <a:r>
              <a:rPr lang="en-US" dirty="0"/>
              <a:t>coil/phase</a:t>
            </a:r>
          </a:p>
        </p:txBody>
      </p:sp>
      <p:cxnSp>
        <p:nvCxnSpPr>
          <p:cNvPr id="11" name="Straight Arrow Connector 10"/>
          <p:cNvCxnSpPr/>
          <p:nvPr/>
        </p:nvCxnSpPr>
        <p:spPr>
          <a:xfrm>
            <a:off x="2108200" y="3581400"/>
            <a:ext cx="1181100" cy="419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a:off x="6756400" y="3035300"/>
            <a:ext cx="643455" cy="965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a:off x="7175500" y="3035300"/>
            <a:ext cx="224355" cy="1244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a:off x="6248400" y="3035300"/>
            <a:ext cx="1151455" cy="276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H="1">
            <a:off x="5867400" y="3035300"/>
            <a:ext cx="1532455" cy="2489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2108200" y="3581400"/>
            <a:ext cx="719667" cy="22225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669614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716"/>
            <a:ext cx="8229600" cy="701211"/>
          </a:xfrm>
        </p:spPr>
        <p:txBody>
          <a:bodyPr>
            <a:normAutofit/>
          </a:bodyPr>
          <a:lstStyle/>
          <a:p>
            <a:r>
              <a:rPr lang="en-US" sz="3600" dirty="0" smtClean="0">
                <a:solidFill>
                  <a:srgbClr val="800000"/>
                </a:solidFill>
              </a:rPr>
              <a:t>More stator phase coil guidelines</a:t>
            </a:r>
            <a:endParaRPr lang="en-US" sz="36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15 Copyright: JR Hendershot 2012</a:t>
            </a:r>
            <a:endParaRPr lang="en-US" dirty="0"/>
          </a:p>
        </p:txBody>
      </p:sp>
      <p:sp>
        <p:nvSpPr>
          <p:cNvPr id="5" name="Slide Number Placeholder 4"/>
          <p:cNvSpPr>
            <a:spLocks noGrp="1"/>
          </p:cNvSpPr>
          <p:nvPr>
            <p:ph type="sldNum" sz="quarter" idx="12"/>
          </p:nvPr>
        </p:nvSpPr>
        <p:spPr>
          <a:xfrm>
            <a:off x="6553200" y="6374493"/>
            <a:ext cx="2133600" cy="365125"/>
          </a:xfrm>
        </p:spPr>
        <p:txBody>
          <a:bodyPr/>
          <a:lstStyle/>
          <a:p>
            <a:fld id="{D31B9E2A-62C9-E64C-B4B8-CE2194CCEB4D}" type="slidenum">
              <a:rPr lang="en-US" smtClean="0"/>
              <a:t>132</a:t>
            </a:fld>
            <a:endParaRPr lang="en-US" dirty="0"/>
          </a:p>
        </p:txBody>
      </p:sp>
      <p:sp>
        <p:nvSpPr>
          <p:cNvPr id="3" name="Rectangle 2"/>
          <p:cNvSpPr/>
          <p:nvPr/>
        </p:nvSpPr>
        <p:spPr>
          <a:xfrm>
            <a:off x="747486" y="1178342"/>
            <a:ext cx="7634514" cy="4832092"/>
          </a:xfrm>
          <a:prstGeom prst="rect">
            <a:avLst/>
          </a:prstGeom>
        </p:spPr>
        <p:txBody>
          <a:bodyPr wrap="square">
            <a:spAutoFit/>
          </a:bodyPr>
          <a:lstStyle/>
          <a:p>
            <a:r>
              <a:rPr lang="en-CA" sz="2200" dirty="0"/>
              <a:t>Strands in hand of smaller gage are more flexible</a:t>
            </a:r>
          </a:p>
          <a:p>
            <a:r>
              <a:rPr lang="en-CA" sz="2200" dirty="0"/>
              <a:t>	</a:t>
            </a:r>
          </a:p>
          <a:p>
            <a:r>
              <a:rPr lang="en-CA" sz="2200" dirty="0"/>
              <a:t>	Litz wire might be required for high frequency machines</a:t>
            </a:r>
          </a:p>
          <a:p>
            <a:endParaRPr lang="en-CA" sz="2200" dirty="0"/>
          </a:p>
          <a:p>
            <a:r>
              <a:rPr lang="en-CA" sz="2200" dirty="0"/>
              <a:t>	Determine end turn configuration (blocking &amp; lacing)</a:t>
            </a:r>
          </a:p>
          <a:p>
            <a:endParaRPr lang="en-CA" sz="2200" dirty="0"/>
          </a:p>
          <a:p>
            <a:r>
              <a:rPr lang="en-CA" sz="2200" dirty="0"/>
              <a:t>	Select magnet wire </a:t>
            </a:r>
            <a:r>
              <a:rPr lang="en-CA" sz="2200" i="1" dirty="0"/>
              <a:t>Pig-Tails</a:t>
            </a:r>
            <a:r>
              <a:rPr lang="en-CA" sz="2200" dirty="0" smtClean="0"/>
              <a:t>, or attach </a:t>
            </a:r>
            <a:r>
              <a:rPr lang="en-CA" sz="2200" dirty="0"/>
              <a:t>lead wires or </a:t>
            </a:r>
            <a:r>
              <a:rPr lang="en-CA" sz="2200" dirty="0" smtClean="0"/>
              <a:t>	terminal stud egress for inverter connections.</a:t>
            </a:r>
            <a:endParaRPr lang="en-CA" sz="2200" dirty="0"/>
          </a:p>
          <a:p>
            <a:endParaRPr lang="en-CA" sz="2200" dirty="0"/>
          </a:p>
          <a:p>
            <a:r>
              <a:rPr lang="en-CA" sz="2200" dirty="0"/>
              <a:t>	</a:t>
            </a:r>
            <a:r>
              <a:rPr lang="en-CA" sz="2200" dirty="0" smtClean="0"/>
              <a:t>VIP </a:t>
            </a:r>
            <a:r>
              <a:rPr lang="en-CA" sz="2200" dirty="0"/>
              <a:t>or </a:t>
            </a:r>
            <a:r>
              <a:rPr lang="en-CA" sz="2200" dirty="0" smtClean="0"/>
              <a:t>encapsulate stator to retain conductors from 	vibrating and to improve thermal conductivity</a:t>
            </a:r>
          </a:p>
          <a:p>
            <a:endParaRPr lang="en-CA" sz="2200" dirty="0"/>
          </a:p>
          <a:p>
            <a:r>
              <a:rPr lang="en-CA" sz="2200" dirty="0" smtClean="0"/>
              <a:t>	Large machines require end turn support against vibration</a:t>
            </a:r>
          </a:p>
          <a:p>
            <a:endParaRPr lang="en-CA" sz="2200" dirty="0"/>
          </a:p>
          <a:p>
            <a:r>
              <a:rPr lang="en-CA" sz="2200" dirty="0" smtClean="0"/>
              <a:t>	(See lecture # 13 for coil insulation topics)</a:t>
            </a:r>
            <a:r>
              <a:rPr lang="en-CA" sz="2200" dirty="0" smtClean="0">
                <a:solidFill>
                  <a:srgbClr val="FFFF00"/>
                </a:solidFill>
              </a:rPr>
              <a:t>14</a:t>
            </a:r>
            <a:endParaRPr lang="en-CA" sz="2200" dirty="0"/>
          </a:p>
        </p:txBody>
      </p:sp>
    </p:spTree>
    <p:extLst>
      <p:ext uri="{BB962C8B-B14F-4D97-AF65-F5344CB8AC3E}">
        <p14:creationId xmlns:p14="http://schemas.microsoft.com/office/powerpoint/2010/main" val="267487634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Mod 15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133</a:t>
            </a:fld>
            <a:endParaRPr lang="en-US" dirty="0"/>
          </a:p>
        </p:txBody>
      </p:sp>
      <p:sp>
        <p:nvSpPr>
          <p:cNvPr id="7" name="TextBox 6"/>
          <p:cNvSpPr txBox="1"/>
          <p:nvPr/>
        </p:nvSpPr>
        <p:spPr>
          <a:xfrm>
            <a:off x="266700" y="6388100"/>
            <a:ext cx="3378200" cy="307777"/>
          </a:xfrm>
          <a:prstGeom prst="rect">
            <a:avLst/>
          </a:prstGeom>
          <a:noFill/>
        </p:spPr>
        <p:txBody>
          <a:bodyPr wrap="square" rtlCol="0">
            <a:spAutoFit/>
          </a:bodyPr>
          <a:lstStyle/>
          <a:p>
            <a:r>
              <a:rPr lang="en-US" sz="1400" dirty="0" smtClean="0"/>
              <a:t>New England Wire </a:t>
            </a:r>
            <a:endParaRPr lang="en-US" sz="1400" dirty="0"/>
          </a:p>
        </p:txBody>
      </p:sp>
      <p:sp>
        <p:nvSpPr>
          <p:cNvPr id="6" name="Title 5"/>
          <p:cNvSpPr>
            <a:spLocks noGrp="1"/>
          </p:cNvSpPr>
          <p:nvPr>
            <p:ph type="title"/>
          </p:nvPr>
        </p:nvSpPr>
        <p:spPr>
          <a:xfrm>
            <a:off x="457200" y="266700"/>
            <a:ext cx="8229600" cy="533400"/>
          </a:xfrm>
        </p:spPr>
        <p:txBody>
          <a:bodyPr>
            <a:normAutofit/>
          </a:bodyPr>
          <a:lstStyle/>
          <a:p>
            <a:r>
              <a:rPr lang="en-US" sz="2800" dirty="0" smtClean="0">
                <a:solidFill>
                  <a:srgbClr val="800000"/>
                </a:solidFill>
              </a:rPr>
              <a:t>Current distribution imbalance in phase conductors</a:t>
            </a:r>
            <a:endParaRPr lang="en-US" sz="2800" dirty="0">
              <a:solidFill>
                <a:srgbClr val="800000"/>
              </a:solidFill>
            </a:endParaRPr>
          </a:p>
        </p:txBody>
      </p:sp>
      <p:sp>
        <p:nvSpPr>
          <p:cNvPr id="8" name="TextBox 7"/>
          <p:cNvSpPr txBox="1"/>
          <p:nvPr/>
        </p:nvSpPr>
        <p:spPr>
          <a:xfrm>
            <a:off x="622300" y="1041400"/>
            <a:ext cx="8026400" cy="4801315"/>
          </a:xfrm>
          <a:prstGeom prst="rect">
            <a:avLst/>
          </a:prstGeom>
          <a:noFill/>
        </p:spPr>
        <p:txBody>
          <a:bodyPr wrap="square" rtlCol="0">
            <a:spAutoFit/>
          </a:bodyPr>
          <a:lstStyle/>
          <a:p>
            <a:r>
              <a:rPr lang="en-US" dirty="0" smtClean="0"/>
              <a:t>Ohm’s law describes DC resistance where current flow is equally distributed within a conductor.</a:t>
            </a:r>
          </a:p>
          <a:p>
            <a:endParaRPr lang="en-US" dirty="0"/>
          </a:p>
          <a:p>
            <a:r>
              <a:rPr lang="en-US" dirty="0" smtClean="0"/>
              <a:t>Time-varying currents induce magnetic fields that redistribute the current density in the conductors.  (Most troublesome above 1KHz)	</a:t>
            </a:r>
          </a:p>
          <a:p>
            <a:r>
              <a:rPr lang="en-US" dirty="0" smtClean="0"/>
              <a:t>	Skin </a:t>
            </a:r>
            <a:r>
              <a:rPr lang="en-US" dirty="0"/>
              <a:t>effect losses </a:t>
            </a:r>
            <a:r>
              <a:rPr lang="en-US" dirty="0" smtClean="0"/>
              <a:t>&amp; Proximity effect losses</a:t>
            </a:r>
          </a:p>
          <a:p>
            <a:endParaRPr lang="en-US" dirty="0"/>
          </a:p>
          <a:p>
            <a:r>
              <a:rPr lang="en-US" dirty="0" smtClean="0"/>
              <a:t>Skin Effect:</a:t>
            </a:r>
          </a:p>
          <a:p>
            <a:r>
              <a:rPr lang="en-US" dirty="0"/>
              <a:t>	</a:t>
            </a:r>
            <a:r>
              <a:rPr lang="en-US" dirty="0" smtClean="0"/>
              <a:t>Current flow on conductor circumference caused by increased inductive 	wire reactance forcing current concentration on outer surface of wire.</a:t>
            </a:r>
          </a:p>
          <a:p>
            <a:endParaRPr lang="en-US" dirty="0"/>
          </a:p>
          <a:p>
            <a:r>
              <a:rPr lang="en-US" dirty="0"/>
              <a:t>	</a:t>
            </a:r>
            <a:r>
              <a:rPr lang="en-US" dirty="0" smtClean="0"/>
              <a:t>	Skin depth =</a:t>
            </a:r>
          </a:p>
          <a:p>
            <a:endParaRPr lang="en-US" dirty="0"/>
          </a:p>
          <a:p>
            <a:r>
              <a:rPr lang="en-US" dirty="0" smtClean="0"/>
              <a:t>Proximity Effect:</a:t>
            </a:r>
          </a:p>
          <a:p>
            <a:r>
              <a:rPr lang="en-US" dirty="0"/>
              <a:t>	</a:t>
            </a:r>
            <a:r>
              <a:rPr lang="en-US" dirty="0" smtClean="0"/>
              <a:t>Conductor current density is influenced by adjacent conductors which 	reduces useful conductor cross section &amp; increases AC impedance.</a:t>
            </a:r>
          </a:p>
          <a:p>
            <a:r>
              <a:rPr lang="en-US" dirty="0"/>
              <a:t>	</a:t>
            </a:r>
          </a:p>
        </p:txBody>
      </p:sp>
      <p:pic>
        <p:nvPicPr>
          <p:cNvPr id="11" name="Picture 10" descr="Untitled.tiff"/>
          <p:cNvPicPr>
            <a:picLocks noChangeAspect="1"/>
          </p:cNvPicPr>
          <p:nvPr/>
        </p:nvPicPr>
        <p:blipFill rotWithShape="1">
          <a:blip r:embed="rId3">
            <a:extLst>
              <a:ext uri="{28A0092B-C50C-407E-A947-70E740481C1C}">
                <a14:useLocalDpi xmlns:a14="http://schemas.microsoft.com/office/drawing/2010/main" val="0"/>
              </a:ext>
            </a:extLst>
          </a:blip>
          <a:srcRect l="9896" t="9410" r="10499" b="9533"/>
          <a:stretch/>
        </p:blipFill>
        <p:spPr>
          <a:xfrm>
            <a:off x="2980944" y="3821515"/>
            <a:ext cx="1435608" cy="786384"/>
          </a:xfrm>
          <a:prstGeom prst="rect">
            <a:avLst/>
          </a:prstGeom>
        </p:spPr>
      </p:pic>
    </p:spTree>
    <p:extLst>
      <p:ext uri="{BB962C8B-B14F-4D97-AF65-F5344CB8AC3E}">
        <p14:creationId xmlns:p14="http://schemas.microsoft.com/office/powerpoint/2010/main" val="202415142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Mod 15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134</a:t>
            </a:fld>
            <a:endParaRPr lang="en-US" dirty="0"/>
          </a:p>
        </p:txBody>
      </p:sp>
      <p:sp>
        <p:nvSpPr>
          <p:cNvPr id="6" name="Title 1"/>
          <p:cNvSpPr txBox="1">
            <a:spLocks/>
          </p:cNvSpPr>
          <p:nvPr/>
        </p:nvSpPr>
        <p:spPr>
          <a:xfrm>
            <a:off x="457200" y="98065"/>
            <a:ext cx="8229600"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smtClean="0">
                <a:solidFill>
                  <a:srgbClr val="800000"/>
                </a:solidFill>
              </a:rPr>
              <a:t> </a:t>
            </a:r>
            <a:r>
              <a:rPr lang="en-US" sz="3200" dirty="0">
                <a:solidFill>
                  <a:srgbClr val="800000"/>
                </a:solidFill>
              </a:rPr>
              <a:t>E</a:t>
            </a:r>
            <a:r>
              <a:rPr lang="en-US" sz="3200" dirty="0" smtClean="0">
                <a:solidFill>
                  <a:srgbClr val="800000"/>
                </a:solidFill>
              </a:rPr>
              <a:t>ffect of coil or conductor inductance</a:t>
            </a:r>
          </a:p>
          <a:p>
            <a:r>
              <a:rPr lang="en-US" sz="3200" dirty="0" smtClean="0">
                <a:solidFill>
                  <a:srgbClr val="800000"/>
                </a:solidFill>
              </a:rPr>
              <a:t> vs. conductor locations within slots</a:t>
            </a:r>
            <a:endParaRPr lang="en-US" sz="3200" dirty="0">
              <a:solidFill>
                <a:srgbClr val="800000"/>
              </a:solidFill>
            </a:endParaRPr>
          </a:p>
        </p:txBody>
      </p:sp>
      <p:pic>
        <p:nvPicPr>
          <p:cNvPr id="7" name="Picture 6" descr="Untitled.tiff"/>
          <p:cNvPicPr>
            <a:picLocks noChangeAspect="1"/>
          </p:cNvPicPr>
          <p:nvPr/>
        </p:nvPicPr>
        <p:blipFill rotWithShape="1">
          <a:blip r:embed="rId2">
            <a:extLst>
              <a:ext uri="{28A0092B-C50C-407E-A947-70E740481C1C}">
                <a14:useLocalDpi xmlns:a14="http://schemas.microsoft.com/office/drawing/2010/main" val="0"/>
              </a:ext>
            </a:extLst>
          </a:blip>
          <a:srcRect t="10379" b="3500"/>
          <a:stretch/>
        </p:blipFill>
        <p:spPr>
          <a:xfrm>
            <a:off x="203200" y="1393465"/>
            <a:ext cx="8699500" cy="4962885"/>
          </a:xfrm>
          <a:prstGeom prst="rect">
            <a:avLst/>
          </a:prstGeom>
        </p:spPr>
      </p:pic>
      <p:sp>
        <p:nvSpPr>
          <p:cNvPr id="2" name="TextBox 1"/>
          <p:cNvSpPr txBox="1"/>
          <p:nvPr/>
        </p:nvSpPr>
        <p:spPr>
          <a:xfrm>
            <a:off x="3695700" y="1879600"/>
            <a:ext cx="3162300" cy="1200329"/>
          </a:xfrm>
          <a:prstGeom prst="rect">
            <a:avLst/>
          </a:prstGeom>
          <a:noFill/>
        </p:spPr>
        <p:txBody>
          <a:bodyPr wrap="square" rtlCol="0">
            <a:spAutoFit/>
          </a:bodyPr>
          <a:lstStyle/>
          <a:p>
            <a:r>
              <a:rPr lang="en-US" dirty="0" smtClean="0"/>
              <a:t>Conductors are either parallel strands per</a:t>
            </a:r>
          </a:p>
          <a:p>
            <a:r>
              <a:rPr lang="en-US" dirty="0" smtClean="0"/>
              <a:t>turn or turns per coil </a:t>
            </a:r>
          </a:p>
          <a:p>
            <a:r>
              <a:rPr lang="en-US" dirty="0" smtClean="0"/>
              <a:t>in each slot.</a:t>
            </a:r>
            <a:endParaRPr lang="en-US" dirty="0"/>
          </a:p>
        </p:txBody>
      </p:sp>
      <p:sp>
        <p:nvSpPr>
          <p:cNvPr id="3" name="TextBox 2"/>
          <p:cNvSpPr txBox="1"/>
          <p:nvPr/>
        </p:nvSpPr>
        <p:spPr>
          <a:xfrm>
            <a:off x="3822700" y="3251200"/>
            <a:ext cx="2209800" cy="2308324"/>
          </a:xfrm>
          <a:prstGeom prst="rect">
            <a:avLst/>
          </a:prstGeom>
          <a:noFill/>
        </p:spPr>
        <p:txBody>
          <a:bodyPr wrap="square" rtlCol="0">
            <a:spAutoFit/>
          </a:bodyPr>
          <a:lstStyle/>
          <a:p>
            <a:r>
              <a:rPr lang="en-US" dirty="0" smtClean="0"/>
              <a:t>Equal current sharing in each parallel conductor is very important</a:t>
            </a:r>
          </a:p>
          <a:p>
            <a:endParaRPr lang="en-US" dirty="0"/>
          </a:p>
          <a:p>
            <a:r>
              <a:rPr lang="en-US" dirty="0" smtClean="0"/>
              <a:t>Else very high impedance loss results</a:t>
            </a:r>
            <a:endParaRPr lang="en-US" dirty="0"/>
          </a:p>
        </p:txBody>
      </p:sp>
    </p:spTree>
    <p:extLst>
      <p:ext uri="{BB962C8B-B14F-4D97-AF65-F5344CB8AC3E}">
        <p14:creationId xmlns:p14="http://schemas.microsoft.com/office/powerpoint/2010/main" val="267487634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Mod 15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135</a:t>
            </a:fld>
            <a:endParaRPr lang="en-US" dirty="0"/>
          </a:p>
        </p:txBody>
      </p:sp>
      <p:sp>
        <p:nvSpPr>
          <p:cNvPr id="6" name="Title 1"/>
          <p:cNvSpPr>
            <a:spLocks noGrp="1"/>
          </p:cNvSpPr>
          <p:nvPr>
            <p:ph type="title"/>
          </p:nvPr>
        </p:nvSpPr>
        <p:spPr>
          <a:xfrm>
            <a:off x="457200" y="283250"/>
            <a:ext cx="8229600" cy="1143000"/>
          </a:xfrm>
        </p:spPr>
        <p:txBody>
          <a:bodyPr>
            <a:normAutofit/>
          </a:bodyPr>
          <a:lstStyle/>
          <a:p>
            <a:r>
              <a:rPr lang="en-US" sz="3600" dirty="0" smtClean="0">
                <a:solidFill>
                  <a:srgbClr val="800000"/>
                </a:solidFill>
              </a:rPr>
              <a:t>Skin effects of electrical conductors</a:t>
            </a:r>
            <a:endParaRPr lang="en-US" sz="3600" dirty="0">
              <a:solidFill>
                <a:srgbClr val="800000"/>
              </a:solidFill>
            </a:endParaRPr>
          </a:p>
        </p:txBody>
      </p:sp>
      <p:pic>
        <p:nvPicPr>
          <p:cNvPr id="7" name="Picture 6"/>
          <p:cNvPicPr>
            <a:picLocks noChangeAspect="1"/>
          </p:cNvPicPr>
          <p:nvPr/>
        </p:nvPicPr>
        <p:blipFill>
          <a:blip r:embed="rId2"/>
          <a:stretch>
            <a:fillRect/>
          </a:stretch>
        </p:blipFill>
        <p:spPr>
          <a:xfrm>
            <a:off x="421326" y="1191627"/>
            <a:ext cx="4223521" cy="3261918"/>
          </a:xfrm>
          <a:prstGeom prst="rect">
            <a:avLst/>
          </a:prstGeom>
        </p:spPr>
      </p:pic>
      <p:pic>
        <p:nvPicPr>
          <p:cNvPr id="9" name="Picture 8" descr="Untitled.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5839534" y="2858312"/>
            <a:ext cx="4538833" cy="1155700"/>
          </a:xfrm>
          <a:prstGeom prst="rect">
            <a:avLst/>
          </a:prstGeom>
        </p:spPr>
      </p:pic>
      <p:pic>
        <p:nvPicPr>
          <p:cNvPr id="10" name="Picture 9" descr="Untitled.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4847" y="1282974"/>
            <a:ext cx="2329129" cy="2197566"/>
          </a:xfrm>
          <a:prstGeom prst="rect">
            <a:avLst/>
          </a:prstGeom>
        </p:spPr>
      </p:pic>
      <p:pic>
        <p:nvPicPr>
          <p:cNvPr id="11" name="Picture 10" descr="Untitled.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65623" y="3722541"/>
            <a:ext cx="1908353" cy="1826482"/>
          </a:xfrm>
          <a:prstGeom prst="rect">
            <a:avLst/>
          </a:prstGeom>
        </p:spPr>
      </p:pic>
      <p:sp>
        <p:nvSpPr>
          <p:cNvPr id="12" name="TextBox 11"/>
          <p:cNvSpPr txBox="1"/>
          <p:nvPr/>
        </p:nvSpPr>
        <p:spPr>
          <a:xfrm>
            <a:off x="382727" y="5740370"/>
            <a:ext cx="7045556" cy="400110"/>
          </a:xfrm>
          <a:prstGeom prst="rect">
            <a:avLst/>
          </a:prstGeom>
          <a:noFill/>
        </p:spPr>
        <p:txBody>
          <a:bodyPr wrap="square" rtlCol="0">
            <a:spAutoFit/>
          </a:bodyPr>
          <a:lstStyle/>
          <a:p>
            <a:r>
              <a:rPr lang="en-US" sz="2000" dirty="0" smtClean="0">
                <a:solidFill>
                  <a:srgbClr val="800000"/>
                </a:solidFill>
              </a:rPr>
              <a:t>Multiple twisted strands/turn increase effective copper area</a:t>
            </a:r>
            <a:endParaRPr lang="en-US" sz="2000" dirty="0">
              <a:solidFill>
                <a:srgbClr val="800000"/>
              </a:solidFill>
            </a:endParaRPr>
          </a:p>
        </p:txBody>
      </p:sp>
      <p:sp>
        <p:nvSpPr>
          <p:cNvPr id="13" name="TextBox 12"/>
          <p:cNvSpPr txBox="1"/>
          <p:nvPr/>
        </p:nvSpPr>
        <p:spPr>
          <a:xfrm>
            <a:off x="523495" y="4580812"/>
            <a:ext cx="4121351" cy="830997"/>
          </a:xfrm>
          <a:prstGeom prst="rect">
            <a:avLst/>
          </a:prstGeom>
          <a:noFill/>
        </p:spPr>
        <p:txBody>
          <a:bodyPr wrap="square" rtlCol="0">
            <a:spAutoFit/>
          </a:bodyPr>
          <a:lstStyle/>
          <a:p>
            <a:r>
              <a:rPr lang="en-US" sz="2400" dirty="0" smtClean="0">
                <a:solidFill>
                  <a:srgbClr val="800000"/>
                </a:solidFill>
              </a:rPr>
              <a:t>Litz wire solution to reduce skin effect AC impedances</a:t>
            </a:r>
            <a:endParaRPr lang="en-US" sz="2400" dirty="0">
              <a:solidFill>
                <a:srgbClr val="800000"/>
              </a:solidFill>
            </a:endParaRPr>
          </a:p>
        </p:txBody>
      </p:sp>
      <p:sp>
        <p:nvSpPr>
          <p:cNvPr id="3" name="TextBox 2"/>
          <p:cNvSpPr txBox="1"/>
          <p:nvPr/>
        </p:nvSpPr>
        <p:spPr>
          <a:xfrm>
            <a:off x="4351148" y="3023177"/>
            <a:ext cx="1993900" cy="1323439"/>
          </a:xfrm>
          <a:prstGeom prst="rect">
            <a:avLst/>
          </a:prstGeom>
          <a:noFill/>
        </p:spPr>
        <p:txBody>
          <a:bodyPr wrap="square" rtlCol="0">
            <a:spAutoFit/>
          </a:bodyPr>
          <a:lstStyle/>
          <a:p>
            <a:r>
              <a:rPr lang="en-US" sz="1600" dirty="0" smtClean="0"/>
              <a:t>Certain high frequencies limit current penetration to outer skin of conductors</a:t>
            </a:r>
            <a:endParaRPr lang="en-US" sz="1600" dirty="0"/>
          </a:p>
        </p:txBody>
      </p:sp>
    </p:spTree>
    <p:extLst>
      <p:ext uri="{BB962C8B-B14F-4D97-AF65-F5344CB8AC3E}">
        <p14:creationId xmlns:p14="http://schemas.microsoft.com/office/powerpoint/2010/main" val="267487634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4816"/>
            <a:ext cx="8229600" cy="701211"/>
          </a:xfrm>
        </p:spPr>
        <p:txBody>
          <a:bodyPr>
            <a:normAutofit/>
          </a:bodyPr>
          <a:lstStyle/>
          <a:p>
            <a:r>
              <a:rPr lang="en-US" sz="3200" dirty="0" smtClean="0">
                <a:solidFill>
                  <a:srgbClr val="800000"/>
                </a:solidFill>
              </a:rPr>
              <a:t>Proximity AC loss reduction methods</a:t>
            </a:r>
            <a:endParaRPr lang="en-US" sz="32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15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136</a:t>
            </a:fld>
            <a:endParaRPr lang="en-US" dirty="0"/>
          </a:p>
        </p:txBody>
      </p:sp>
      <p:sp>
        <p:nvSpPr>
          <p:cNvPr id="7" name="TextBox 6"/>
          <p:cNvSpPr txBox="1"/>
          <p:nvPr/>
        </p:nvSpPr>
        <p:spPr>
          <a:xfrm>
            <a:off x="1041400" y="1651000"/>
            <a:ext cx="7518400" cy="3477875"/>
          </a:xfrm>
          <a:prstGeom prst="rect">
            <a:avLst/>
          </a:prstGeom>
          <a:noFill/>
        </p:spPr>
        <p:txBody>
          <a:bodyPr wrap="square" rtlCol="0">
            <a:spAutoFit/>
          </a:bodyPr>
          <a:lstStyle/>
          <a:p>
            <a:r>
              <a:rPr lang="en-US" sz="2000" dirty="0" smtClean="0"/>
              <a:t>Litz wire can be used  with limitations</a:t>
            </a:r>
          </a:p>
          <a:p>
            <a:r>
              <a:rPr lang="en-US" sz="2000" dirty="0"/>
              <a:t>	</a:t>
            </a:r>
            <a:r>
              <a:rPr lang="en-US" sz="2000" dirty="0" smtClean="0"/>
              <a:t>Is not effective for multiple strands/turn of Litz wire</a:t>
            </a:r>
          </a:p>
          <a:p>
            <a:endParaRPr lang="en-US" sz="2000" dirty="0"/>
          </a:p>
          <a:p>
            <a:r>
              <a:rPr lang="en-US" sz="2000" dirty="0" smtClean="0"/>
              <a:t>Use of </a:t>
            </a:r>
            <a:r>
              <a:rPr lang="en-US" sz="2000" dirty="0" err="1" smtClean="0"/>
              <a:t>Roebel</a:t>
            </a:r>
            <a:r>
              <a:rPr lang="en-US" sz="2000" dirty="0"/>
              <a:t> </a:t>
            </a:r>
            <a:r>
              <a:rPr lang="en-US" sz="2000" dirty="0" smtClean="0"/>
              <a:t>form wound coils that transposes all parallel path conductors per turn to occupy all conductor positions in each slot</a:t>
            </a:r>
          </a:p>
          <a:p>
            <a:endParaRPr lang="en-US" sz="2000" dirty="0"/>
          </a:p>
          <a:p>
            <a:r>
              <a:rPr lang="en-US" sz="2000" dirty="0" smtClean="0"/>
              <a:t>For random wound coils, groups of parallel strands per turn can be transposed into different slots in the same phase, so as to have each group occupy all slot locations in each phase. </a:t>
            </a:r>
          </a:p>
          <a:p>
            <a:endParaRPr lang="en-US" sz="2000" dirty="0"/>
          </a:p>
          <a:p>
            <a:r>
              <a:rPr lang="en-US" sz="2000" dirty="0" smtClean="0"/>
              <a:t>(Details of this practice left to creative machine designers)</a:t>
            </a:r>
            <a:endParaRPr lang="en-US" sz="2000" dirty="0"/>
          </a:p>
        </p:txBody>
      </p:sp>
    </p:spTree>
    <p:extLst>
      <p:ext uri="{BB962C8B-B14F-4D97-AF65-F5344CB8AC3E}">
        <p14:creationId xmlns:p14="http://schemas.microsoft.com/office/powerpoint/2010/main" val="267487634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1916"/>
            <a:ext cx="8229600" cy="701211"/>
          </a:xfrm>
        </p:spPr>
        <p:txBody>
          <a:bodyPr>
            <a:normAutofit/>
          </a:bodyPr>
          <a:lstStyle/>
          <a:p>
            <a:r>
              <a:rPr lang="en-US" sz="3200" dirty="0" smtClean="0">
                <a:solidFill>
                  <a:srgbClr val="800000"/>
                </a:solidFill>
              </a:rPr>
              <a:t>Proximity effect on phase conductors </a:t>
            </a:r>
            <a:endParaRPr lang="en-US" sz="3200" dirty="0">
              <a:solidFill>
                <a:srgbClr val="800000"/>
              </a:solidFill>
            </a:endParaRPr>
          </a:p>
        </p:txBody>
      </p:sp>
      <p:sp>
        <p:nvSpPr>
          <p:cNvPr id="4" name="Footer Placeholder 3"/>
          <p:cNvSpPr>
            <a:spLocks noGrp="1"/>
          </p:cNvSpPr>
          <p:nvPr>
            <p:ph type="ftr" sz="quarter" idx="11"/>
          </p:nvPr>
        </p:nvSpPr>
        <p:spPr/>
        <p:txBody>
          <a:bodyPr/>
          <a:lstStyle/>
          <a:p>
            <a:r>
              <a:rPr lang="en-US" dirty="0" smtClean="0"/>
              <a:t>Mod 15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137</a:t>
            </a:fld>
            <a:endParaRPr lang="en-US" dirty="0"/>
          </a:p>
        </p:txBody>
      </p:sp>
      <p:pic>
        <p:nvPicPr>
          <p:cNvPr id="10" name="Picture 9" descr="Untitled.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700" y="1385281"/>
            <a:ext cx="2768600" cy="1543010"/>
          </a:xfrm>
          <a:prstGeom prst="rect">
            <a:avLst/>
          </a:prstGeom>
        </p:spPr>
      </p:pic>
      <p:sp>
        <p:nvSpPr>
          <p:cNvPr id="11" name="TextBox 10"/>
          <p:cNvSpPr txBox="1"/>
          <p:nvPr/>
        </p:nvSpPr>
        <p:spPr>
          <a:xfrm>
            <a:off x="4013200" y="871547"/>
            <a:ext cx="4267200" cy="1815882"/>
          </a:xfrm>
          <a:prstGeom prst="rect">
            <a:avLst/>
          </a:prstGeom>
          <a:noFill/>
        </p:spPr>
        <p:txBody>
          <a:bodyPr wrap="square" rtlCol="0">
            <a:spAutoFit/>
          </a:bodyPr>
          <a:lstStyle/>
          <a:p>
            <a:r>
              <a:rPr lang="en-US" sz="2000" dirty="0"/>
              <a:t>Adjacent conductors in </a:t>
            </a:r>
            <a:r>
              <a:rPr lang="en-US" sz="2000" dirty="0" smtClean="0"/>
              <a:t>transformer</a:t>
            </a:r>
          </a:p>
          <a:p>
            <a:endParaRPr lang="en-US" sz="2000" dirty="0"/>
          </a:p>
          <a:p>
            <a:endParaRPr lang="en-US" dirty="0" smtClean="0"/>
          </a:p>
          <a:p>
            <a:r>
              <a:rPr lang="en-US" dirty="0" smtClean="0"/>
              <a:t>Blue area = high current density</a:t>
            </a:r>
          </a:p>
          <a:p>
            <a:endParaRPr lang="en-US" dirty="0"/>
          </a:p>
          <a:p>
            <a:r>
              <a:rPr lang="en-US" dirty="0" smtClean="0"/>
              <a:t>White area = low current density</a:t>
            </a:r>
            <a:endParaRPr lang="en-US" dirty="0"/>
          </a:p>
        </p:txBody>
      </p:sp>
      <p:pic>
        <p:nvPicPr>
          <p:cNvPr id="12" name="Picture 11" descr="Untitled.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700" y="3606800"/>
            <a:ext cx="2552700" cy="2170886"/>
          </a:xfrm>
          <a:prstGeom prst="rect">
            <a:avLst/>
          </a:prstGeom>
        </p:spPr>
      </p:pic>
      <p:sp>
        <p:nvSpPr>
          <p:cNvPr id="13" name="Rectangle 12"/>
          <p:cNvSpPr/>
          <p:nvPr/>
        </p:nvSpPr>
        <p:spPr>
          <a:xfrm>
            <a:off x="4305300" y="3274536"/>
            <a:ext cx="3454792" cy="1846659"/>
          </a:xfrm>
          <a:prstGeom prst="rect">
            <a:avLst/>
          </a:prstGeom>
        </p:spPr>
        <p:txBody>
          <a:bodyPr wrap="none">
            <a:spAutoFit/>
          </a:bodyPr>
          <a:lstStyle/>
          <a:p>
            <a:r>
              <a:rPr lang="en-US" sz="2000" dirty="0" smtClean="0"/>
              <a:t>Conductors in PM motor slot</a:t>
            </a:r>
          </a:p>
          <a:p>
            <a:endParaRPr lang="en-US" sz="2000" dirty="0" smtClean="0"/>
          </a:p>
          <a:p>
            <a:endParaRPr lang="en-US" sz="2000" dirty="0"/>
          </a:p>
          <a:p>
            <a:r>
              <a:rPr lang="en-US" dirty="0" smtClean="0"/>
              <a:t>Blue </a:t>
            </a:r>
            <a:r>
              <a:rPr lang="en-US" dirty="0"/>
              <a:t>area = high current </a:t>
            </a:r>
            <a:r>
              <a:rPr lang="en-US" dirty="0" smtClean="0"/>
              <a:t>density</a:t>
            </a:r>
          </a:p>
          <a:p>
            <a:endParaRPr lang="en-US" dirty="0"/>
          </a:p>
          <a:p>
            <a:r>
              <a:rPr lang="en-US" dirty="0" smtClean="0"/>
              <a:t>Red area = low current density</a:t>
            </a:r>
            <a:endParaRPr lang="en-US" dirty="0"/>
          </a:p>
        </p:txBody>
      </p:sp>
    </p:spTree>
    <p:extLst>
      <p:ext uri="{BB962C8B-B14F-4D97-AF65-F5344CB8AC3E}">
        <p14:creationId xmlns:p14="http://schemas.microsoft.com/office/powerpoint/2010/main" val="23846154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Mod 15 Copyright: JR Hendershot 2012</a:t>
            </a:r>
            <a:endParaRPr lang="en-US" dirty="0"/>
          </a:p>
        </p:txBody>
      </p:sp>
      <p:sp>
        <p:nvSpPr>
          <p:cNvPr id="5" name="Slide Number Placeholder 4"/>
          <p:cNvSpPr>
            <a:spLocks noGrp="1"/>
          </p:cNvSpPr>
          <p:nvPr>
            <p:ph type="sldNum" sz="quarter" idx="12"/>
          </p:nvPr>
        </p:nvSpPr>
        <p:spPr/>
        <p:txBody>
          <a:bodyPr/>
          <a:lstStyle/>
          <a:p>
            <a:fld id="{D31B9E2A-62C9-E64C-B4B8-CE2194CCEB4D}" type="slidenum">
              <a:rPr lang="en-US" smtClean="0"/>
              <a:t>138</a:t>
            </a:fld>
            <a:endParaRPr lang="en-US" dirty="0"/>
          </a:p>
        </p:txBody>
      </p:sp>
      <p:sp>
        <p:nvSpPr>
          <p:cNvPr id="6" name="Title 1"/>
          <p:cNvSpPr>
            <a:spLocks noGrp="1"/>
          </p:cNvSpPr>
          <p:nvPr>
            <p:ph type="title"/>
          </p:nvPr>
        </p:nvSpPr>
        <p:spPr>
          <a:xfrm>
            <a:off x="295915" y="376019"/>
            <a:ext cx="8643107" cy="701211"/>
          </a:xfrm>
        </p:spPr>
        <p:txBody>
          <a:bodyPr>
            <a:noAutofit/>
          </a:bodyPr>
          <a:lstStyle/>
          <a:p>
            <a:r>
              <a:rPr lang="en-US" sz="2400" dirty="0">
                <a:solidFill>
                  <a:srgbClr val="800000"/>
                </a:solidFill>
              </a:rPr>
              <a:t>Parallel </a:t>
            </a:r>
            <a:r>
              <a:rPr lang="en-US" sz="2400" dirty="0" smtClean="0">
                <a:solidFill>
                  <a:srgbClr val="800000"/>
                </a:solidFill>
              </a:rPr>
              <a:t>path conductors transposition using </a:t>
            </a:r>
            <a:r>
              <a:rPr lang="en-US" sz="2400" dirty="0" err="1" smtClean="0">
                <a:solidFill>
                  <a:srgbClr val="800000"/>
                </a:solidFill>
              </a:rPr>
              <a:t>Roebel</a:t>
            </a:r>
            <a:r>
              <a:rPr lang="en-US" sz="2400" dirty="0" smtClean="0">
                <a:solidFill>
                  <a:srgbClr val="800000"/>
                </a:solidFill>
              </a:rPr>
              <a:t> Coils</a:t>
            </a:r>
            <a:endParaRPr lang="en-US" sz="2400" dirty="0">
              <a:solidFill>
                <a:srgbClr val="800000"/>
              </a:solidFill>
            </a:endParaRPr>
          </a:p>
        </p:txBody>
      </p:sp>
      <p:pic>
        <p:nvPicPr>
          <p:cNvPr id="7" name="Picture 2" descr="C:\Program Files\Microtek\ScanWizard 5\My Images\conductor4.tif"/>
          <p:cNvPicPr>
            <a:picLocks noChangeAspect="1" noChangeArrowheads="1"/>
          </p:cNvPicPr>
          <p:nvPr/>
        </p:nvPicPr>
        <p:blipFill>
          <a:blip r:embed="rId2">
            <a:extLst>
              <a:ext uri="{28A0092B-C50C-407E-A947-70E740481C1C}">
                <a14:useLocalDpi xmlns:a14="http://schemas.microsoft.com/office/drawing/2010/main" val="0"/>
              </a:ext>
            </a:extLst>
          </a:blip>
          <a:srcRect t="1851" b="1791"/>
          <a:stretch>
            <a:fillRect/>
          </a:stretch>
        </p:blipFill>
        <p:spPr bwMode="auto">
          <a:xfrm>
            <a:off x="457200" y="1346985"/>
            <a:ext cx="8458200" cy="491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551213" y="3380294"/>
            <a:ext cx="2797836" cy="1477328"/>
          </a:xfrm>
          <a:prstGeom prst="rect">
            <a:avLst/>
          </a:prstGeom>
          <a:noFill/>
        </p:spPr>
        <p:txBody>
          <a:bodyPr wrap="square" rtlCol="0">
            <a:spAutoFit/>
          </a:bodyPr>
          <a:lstStyle/>
          <a:p>
            <a:r>
              <a:rPr lang="en-US" dirty="0" smtClean="0"/>
              <a:t>Transposition of parallel conductors to all slot positions for equal currents in each conductor</a:t>
            </a:r>
            <a:endParaRPr lang="en-US" dirty="0"/>
          </a:p>
        </p:txBody>
      </p:sp>
      <p:pic>
        <p:nvPicPr>
          <p:cNvPr id="9" name="Picture 8" descr="Untitled.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1942" y="5821673"/>
            <a:ext cx="3477844" cy="406400"/>
          </a:xfrm>
          <a:prstGeom prst="rect">
            <a:avLst/>
          </a:prstGeom>
        </p:spPr>
      </p:pic>
      <p:pic>
        <p:nvPicPr>
          <p:cNvPr id="10" name="Picture 9" descr="Untitled.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8450" y="2449074"/>
            <a:ext cx="691336" cy="406400"/>
          </a:xfrm>
          <a:prstGeom prst="rect">
            <a:avLst/>
          </a:prstGeom>
        </p:spPr>
      </p:pic>
      <p:pic>
        <p:nvPicPr>
          <p:cNvPr id="11" name="Picture 10" descr="Untitled.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3919" y="3225800"/>
            <a:ext cx="679006" cy="253126"/>
          </a:xfrm>
          <a:prstGeom prst="rect">
            <a:avLst/>
          </a:prstGeom>
        </p:spPr>
      </p:pic>
      <p:pic>
        <p:nvPicPr>
          <p:cNvPr id="12" name="Picture 11" descr="Untitled.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1465" y="5299917"/>
            <a:ext cx="715995" cy="406400"/>
          </a:xfrm>
          <a:prstGeom prst="rect">
            <a:avLst/>
          </a:prstGeom>
        </p:spPr>
      </p:pic>
      <p:sp>
        <p:nvSpPr>
          <p:cNvPr id="13" name="TextBox 12"/>
          <p:cNvSpPr txBox="1"/>
          <p:nvPr/>
        </p:nvSpPr>
        <p:spPr>
          <a:xfrm>
            <a:off x="6349786" y="5156200"/>
            <a:ext cx="2794214" cy="923330"/>
          </a:xfrm>
          <a:prstGeom prst="rect">
            <a:avLst/>
          </a:prstGeom>
          <a:noFill/>
        </p:spPr>
        <p:txBody>
          <a:bodyPr wrap="square" rtlCol="0">
            <a:spAutoFit/>
          </a:bodyPr>
          <a:lstStyle/>
          <a:p>
            <a:r>
              <a:rPr lang="en-US" dirty="0" smtClean="0"/>
              <a:t>Coils used for large machines using rectangular wire</a:t>
            </a:r>
            <a:endParaRPr lang="en-US" dirty="0"/>
          </a:p>
        </p:txBody>
      </p:sp>
    </p:spTree>
    <p:extLst>
      <p:ext uri="{BB962C8B-B14F-4D97-AF65-F5344CB8AC3E}">
        <p14:creationId xmlns:p14="http://schemas.microsoft.com/office/powerpoint/2010/main" val="34557747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LECTUR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wi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LECTURE.thmx</Template>
  <TotalTime>6001</TotalTime>
  <Words>1094</Words>
  <Application>Microsoft Macintosh PowerPoint</Application>
  <PresentationFormat>On-screen Show (4:3)</PresentationFormat>
  <Paragraphs>203</Paragraphs>
  <Slides>21</Slides>
  <Notes>2</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LECTURE</vt:lpstr>
      <vt:lpstr>Electric Machine Design Course </vt:lpstr>
      <vt:lpstr>Phase coil design guidelines</vt:lpstr>
      <vt:lpstr>More stator phase coil guidelines</vt:lpstr>
      <vt:lpstr>Current distribution imbalance in phase conductors</vt:lpstr>
      <vt:lpstr>PowerPoint Presentation</vt:lpstr>
      <vt:lpstr>Skin effects of electrical conductors</vt:lpstr>
      <vt:lpstr>Proximity AC loss reduction methods</vt:lpstr>
      <vt:lpstr>Proximity effect on phase conductors </vt:lpstr>
      <vt:lpstr>Parallel path conductors transposition using Roebel Coils</vt:lpstr>
      <vt:lpstr>Phase coil transposition between         slots for random wound coils</vt:lpstr>
      <vt:lpstr>Winding distribution vs. poles (Ratio of span of phase coils to rotor pole span) </vt:lpstr>
      <vt:lpstr>Concepts for phase coil layout procedures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 Machine Design Course </dc:title>
  <dc:creator>james hendershot</dc:creator>
  <cp:lastModifiedBy>james hendershot</cp:lastModifiedBy>
  <cp:revision>115</cp:revision>
  <dcterms:created xsi:type="dcterms:W3CDTF">2012-06-02T18:11:50Z</dcterms:created>
  <dcterms:modified xsi:type="dcterms:W3CDTF">2012-09-05T20:29:45Z</dcterms:modified>
</cp:coreProperties>
</file>