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40" saveSubsetFonts="1" autoCompressPictures="0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6" r:id="rId3"/>
    <p:sldId id="282" r:id="rId4"/>
    <p:sldId id="281" r:id="rId5"/>
    <p:sldId id="270" r:id="rId6"/>
    <p:sldId id="271" r:id="rId7"/>
    <p:sldId id="283" r:id="rId8"/>
    <p:sldId id="274" r:id="rId9"/>
    <p:sldId id="269" r:id="rId10"/>
    <p:sldId id="272" r:id="rId11"/>
    <p:sldId id="263" r:id="rId12"/>
    <p:sldId id="265" r:id="rId13"/>
    <p:sldId id="273" r:id="rId14"/>
    <p:sldId id="258" r:id="rId15"/>
    <p:sldId id="261" r:id="rId16"/>
    <p:sldId id="264" r:id="rId17"/>
    <p:sldId id="278" r:id="rId18"/>
    <p:sldId id="275" r:id="rId19"/>
    <p:sldId id="267" r:id="rId20"/>
    <p:sldId id="284" r:id="rId21"/>
    <p:sldId id="28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E9836-C878-DE47-8539-7CBEB90A83DD}" type="datetimeFigureOut">
              <a:rPr lang="en-US" smtClean="0"/>
              <a:t>8/25/2012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2663C-5069-3E4F-95DE-03068C7B9E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185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57B18-7D91-DD4C-BBBD-B3A12480C1D9}" type="datetimeFigureOut">
              <a:rPr lang="en-US" smtClean="0"/>
              <a:t>8/25/2012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B81C4-EB95-3748-A8C7-A000179BBC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8439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1CBB2-982A-BA49-A29A-1AE6F9FCFD14}" type="slidenum">
              <a:rPr lang="en-US" smtClean="0"/>
              <a:t>145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181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1CBB2-982A-BA49-A29A-1AE6F9FCFD14}" type="slidenum">
              <a:rPr lang="en-US" smtClean="0"/>
              <a:t>147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004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8E23-D579-B64B-AA2F-77246151E977}" type="datetime1">
              <a:rPr lang="en-US" smtClean="0"/>
              <a:t>8/25/2012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14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71A9-561C-954E-AF3A-5849103B37F3}" type="datetime1">
              <a:rPr lang="en-US" smtClean="0"/>
              <a:t>8/25/2012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14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6F3D-9303-2848-9662-0E5E26705D2F}" type="datetime1">
              <a:rPr lang="en-US" smtClean="0"/>
              <a:t>8/25/2012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14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7BCA5-A5F2-1E44-A0E4-1BB55022C551}" type="datetime1">
              <a:rPr lang="en-US" smtClean="0"/>
              <a:t>8/25/2012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14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4CB9-DB45-5941-BA43-561A45ABBA8E}" type="datetime1">
              <a:rPr lang="en-US" smtClean="0"/>
              <a:t>8/25/2012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14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A3552-BE24-3141-9D15-FBE9E98D6DD8}" type="datetime1">
              <a:rPr lang="en-US" smtClean="0"/>
              <a:t>8/25/2012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14 Copyright: JR Hendershot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F3DD-7878-6F4B-B5B7-17B67D01DE51}" type="datetime1">
              <a:rPr lang="en-US" smtClean="0"/>
              <a:t>8/25/2012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14 Copyright: JR Hendershot 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3F24-19F4-4B48-9EFD-9333405D8362}" type="datetime1">
              <a:rPr lang="en-US" smtClean="0"/>
              <a:t>8/25/2012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8799-A983-994B-9873-6C8EA8E4F640}" type="datetime1">
              <a:rPr lang="en-US" smtClean="0"/>
              <a:t>8/25/2012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14 Copyright: JR Hendershot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47884-0768-084C-9F92-DA1104A9A6F1}" type="datetime1">
              <a:rPr lang="en-US" smtClean="0"/>
              <a:t>8/25/2012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14 Copyright: JR Hendershot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447A-B729-7344-BD4A-5880D3968BD3}" type="datetime1">
              <a:rPr lang="en-US" smtClean="0"/>
              <a:t>8/25/2012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14 Copyright: JR Hendershot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89B4A-BCFA-4444-B487-D1BAF17EFF7A}" type="datetime1">
              <a:rPr lang="en-US" smtClean="0"/>
              <a:t>8/25/2012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Mod 14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tiff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7.tif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7" Type="http://schemas.openxmlformats.org/officeDocument/2006/relationships/image" Target="../media/image18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iff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iff"/><Relationship Id="rId3" Type="http://schemas.openxmlformats.org/officeDocument/2006/relationships/image" Target="../media/image19.tiff"/><Relationship Id="rId7" Type="http://schemas.openxmlformats.org/officeDocument/2006/relationships/image" Target="../media/image2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tiff"/><Relationship Id="rId5" Type="http://schemas.openxmlformats.org/officeDocument/2006/relationships/image" Target="../media/image21.png"/><Relationship Id="rId4" Type="http://schemas.openxmlformats.org/officeDocument/2006/relationships/image" Target="../media/image20.tiff"/><Relationship Id="rId9" Type="http://schemas.openxmlformats.org/officeDocument/2006/relationships/image" Target="../media/image25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0370" y="1249484"/>
            <a:ext cx="7886733" cy="147002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800000"/>
                </a:solidFill>
                <a:cs typeface="Arial"/>
              </a:rPr>
              <a:t>Electric Machine Design Course</a:t>
            </a:r>
            <a:br>
              <a:rPr lang="en-US" sz="3600" b="1" dirty="0">
                <a:solidFill>
                  <a:srgbClr val="800000"/>
                </a:solidFill>
                <a:cs typeface="Arial"/>
              </a:rPr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6180" y="3292077"/>
            <a:ext cx="7691222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00000"/>
                </a:solidFill>
                <a:cs typeface="Arial"/>
              </a:rPr>
              <a:t>Stator Phase Circuits &amp; Coil Design, Part 1 </a:t>
            </a:r>
          </a:p>
          <a:p>
            <a:r>
              <a:rPr lang="en-US" dirty="0" smtClean="0">
                <a:solidFill>
                  <a:srgbClr val="800000"/>
                </a:solidFill>
                <a:cs typeface="Arial"/>
              </a:rPr>
              <a:t>Lecture </a:t>
            </a:r>
            <a:r>
              <a:rPr lang="en-US" dirty="0">
                <a:solidFill>
                  <a:srgbClr val="800000"/>
                </a:solidFill>
                <a:cs typeface="Arial"/>
              </a:rPr>
              <a:t># </a:t>
            </a:r>
            <a:r>
              <a:rPr lang="en-US" dirty="0" smtClean="0">
                <a:solidFill>
                  <a:srgbClr val="800000"/>
                </a:solidFill>
                <a:cs typeface="Arial"/>
              </a:rPr>
              <a:t>14</a:t>
            </a:r>
            <a:endParaRPr lang="en-US" dirty="0">
              <a:solidFill>
                <a:srgbClr val="800000"/>
              </a:solidFill>
              <a:cs typeface="Arial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055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07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Form wound coils &amp; end turn supports</a:t>
            </a:r>
            <a:endParaRPr lang="en-US" sz="3600" dirty="0">
              <a:solidFill>
                <a:srgbClr val="800000"/>
              </a:solidFill>
            </a:endParaRPr>
          </a:p>
        </p:txBody>
      </p:sp>
      <p:pic>
        <p:nvPicPr>
          <p:cNvPr id="6" name="Content Placeholder 5" descr="Untitled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5" b="7295"/>
          <a:stretch>
            <a:fillRect/>
          </a:stretch>
        </p:blipFill>
        <p:spPr>
          <a:xfrm>
            <a:off x="457200" y="1048546"/>
            <a:ext cx="8229600" cy="530780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0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Form wound coils for open slots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150</a:t>
            </a:fld>
            <a:endParaRPr lang="en-US" dirty="0"/>
          </a:p>
        </p:txBody>
      </p:sp>
      <p:pic>
        <p:nvPicPr>
          <p:cNvPr id="6" name="Picture 3" descr="C:\Program Files\Microtek\ScanWizard 5\My Images\conductor5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181"/>
          <a:stretch/>
        </p:blipFill>
        <p:spPr bwMode="auto">
          <a:xfrm>
            <a:off x="457200" y="1192946"/>
            <a:ext cx="8001000" cy="485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6634"/>
            <a:ext cx="8229600" cy="70121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Lap installation of form wound coils 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Mod14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151</a:t>
            </a:fld>
            <a:endParaRPr lang="en-US" dirty="0"/>
          </a:p>
        </p:txBody>
      </p:sp>
      <p:pic>
        <p:nvPicPr>
          <p:cNvPr id="6" name="Picture 2" descr="C:\Program Files\Microtek\ScanWizard 5\My Images\conductor9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49"/>
          <a:stretch/>
        </p:blipFill>
        <p:spPr bwMode="auto">
          <a:xfrm>
            <a:off x="178527" y="519545"/>
            <a:ext cx="8723018" cy="582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26" descr="C:\Program Files\Microtek\ScanWizard 5\My Images\acstator2003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" t="12078" r="3878" b="12207"/>
          <a:stretch/>
        </p:blipFill>
        <p:spPr bwMode="auto">
          <a:xfrm>
            <a:off x="6414005" y="4202545"/>
            <a:ext cx="2494910" cy="214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Program Files\Microtek\ScanWizard 5\My Images\conductor8.t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" r="8257" b="9685"/>
          <a:stretch/>
        </p:blipFill>
        <p:spPr bwMode="auto">
          <a:xfrm>
            <a:off x="191658" y="4464618"/>
            <a:ext cx="2221341" cy="18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Untitled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383" y="517582"/>
            <a:ext cx="1611182" cy="14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07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Coils designs for small machines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152</a:t>
            </a:fld>
            <a:endParaRPr lang="en-US" dirty="0"/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77" y="1010814"/>
            <a:ext cx="7313125" cy="522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7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994"/>
            <a:ext cx="8229600" cy="70121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Roebel coil assembly details in stator slot 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142</a:t>
            </a:r>
          </a:p>
          <a:p>
            <a:endParaRPr lang="en-US" dirty="0"/>
          </a:p>
        </p:txBody>
      </p:sp>
      <p:pic>
        <p:nvPicPr>
          <p:cNvPr id="3" name="Picture 2" descr="Rect Coil in slo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18" y="662521"/>
            <a:ext cx="7161894" cy="569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15" y="376019"/>
            <a:ext cx="8643107" cy="70121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800000"/>
                </a:solidFill>
              </a:rPr>
              <a:t>Parallel </a:t>
            </a:r>
            <a:r>
              <a:rPr lang="en-US" sz="2800" dirty="0" smtClean="0">
                <a:solidFill>
                  <a:srgbClr val="800000"/>
                </a:solidFill>
              </a:rPr>
              <a:t>path conductors per coil </a:t>
            </a:r>
            <a:r>
              <a:rPr lang="en-US" sz="2800" dirty="0">
                <a:solidFill>
                  <a:srgbClr val="800000"/>
                </a:solidFill>
              </a:rPr>
              <a:t>turn. (Roebel Coils)</a:t>
            </a:r>
            <a:br>
              <a:rPr lang="en-US" sz="2800" dirty="0">
                <a:solidFill>
                  <a:srgbClr val="800000"/>
                </a:solidFill>
              </a:rPr>
            </a:b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154</a:t>
            </a:fld>
            <a:endParaRPr lang="en-US" dirty="0"/>
          </a:p>
        </p:txBody>
      </p:sp>
      <p:pic>
        <p:nvPicPr>
          <p:cNvPr id="6" name="Picture 2" descr="C:\Program Files\Microtek\ScanWizard 5\My Images\conductor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" b="1791"/>
          <a:stretch>
            <a:fillRect/>
          </a:stretch>
        </p:blipFill>
        <p:spPr bwMode="auto">
          <a:xfrm>
            <a:off x="457200" y="1346985"/>
            <a:ext cx="8458200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1213" y="3380294"/>
            <a:ext cx="27978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Transposition of parallel conductors to all slot positions for equal currents in each conductor</a:t>
            </a:r>
            <a:endParaRPr lang="en-US" dirty="0"/>
          </a:p>
        </p:txBody>
      </p:sp>
      <p:pic>
        <p:nvPicPr>
          <p:cNvPr id="7" name="Picture 6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942" y="5821673"/>
            <a:ext cx="3477844" cy="406400"/>
          </a:xfrm>
          <a:prstGeom prst="rect">
            <a:avLst/>
          </a:prstGeom>
        </p:spPr>
      </p:pic>
      <p:pic>
        <p:nvPicPr>
          <p:cNvPr id="8" name="Picture 7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450" y="2449074"/>
            <a:ext cx="691336" cy="406400"/>
          </a:xfrm>
          <a:prstGeom prst="rect">
            <a:avLst/>
          </a:prstGeom>
        </p:spPr>
      </p:pic>
      <p:pic>
        <p:nvPicPr>
          <p:cNvPr id="9" name="Picture 8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919" y="3225800"/>
            <a:ext cx="679006" cy="253126"/>
          </a:xfrm>
          <a:prstGeom prst="rect">
            <a:avLst/>
          </a:prstGeom>
        </p:spPr>
      </p:pic>
      <p:pic>
        <p:nvPicPr>
          <p:cNvPr id="10" name="Picture 9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465" y="5299917"/>
            <a:ext cx="715995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13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Random wound phase coils groups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155</a:t>
            </a:fld>
            <a:endParaRPr lang="en-US" dirty="0"/>
          </a:p>
        </p:txBody>
      </p:sp>
      <p:pic>
        <p:nvPicPr>
          <p:cNvPr id="6" name="Picture 4" descr="C:\Program Files\Microtek\ScanWizard 5\My Images\conductor7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64"/>
          <a:stretch/>
        </p:blipFill>
        <p:spPr bwMode="auto">
          <a:xfrm>
            <a:off x="457200" y="990927"/>
            <a:ext cx="8522940" cy="52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716"/>
            <a:ext cx="8229600" cy="701211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800000"/>
                </a:solidFill>
              </a:rPr>
              <a:t>A</a:t>
            </a:r>
            <a:r>
              <a:rPr lang="en-US" sz="3600" dirty="0" smtClean="0">
                <a:solidFill>
                  <a:srgbClr val="800000"/>
                </a:solidFill>
              </a:rPr>
              <a:t>ir wound coils lap assembled</a:t>
            </a:r>
            <a:br>
              <a:rPr lang="en-US" sz="3600" dirty="0" smtClean="0">
                <a:solidFill>
                  <a:srgbClr val="800000"/>
                </a:solidFill>
              </a:rPr>
            </a:br>
            <a:r>
              <a:rPr lang="en-US" sz="3600" dirty="0" smtClean="0">
                <a:solidFill>
                  <a:srgbClr val="800000"/>
                </a:solidFill>
              </a:rPr>
              <a:t>for dual gap slotless motor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156</a:t>
            </a:fld>
            <a:endParaRPr lang="en-US" dirty="0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1225551"/>
            <a:ext cx="4719522" cy="497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8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800000"/>
                </a:solidFill>
              </a:rPr>
              <a:t>A</a:t>
            </a:r>
            <a:r>
              <a:rPr lang="en-US" sz="3600" dirty="0" smtClean="0">
                <a:solidFill>
                  <a:srgbClr val="800000"/>
                </a:solidFill>
              </a:rPr>
              <a:t>ir wound coils for axial flux stators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157</a:t>
            </a:fld>
            <a:endParaRPr lang="en-US" dirty="0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494459"/>
            <a:ext cx="58547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4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Phase coil design tips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158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29850" y="1156703"/>
            <a:ext cx="7608897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if these tips apply to both very small machines and very large machines, even though their implementations will be different.</a:t>
            </a:r>
          </a:p>
          <a:p>
            <a:endParaRPr lang="en-US" dirty="0"/>
          </a:p>
          <a:p>
            <a:r>
              <a:rPr lang="en-US" dirty="0" smtClean="0"/>
              <a:t>Single strand magnet wire to stranded lead with can be soldered </a:t>
            </a:r>
          </a:p>
          <a:p>
            <a:endParaRPr lang="en-US" dirty="0"/>
          </a:p>
          <a:p>
            <a:r>
              <a:rPr lang="en-US" dirty="0" smtClean="0"/>
              <a:t>Multi-strand magnet wire is best crimped in a copper sleeve or terminal</a:t>
            </a:r>
          </a:p>
          <a:p>
            <a:r>
              <a:rPr lang="en-US" dirty="0" smtClean="0"/>
              <a:t>	(Same to applies to neutral connections)</a:t>
            </a:r>
          </a:p>
          <a:p>
            <a:endParaRPr lang="en-US" dirty="0"/>
          </a:p>
          <a:p>
            <a:r>
              <a:rPr lang="en-US" dirty="0" smtClean="0"/>
              <a:t>Neutral connection can be located in either end turn pack</a:t>
            </a:r>
          </a:p>
          <a:p>
            <a:r>
              <a:rPr lang="en-US" dirty="0"/>
              <a:t>	</a:t>
            </a:r>
            <a:r>
              <a:rPr lang="en-US" dirty="0" smtClean="0"/>
              <a:t>When in phase lead end, full turn counts per coil result</a:t>
            </a:r>
          </a:p>
          <a:p>
            <a:r>
              <a:rPr lang="en-US" dirty="0" smtClean="0"/>
              <a:t>	When opposite lead half turns can be quite useful</a:t>
            </a:r>
          </a:p>
          <a:p>
            <a:endParaRPr lang="en-US" dirty="0"/>
          </a:p>
          <a:p>
            <a:r>
              <a:rPr lang="en-US" dirty="0" smtClean="0"/>
              <a:t>Each parallel circuit path should use separate neutral connection</a:t>
            </a:r>
          </a:p>
          <a:p>
            <a:endParaRPr lang="en-US" dirty="0"/>
          </a:p>
          <a:p>
            <a:r>
              <a:rPr lang="en-US" dirty="0" smtClean="0"/>
              <a:t>Delta winding substitution for wye connection eliminates neutral connections.  (Very useful if end turn height space is limited)</a:t>
            </a:r>
          </a:p>
          <a:p>
            <a:r>
              <a:rPr lang="en-US" dirty="0"/>
              <a:t>	</a:t>
            </a:r>
            <a:r>
              <a:rPr lang="en-US" dirty="0" smtClean="0"/>
              <a:t>(Turns/coils must be changed)</a:t>
            </a:r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816"/>
            <a:ext cx="8229600" cy="70121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Stator coil design guidelines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141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39091" y="854374"/>
            <a:ext cx="7412182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Copper to slot fill factor should be maximized for lowest Ohmic losses</a:t>
            </a:r>
          </a:p>
          <a:p>
            <a:endParaRPr lang="en-US" dirty="0" smtClean="0"/>
          </a:p>
          <a:p>
            <a:r>
              <a:rPr lang="en-US" dirty="0" smtClean="0"/>
              <a:t>Phase coils can be form wound  or random wound for insertion</a:t>
            </a:r>
          </a:p>
          <a:p>
            <a:endParaRPr lang="en-US" dirty="0"/>
          </a:p>
          <a:p>
            <a:r>
              <a:rPr lang="en-US" dirty="0" smtClean="0"/>
              <a:t>Coils can be air wound in special tooling</a:t>
            </a:r>
          </a:p>
          <a:p>
            <a:endParaRPr lang="en-US" dirty="0"/>
          </a:p>
          <a:p>
            <a:r>
              <a:rPr lang="en-US" dirty="0" smtClean="0"/>
              <a:t>Coils can be wound in place, machine inserted or hand inserted</a:t>
            </a:r>
          </a:p>
          <a:p>
            <a:endParaRPr lang="en-US" dirty="0"/>
          </a:p>
          <a:p>
            <a:r>
              <a:rPr lang="en-US" dirty="0" smtClean="0"/>
              <a:t>Slots can be open, closed or semi-closed</a:t>
            </a:r>
          </a:p>
          <a:p>
            <a:endParaRPr lang="en-US" dirty="0"/>
          </a:p>
          <a:p>
            <a:r>
              <a:rPr lang="en-US" dirty="0" smtClean="0"/>
              <a:t>Large machines require end turn support against vibration</a:t>
            </a:r>
          </a:p>
          <a:p>
            <a:endParaRPr lang="en-US" dirty="0"/>
          </a:p>
          <a:p>
            <a:r>
              <a:rPr lang="en-US" dirty="0" smtClean="0"/>
              <a:t>Large conductor cross sections require multiple strands in hand</a:t>
            </a:r>
          </a:p>
          <a:p>
            <a:endParaRPr lang="en-US" dirty="0"/>
          </a:p>
          <a:p>
            <a:r>
              <a:rPr lang="en-US" dirty="0" smtClean="0"/>
              <a:t>Each three phase wye circuit should use separate neutral connection</a:t>
            </a:r>
          </a:p>
          <a:p>
            <a:endParaRPr lang="en-US" dirty="0"/>
          </a:p>
          <a:p>
            <a:r>
              <a:rPr lang="en-US" dirty="0" smtClean="0"/>
              <a:t>Phase coils can be either single layer or multiple layer type.</a:t>
            </a:r>
          </a:p>
          <a:p>
            <a:endParaRPr lang="en-US" dirty="0"/>
          </a:p>
          <a:p>
            <a:r>
              <a:rPr lang="en-US" dirty="0" smtClean="0"/>
              <a:t>Identical number of conductors/slot results in best designs.</a:t>
            </a:r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Title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22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Title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57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7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Stator slot &amp; conductor detai</a:t>
            </a:r>
            <a:r>
              <a:rPr lang="en-US" dirty="0" smtClean="0"/>
              <a:t>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01231" y="6356350"/>
            <a:ext cx="3418569" cy="365125"/>
          </a:xfrm>
        </p:spPr>
        <p:txBody>
          <a:bodyPr/>
          <a:lstStyle/>
          <a:p>
            <a:r>
              <a:rPr lang="en-US" dirty="0" smtClean="0"/>
              <a:t>Mod 14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142</a:t>
            </a:fld>
            <a:endParaRPr lang="en-US" dirty="0"/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94" y="1156125"/>
            <a:ext cx="8280181" cy="4810915"/>
          </a:xfrm>
          <a:prstGeom prst="rect">
            <a:avLst/>
          </a:prstGeom>
        </p:spPr>
      </p:pic>
      <p:pic>
        <p:nvPicPr>
          <p:cNvPr id="7" name="Picture 6" descr="SPE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777" y="5038531"/>
            <a:ext cx="868187" cy="8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41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Phase coil types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143</a:t>
            </a:fld>
            <a:endParaRPr lang="en-US" dirty="0"/>
          </a:p>
        </p:txBody>
      </p:sp>
      <p:pic>
        <p:nvPicPr>
          <p:cNvPr id="6" name="Picture 2050" descr="C:\Program Files\Microtek\ScanWizard 5\My Images\slots100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74" y="1305858"/>
            <a:ext cx="1671351" cy="296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325" y="1305858"/>
            <a:ext cx="1854702" cy="29624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431" y="1305858"/>
            <a:ext cx="5390613" cy="29624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4355689"/>
            <a:ext cx="2220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Open slot</a:t>
            </a:r>
          </a:p>
          <a:p>
            <a:pPr algn="ctr"/>
            <a:r>
              <a:rPr lang="en-US" sz="2400" dirty="0" smtClean="0"/>
              <a:t>form wound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191593" y="2915824"/>
            <a:ext cx="178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965316" y="4355689"/>
            <a:ext cx="2091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Open slot</a:t>
            </a:r>
          </a:p>
          <a:p>
            <a:pPr algn="ctr"/>
            <a:r>
              <a:rPr lang="en-US" sz="2400" dirty="0"/>
              <a:t>form wound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95797" y="4364799"/>
            <a:ext cx="2457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Semi-closed slot random wound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890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1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High slot fill concentrated windings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144</a:t>
            </a:fld>
            <a:endParaRPr lang="en-US" dirty="0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56" y="1098257"/>
            <a:ext cx="7628506" cy="51635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25941" y="5833454"/>
            <a:ext cx="2584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US Patent # 6,583,530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20331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759" y="209598"/>
            <a:ext cx="8409349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Various stator iron &amp; coil design combinations</a:t>
            </a:r>
            <a:r>
              <a:rPr lang="en-US" sz="3200" dirty="0">
                <a:solidFill>
                  <a:srgbClr val="800000"/>
                </a:solidFill>
              </a:rPr>
              <a:t/>
            </a:r>
            <a:br>
              <a:rPr lang="en-US" sz="3200" dirty="0">
                <a:solidFill>
                  <a:srgbClr val="800000"/>
                </a:solidFill>
              </a:rPr>
            </a:b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145</a:t>
            </a:fld>
            <a:endParaRPr lang="en-US" dirty="0"/>
          </a:p>
        </p:txBody>
      </p:sp>
      <p:pic>
        <p:nvPicPr>
          <p:cNvPr id="6" name="Picture 5" descr="SEGMENTED STATOR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07" y="1410704"/>
            <a:ext cx="1492905" cy="1492905"/>
          </a:xfrm>
          <a:prstGeom prst="rect">
            <a:avLst/>
          </a:prstGeom>
        </p:spPr>
      </p:pic>
      <p:pic>
        <p:nvPicPr>
          <p:cNvPr id="7" name="Picture 6" descr="ROLL-UP STATOR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8478" y="3008976"/>
            <a:ext cx="1717268" cy="1458478"/>
          </a:xfrm>
          <a:prstGeom prst="rect">
            <a:avLst/>
          </a:prstGeom>
        </p:spPr>
      </p:pic>
      <p:pic>
        <p:nvPicPr>
          <p:cNvPr id="8" name="Picture 7" descr="YASKAWA STATOR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907" y="2934207"/>
            <a:ext cx="1650230" cy="1598790"/>
          </a:xfrm>
          <a:prstGeom prst="rect">
            <a:avLst/>
          </a:prstGeom>
        </p:spPr>
      </p:pic>
      <p:pic>
        <p:nvPicPr>
          <p:cNvPr id="9" name="Picture 8" descr="ROLL-UP STATOR 2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7536" y="1410704"/>
            <a:ext cx="1759380" cy="1460511"/>
          </a:xfrm>
          <a:prstGeom prst="rect">
            <a:avLst/>
          </a:prstGeom>
        </p:spPr>
      </p:pic>
      <p:pic>
        <p:nvPicPr>
          <p:cNvPr id="10" name="Picture 3" descr="Screen shot 2010-01-15 at 8.03.21 PM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75746" y="1289290"/>
            <a:ext cx="5352452" cy="4929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JOINTED STATOR.tiff"/>
          <p:cNvPicPr>
            <a:picLocks noChangeAspect="1"/>
          </p:cNvPicPr>
          <p:nvPr/>
        </p:nvPicPr>
        <p:blipFill rotWithShape="1">
          <a:blip r:embed="rId8"/>
          <a:srcRect t="27978" b="3703"/>
          <a:stretch/>
        </p:blipFill>
        <p:spPr>
          <a:xfrm>
            <a:off x="198907" y="4713933"/>
            <a:ext cx="3421416" cy="144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56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606" y="0"/>
            <a:ext cx="8229600" cy="75979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Stator slot fill discussion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14 Copyright: JR Hendershot 2012</a:t>
            </a:r>
            <a:endParaRPr lang="en-US" dirty="0"/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06" y="777756"/>
            <a:ext cx="2722594" cy="215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1607" y="3095900"/>
            <a:ext cx="852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Slot fill of random wound		Air wound coils	     Form wound coils (to 65%)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8" name="Picture 7" descr="Air woun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20" y="816108"/>
            <a:ext cx="1613230" cy="2109308"/>
          </a:xfrm>
          <a:prstGeom prst="rect">
            <a:avLst/>
          </a:prstGeom>
        </p:spPr>
      </p:pic>
      <p:pic>
        <p:nvPicPr>
          <p:cNvPr id="9" name="Picture 8" descr="Untitle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649" y="777756"/>
            <a:ext cx="2835289" cy="2147660"/>
          </a:xfrm>
          <a:prstGeom prst="rect">
            <a:avLst/>
          </a:prstGeom>
        </p:spPr>
      </p:pic>
      <p:pic>
        <p:nvPicPr>
          <p:cNvPr id="10" name="Picture 9" descr="NEEDLE 1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12" y="3806989"/>
            <a:ext cx="2726188" cy="1825160"/>
          </a:xfrm>
          <a:prstGeom prst="rect">
            <a:avLst/>
          </a:prstGeom>
        </p:spPr>
      </p:pic>
      <p:pic>
        <p:nvPicPr>
          <p:cNvPr id="11" name="Picture 10" descr="NEEDLE 2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03" y="3826367"/>
            <a:ext cx="2715835" cy="18182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38997" y="5819107"/>
            <a:ext cx="4164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Phase slot fill using segmented core.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13" name="Picture 12" descr="Untitled.tif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588" r="1432" b="3062"/>
          <a:stretch/>
        </p:blipFill>
        <p:spPr>
          <a:xfrm>
            <a:off x="3471916" y="3806989"/>
            <a:ext cx="2056441" cy="183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2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09" y="2061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Examples of high slot fill phase windings</a:t>
            </a:r>
            <a:br>
              <a:rPr lang="en-US" sz="3600" dirty="0" smtClean="0">
                <a:solidFill>
                  <a:srgbClr val="800000"/>
                </a:solidFill>
              </a:rPr>
            </a:br>
            <a:r>
              <a:rPr lang="en-US" sz="3600" dirty="0" smtClean="0">
                <a:solidFill>
                  <a:srgbClr val="800000"/>
                </a:solidFill>
              </a:rPr>
              <a:t> to minimize Ohmic losses </a:t>
            </a:r>
            <a:br>
              <a:rPr lang="en-US" sz="3600" dirty="0" smtClean="0">
                <a:solidFill>
                  <a:srgbClr val="800000"/>
                </a:solidFill>
              </a:rPr>
            </a:b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147</a:t>
            </a:fld>
            <a:endParaRPr lang="en-US" dirty="0"/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448" y="3615134"/>
            <a:ext cx="2677352" cy="2484141"/>
          </a:xfrm>
          <a:prstGeom prst="rect">
            <a:avLst/>
          </a:prstGeom>
        </p:spPr>
      </p:pic>
      <p:pic>
        <p:nvPicPr>
          <p:cNvPr id="7" name="Picture 6" descr="Untitle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640" y="1818372"/>
            <a:ext cx="2675469" cy="17967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2140" y="1856507"/>
            <a:ext cx="2730500" cy="1758627"/>
          </a:xfrm>
          <a:prstGeom prst="rect">
            <a:avLst/>
          </a:prstGeom>
        </p:spPr>
      </p:pic>
      <p:pic>
        <p:nvPicPr>
          <p:cNvPr id="10" name="Picture 9" descr="Untitled 3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324" y="3824973"/>
            <a:ext cx="4114024" cy="2274302"/>
          </a:xfrm>
          <a:prstGeom prst="rect">
            <a:avLst/>
          </a:prstGeom>
        </p:spPr>
      </p:pic>
      <p:pic>
        <p:nvPicPr>
          <p:cNvPr id="12" name="Picture 11" descr="Untitled 3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99" y="1856507"/>
            <a:ext cx="2894117" cy="1758626"/>
          </a:xfrm>
          <a:prstGeom prst="rect">
            <a:avLst/>
          </a:prstGeom>
        </p:spPr>
      </p:pic>
      <p:pic>
        <p:nvPicPr>
          <p:cNvPr id="13" name="Picture 12" descr="Untitled 3.tiff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4680"/>
          <a:stretch/>
        </p:blipFill>
        <p:spPr>
          <a:xfrm>
            <a:off x="469899" y="3692061"/>
            <a:ext cx="1536700" cy="24140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79989" y="2156163"/>
            <a:ext cx="826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FORD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0741" y="3677293"/>
            <a:ext cx="2022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TOYOTA</a:t>
            </a:r>
            <a:endParaRPr lang="en-US" b="1" dirty="0"/>
          </a:p>
        </p:txBody>
      </p:sp>
      <p:pic>
        <p:nvPicPr>
          <p:cNvPr id="16" name="Picture 15" descr="Untitled 2.tif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047" y="6090048"/>
            <a:ext cx="1974716" cy="49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5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66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Phase coil end turn extensions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148</a:t>
            </a:fld>
            <a:endParaRPr lang="en-US" dirty="0"/>
          </a:p>
        </p:txBody>
      </p:sp>
      <p:pic>
        <p:nvPicPr>
          <p:cNvPr id="6" name="Picture 5" descr="Screen shot 2010-01-15 at 5.27.02 PM.png"/>
          <p:cNvPicPr>
            <a:picLocks noChangeAspect="1"/>
          </p:cNvPicPr>
          <p:nvPr/>
        </p:nvPicPr>
        <p:blipFill rotWithShape="1">
          <a:blip r:embed="rId2"/>
          <a:srcRect t="7324" b="2431"/>
          <a:stretch/>
        </p:blipFill>
        <p:spPr>
          <a:xfrm>
            <a:off x="339618" y="1233157"/>
            <a:ext cx="3278106" cy="3415223"/>
          </a:xfrm>
          <a:prstGeom prst="rect">
            <a:avLst/>
          </a:prstGeom>
        </p:spPr>
      </p:pic>
      <p:pic>
        <p:nvPicPr>
          <p:cNvPr id="7" name="Picture 6" descr="Screen shot 2010-01-15 at 5.24.50 PM.png"/>
          <p:cNvPicPr>
            <a:picLocks noChangeAspect="1"/>
          </p:cNvPicPr>
          <p:nvPr/>
        </p:nvPicPr>
        <p:blipFill rotWithShape="1">
          <a:blip r:embed="rId3"/>
          <a:srcRect l="5964" t="4834" r="5950" b="17213"/>
          <a:stretch/>
        </p:blipFill>
        <p:spPr>
          <a:xfrm>
            <a:off x="3744924" y="1104309"/>
            <a:ext cx="5119068" cy="37029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4825294"/>
            <a:ext cx="31605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End turns from random wound coils after insertion in </a:t>
            </a:r>
            <a:r>
              <a:rPr lang="en-US" sz="2000" i="1" dirty="0" smtClean="0">
                <a:solidFill>
                  <a:srgbClr val="000000"/>
                </a:solidFill>
              </a:rPr>
              <a:t>cuffed</a:t>
            </a:r>
            <a:r>
              <a:rPr lang="en-US" sz="2000" dirty="0" smtClean="0">
                <a:solidFill>
                  <a:srgbClr val="000000"/>
                </a:solidFill>
              </a:rPr>
              <a:t> slot liners. Note, large end turns cannot be left un-attended.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2680" y="4937045"/>
            <a:ext cx="4119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End turns are shown formed or blocked and laced together tightly before applying varnish to restrain conductors against vibration.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85277685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LECTURE.thmx</Template>
  <TotalTime>799</TotalTime>
  <Words>521</Words>
  <Application>Microsoft Office PowerPoint</Application>
  <PresentationFormat>On-screen Show (4:3)</PresentationFormat>
  <Paragraphs>113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LECTURE</vt:lpstr>
      <vt:lpstr>Electric Machine Design Course </vt:lpstr>
      <vt:lpstr>Stator coil design guidelines</vt:lpstr>
      <vt:lpstr>Stator slot &amp; conductor details</vt:lpstr>
      <vt:lpstr>Phase coil types</vt:lpstr>
      <vt:lpstr>High slot fill concentrated windings</vt:lpstr>
      <vt:lpstr>Various stator iron &amp; coil design combinations </vt:lpstr>
      <vt:lpstr>Stator slot fill discussion</vt:lpstr>
      <vt:lpstr>Examples of high slot fill phase windings  to minimize Ohmic losses  </vt:lpstr>
      <vt:lpstr>Phase coil end turn extensions</vt:lpstr>
      <vt:lpstr>Form wound coils &amp; end turn supports</vt:lpstr>
      <vt:lpstr>Form wound coils for open slots</vt:lpstr>
      <vt:lpstr>Lap installation of form wound coils </vt:lpstr>
      <vt:lpstr>Coils designs for small machines</vt:lpstr>
      <vt:lpstr>Roebel coil assembly details in stator slot </vt:lpstr>
      <vt:lpstr>Parallel path conductors per coil turn. (Roebel Coils) </vt:lpstr>
      <vt:lpstr>Random wound phase coils groups</vt:lpstr>
      <vt:lpstr>Air wound coils lap assembled for dual gap slotless motor</vt:lpstr>
      <vt:lpstr>Air wound coils for axial flux stators</vt:lpstr>
      <vt:lpstr>Phase coil design tips</vt:lpstr>
      <vt:lpstr>Title</vt:lpstr>
      <vt:lpstr>Title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Machine Design Course</dc:title>
  <dc:creator>james hendershot</dc:creator>
  <cp:lastModifiedBy>Charlie</cp:lastModifiedBy>
  <cp:revision>46</cp:revision>
  <dcterms:created xsi:type="dcterms:W3CDTF">2012-06-02T18:11:50Z</dcterms:created>
  <dcterms:modified xsi:type="dcterms:W3CDTF">2012-08-25T16:13:05Z</dcterms:modified>
</cp:coreProperties>
</file>