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2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8" r:id="rId3"/>
    <p:sldId id="260" r:id="rId4"/>
    <p:sldId id="264" r:id="rId5"/>
    <p:sldId id="262" r:id="rId6"/>
    <p:sldId id="269" r:id="rId7"/>
    <p:sldId id="259" r:id="rId8"/>
    <p:sldId id="257" r:id="rId9"/>
    <p:sldId id="263" r:id="rId10"/>
    <p:sldId id="258" r:id="rId11"/>
    <p:sldId id="261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B6D15-644B-A04E-9743-FF8D592B3367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025A3-FC14-A546-A1E5-035BE86ED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30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DE797-1D1F-1B43-B1D0-C79C3D18F451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DF14F-1377-224E-A3C6-4F0CCEBC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529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DF14F-1377-224E-A3C6-4F0CCEBC97B0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8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219-4594-A94A-B8C0-F8CF361702AD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12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FE4-8C37-5C4B-85A4-4C0BA13F7914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12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93FE-A21E-EE45-80CA-4B8AD54B1125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12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2435-2D0C-6C49-8837-87D42FE596E8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12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28A1-B01B-E045-8319-85B613D504AE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12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10F5-05E7-4D4C-AE0C-700C936B9583}" type="datetime1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12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B47E-BE04-5F40-81BF-2DB37F0B9C45}" type="datetime1">
              <a:rPr lang="en-US" smtClean="0"/>
              <a:t>9/2/2012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12 Copyright: JR Hendershot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73CB-504B-4E49-B9E6-54FB36A13674}" type="datetime1">
              <a:rPr lang="en-US" smtClean="0"/>
              <a:t>9/2/2012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12 Copyright: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B1D5-537A-7949-AEB0-EF7E54FC7DD2}" type="datetime1">
              <a:rPr lang="en-US" smtClean="0"/>
              <a:t>9/2/2012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12 Copyright: JR Hendershot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FD60-2C78-0341-B94D-7C2E2A2815F0}" type="datetime1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12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FEC9-70E3-F545-A012-79F3227163C2}" type="datetime1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12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3059A-7F84-6F44-A3FA-B71214EC637E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Mod 12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370" y="1249484"/>
            <a:ext cx="7886733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  <a:cs typeface="Arial"/>
              </a:rPr>
              <a:t>Electric Machine Design Course</a:t>
            </a:r>
            <a:br>
              <a:rPr lang="en-US" sz="3600" b="1" dirty="0">
                <a:solidFill>
                  <a:srgbClr val="800000"/>
                </a:solidFill>
                <a:cs typeface="Arial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180" y="3292077"/>
            <a:ext cx="8040620" cy="1752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Stator Insulation System vs. Voltage &amp; Temperature</a:t>
            </a:r>
          </a:p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Lecture </a:t>
            </a:r>
            <a:r>
              <a:rPr lang="en-US">
                <a:solidFill>
                  <a:srgbClr val="800000"/>
                </a:solidFill>
                <a:cs typeface="Arial"/>
              </a:rPr>
              <a:t># </a:t>
            </a:r>
            <a:r>
              <a:rPr lang="en-US" smtClean="0">
                <a:solidFill>
                  <a:srgbClr val="800000"/>
                </a:solidFill>
                <a:cs typeface="Arial"/>
              </a:rPr>
              <a:t>13</a:t>
            </a:r>
            <a:endParaRPr lang="en-US" dirty="0">
              <a:solidFill>
                <a:srgbClr val="80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70"/>
            <a:ext cx="8229600" cy="8904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Inverter duty insulation systems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129</a:t>
            </a:fld>
            <a:endParaRPr lang="en-US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9" y="3115315"/>
            <a:ext cx="6926665" cy="3241035"/>
          </a:xfrm>
          <a:prstGeom prst="rect">
            <a:avLst/>
          </a:prstGeom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08" y="735845"/>
            <a:ext cx="2143099" cy="2379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6267" y="1651668"/>
            <a:ext cx="4738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 phase coils with </a:t>
            </a:r>
            <a:r>
              <a:rPr lang="en-US" i="1" dirty="0" smtClean="0"/>
              <a:t>inverter duty </a:t>
            </a:r>
            <a:r>
              <a:rPr lang="en-US" dirty="0" smtClean="0"/>
              <a:t>wire</a:t>
            </a:r>
          </a:p>
          <a:p>
            <a:r>
              <a:rPr lang="en-US" dirty="0" smtClean="0"/>
              <a:t>Sleeve first &amp; last turn of each phase</a:t>
            </a:r>
          </a:p>
          <a:p>
            <a:r>
              <a:rPr lang="en-US" dirty="0" smtClean="0"/>
              <a:t>Double or triple dip &amp; bake in varnish</a:t>
            </a:r>
          </a:p>
          <a:p>
            <a:r>
              <a:rPr lang="en-US" dirty="0" smtClean="0"/>
              <a:t>Alternate-encapsulate stator in epoxy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02644" y="726819"/>
            <a:ext cx="3883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PWM inverters can cause corona insulation faults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7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769"/>
            <a:ext cx="8229600" cy="88600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Insulation material temperature ratings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130</a:t>
            </a:fld>
            <a:endParaRPr lang="en-US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86" y="1044724"/>
            <a:ext cx="5006175" cy="523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7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47" y="265410"/>
            <a:ext cx="8121254" cy="6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51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67" y="342899"/>
            <a:ext cx="8017933" cy="601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30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66" y="412872"/>
            <a:ext cx="7671865" cy="575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87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Phase coil types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134</a:t>
            </a:fld>
            <a:endParaRPr lang="en-US"/>
          </a:p>
        </p:txBody>
      </p:sp>
      <p:pic>
        <p:nvPicPr>
          <p:cNvPr id="6" name="Picture 2050" descr="C:\Program Files\Microtek\ScanWizard 5\My Images\slots100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74" y="1305858"/>
            <a:ext cx="1671351" cy="296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25" y="1305858"/>
            <a:ext cx="1854702" cy="29624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31" y="1305858"/>
            <a:ext cx="5390613" cy="29624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355689"/>
            <a:ext cx="2220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Open slot</a:t>
            </a:r>
          </a:p>
          <a:p>
            <a:pPr algn="ctr"/>
            <a:r>
              <a:rPr lang="en-US" sz="2400" dirty="0" smtClean="0"/>
              <a:t>form wound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191593" y="2915824"/>
            <a:ext cx="17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65316" y="4355689"/>
            <a:ext cx="2091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Open slot</a:t>
            </a:r>
          </a:p>
          <a:p>
            <a:pPr algn="ctr"/>
            <a:r>
              <a:rPr lang="en-US" sz="2400" dirty="0"/>
              <a:t>form wound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5797" y="4364799"/>
            <a:ext cx="2457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Semi-closed slot random wound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44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I</a:t>
            </a:r>
            <a:r>
              <a:rPr lang="en-US" sz="3600" dirty="0" smtClean="0">
                <a:solidFill>
                  <a:srgbClr val="800000"/>
                </a:solidFill>
              </a:rPr>
              <a:t>nsulation steps for slot coils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135</a:t>
            </a:fld>
            <a:endParaRPr lang="en-US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73" y="1094832"/>
            <a:ext cx="7638272" cy="52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Phase to phase insulation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136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19909" y="1500909"/>
            <a:ext cx="72159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 200 - 250 VAC, phase to phase insulation usually not required</a:t>
            </a:r>
          </a:p>
          <a:p>
            <a:endParaRPr lang="en-US" dirty="0"/>
          </a:p>
          <a:p>
            <a:r>
              <a:rPr lang="en-US" dirty="0" smtClean="0"/>
              <a:t>For higher voltages the phase coils must be insulated from each other both in the slots and in the end turns. (See slide 135 &amp; 136)</a:t>
            </a:r>
          </a:p>
          <a:p>
            <a:endParaRPr lang="en-US" dirty="0"/>
          </a:p>
          <a:p>
            <a:r>
              <a:rPr lang="en-US" dirty="0" smtClean="0"/>
              <a:t>The insulation between coin</a:t>
            </a:r>
          </a:p>
          <a:p>
            <a:r>
              <a:rPr lang="en-US" dirty="0" smtClean="0"/>
              <a:t>end turns is usually cut from </a:t>
            </a:r>
          </a:p>
          <a:p>
            <a:r>
              <a:rPr lang="en-US" dirty="0" smtClean="0"/>
              <a:t>sheets of woven fiberglass.</a:t>
            </a:r>
          </a:p>
          <a:p>
            <a:endParaRPr lang="en-US" dirty="0"/>
          </a:p>
          <a:p>
            <a:r>
              <a:rPr lang="en-US" dirty="0" smtClean="0"/>
              <a:t>Items 1 shown are coil end </a:t>
            </a:r>
          </a:p>
          <a:p>
            <a:r>
              <a:rPr lang="en-US" dirty="0" smtClean="0"/>
              <a:t>Conductors.  Item a points to </a:t>
            </a:r>
          </a:p>
          <a:p>
            <a:r>
              <a:rPr lang="en-US" dirty="0" smtClean="0"/>
              <a:t>Cut and turn insulator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61" y="2805552"/>
            <a:ext cx="4374195" cy="31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711"/>
            <a:ext cx="8229600" cy="70121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Insulating form wound coils used in higher </a:t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voltage larger machines with open slots.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137</a:t>
            </a:fld>
            <a:endParaRPr lang="en-US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6617" r="22987" b="19686"/>
          <a:stretch/>
        </p:blipFill>
        <p:spPr>
          <a:xfrm>
            <a:off x="1547089" y="1224963"/>
            <a:ext cx="6179983" cy="39178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4695" y="5178448"/>
            <a:ext cx="8248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orm</a:t>
            </a:r>
            <a:r>
              <a:rPr lang="en-US" dirty="0"/>
              <a:t>-wound coil insulation components as the coils exits the stator core [1]. The strand (and often turn) insulation is c, the ground insulation is 2, d shows the locations of the slot conductive coating and e is the stress relief coating.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063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Tape insulation of formed coils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138</a:t>
            </a:fld>
            <a:endParaRPr lang="en-US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9" y="717461"/>
            <a:ext cx="7032942" cy="570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Introduction to motor insulation design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80772"/>
            <a:ext cx="2133600" cy="365125"/>
          </a:xfrm>
        </p:spPr>
        <p:txBody>
          <a:bodyPr/>
          <a:lstStyle/>
          <a:p>
            <a:fld id="{D31B9E2A-62C9-E64C-B4B8-CE2194CCEB4D}" type="slidenum">
              <a:rPr lang="en-US" smtClean="0"/>
              <a:t>121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8135" y="1600200"/>
            <a:ext cx="76571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Grid machines are designed to UHV (ultra high voltages to 70,000 VAC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Motor types discussed in these lectures are intended for inverter operation rather than grid AC powered or battery powered</a:t>
            </a:r>
          </a:p>
          <a:p>
            <a:endParaRPr lang="en-US" dirty="0"/>
          </a:p>
          <a:p>
            <a:r>
              <a:rPr lang="en-US" dirty="0" smtClean="0"/>
              <a:t>IGBT transistor DC link voltage ratings are about 2.8 KV</a:t>
            </a:r>
          </a:p>
          <a:p>
            <a:r>
              <a:rPr lang="en-US" dirty="0"/>
              <a:t>	</a:t>
            </a:r>
            <a:r>
              <a:rPr lang="en-US" dirty="0" smtClean="0"/>
              <a:t>(Development work is on-going to extend to 8 KV)</a:t>
            </a:r>
          </a:p>
          <a:p>
            <a:endParaRPr lang="en-US" dirty="0"/>
          </a:p>
          <a:p>
            <a:r>
              <a:rPr lang="en-US" dirty="0" smtClean="0"/>
              <a:t>UHV machine for grid power require very special insulation materials</a:t>
            </a:r>
          </a:p>
          <a:p>
            <a:endParaRPr lang="en-US" dirty="0"/>
          </a:p>
          <a:p>
            <a:r>
              <a:rPr lang="en-US" dirty="0" smtClean="0"/>
              <a:t>Enameled magnet wire, </a:t>
            </a:r>
            <a:r>
              <a:rPr lang="en-US" dirty="0" err="1" smtClean="0"/>
              <a:t>Nomex</a:t>
            </a:r>
            <a:r>
              <a:rPr lang="en-US" dirty="0" smtClean="0"/>
              <a:t> &amp; </a:t>
            </a:r>
            <a:r>
              <a:rPr lang="en-US" dirty="0" err="1" smtClean="0"/>
              <a:t>Kapton</a:t>
            </a:r>
            <a:r>
              <a:rPr lang="en-US" dirty="0" smtClean="0"/>
              <a:t> &amp; trickle varnish or VPI</a:t>
            </a:r>
          </a:p>
          <a:p>
            <a:r>
              <a:rPr lang="en-US" dirty="0"/>
              <a:t>	</a:t>
            </a:r>
            <a:r>
              <a:rPr lang="en-US" dirty="0" smtClean="0"/>
              <a:t>Trickle varnish used for high volume small motors</a:t>
            </a:r>
          </a:p>
          <a:p>
            <a:r>
              <a:rPr lang="en-US" dirty="0"/>
              <a:t>	</a:t>
            </a:r>
            <a:r>
              <a:rPr lang="en-US" dirty="0" smtClean="0"/>
              <a:t>VPI most advanced process for all most all larger motors</a:t>
            </a:r>
          </a:p>
          <a:p>
            <a:endParaRPr lang="en-US" dirty="0"/>
          </a:p>
          <a:p>
            <a:r>
              <a:rPr lang="en-US" dirty="0" smtClean="0"/>
              <a:t>High voltage machine use Mica and Bakelite  </a:t>
            </a:r>
          </a:p>
        </p:txBody>
      </p:sp>
    </p:spTree>
    <p:extLst>
      <p:ext uri="{BB962C8B-B14F-4D97-AF65-F5344CB8AC3E}">
        <p14:creationId xmlns:p14="http://schemas.microsoft.com/office/powerpoint/2010/main" val="30328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1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Insulation thickness vs. voltage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837233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Average dielectric strength of most materials = 1 K</a:t>
            </a:r>
            <a:r>
              <a:rPr lang="en-US" sz="2400" b="1" dirty="0">
                <a:latin typeface="Lucida Grande"/>
                <a:ea typeface="Lucida Grande"/>
                <a:cs typeface="Lucida Grande"/>
              </a:rPr>
              <a:t>V</a:t>
            </a:r>
            <a:r>
              <a:rPr lang="en-US" sz="2400" dirty="0" smtClean="0"/>
              <a:t>/mil</a:t>
            </a:r>
          </a:p>
          <a:p>
            <a:endParaRPr lang="en-US" sz="2400" dirty="0"/>
          </a:p>
          <a:p>
            <a:r>
              <a:rPr lang="en-US" sz="2400" dirty="0" smtClean="0"/>
              <a:t>High performance materials up to 4 KV/mil</a:t>
            </a:r>
          </a:p>
          <a:p>
            <a:endParaRPr lang="en-US" sz="2400" dirty="0"/>
          </a:p>
          <a:p>
            <a:r>
              <a:rPr lang="en-US" sz="2400" dirty="0" smtClean="0"/>
              <a:t>Motor voltage classes vary with vendors &amp; countries</a:t>
            </a:r>
          </a:p>
          <a:p>
            <a:r>
              <a:rPr lang="en-US" sz="2400" dirty="0" smtClean="0"/>
              <a:t>	LV under 480 VAC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MV 481 to 6000 VAC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HV 6001 to 20,000 VAC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UHV 20,001 to 70,000 VAC</a:t>
            </a:r>
          </a:p>
          <a:p>
            <a:endParaRPr lang="en-US" sz="2400" dirty="0"/>
          </a:p>
          <a:p>
            <a:r>
              <a:rPr lang="en-US" sz="2400" dirty="0" smtClean="0"/>
              <a:t>Higher voltages require special &amp; thicker insulation materials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346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08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Stator insulation basics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2652" y="769852"/>
            <a:ext cx="757166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Stator phase coils must be insulated against ground, phase and turn shorts</a:t>
            </a:r>
          </a:p>
          <a:p>
            <a:endParaRPr lang="en-US" sz="2400" dirty="0"/>
          </a:p>
          <a:p>
            <a:r>
              <a:rPr lang="en-US" sz="2400" dirty="0" smtClean="0"/>
              <a:t>Turn to turn shorts are insulated by by conductor enamel or tape wrapping. </a:t>
            </a:r>
          </a:p>
          <a:p>
            <a:endParaRPr lang="en-US" sz="2400" dirty="0"/>
          </a:p>
          <a:p>
            <a:r>
              <a:rPr lang="en-US" sz="2400" dirty="0" smtClean="0"/>
              <a:t>Ground shorts are prevented by slot insulation,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Slot liners &amp; end boards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Slot liners that are cuffed at each end of core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Epoxy powder coating for low voltage stators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Molded tooth bobbins or coil forms</a:t>
            </a:r>
          </a:p>
          <a:p>
            <a:endParaRPr lang="en-US" sz="2400" dirty="0"/>
          </a:p>
          <a:p>
            <a:r>
              <a:rPr lang="en-US" sz="2400" dirty="0" smtClean="0"/>
              <a:t>Phase shorts are prevented by added insulation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Slot inner slot phase strips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Fiberglass sheets in end turn phase overlaps</a:t>
            </a:r>
          </a:p>
        </p:txBody>
      </p:sp>
    </p:spTree>
    <p:extLst>
      <p:ext uri="{BB962C8B-B14F-4D97-AF65-F5344CB8AC3E}">
        <p14:creationId xmlns:p14="http://schemas.microsoft.com/office/powerpoint/2010/main" val="11697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0"/>
            <a:ext cx="8229600" cy="73947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Stator insulation components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6790" b="113"/>
          <a:stretch/>
        </p:blipFill>
        <p:spPr>
          <a:xfrm>
            <a:off x="421389" y="1013513"/>
            <a:ext cx="8326980" cy="518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83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800000"/>
                </a:solidFill>
              </a:rPr>
              <a:t>Slot Insulation Details</a:t>
            </a: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125</a:t>
            </a:fld>
            <a:endParaRPr lang="en-US"/>
          </a:p>
        </p:txBody>
      </p:sp>
      <p:pic>
        <p:nvPicPr>
          <p:cNvPr id="6" name="Picture 5" descr="slot insul 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1" r="32637"/>
          <a:stretch/>
        </p:blipFill>
        <p:spPr>
          <a:xfrm>
            <a:off x="3394724" y="1276914"/>
            <a:ext cx="3200400" cy="4497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5124" y="2517721"/>
            <a:ext cx="280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Wedge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5124" y="1723959"/>
            <a:ext cx="159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Slot-Liner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95124" y="3373203"/>
            <a:ext cx="225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Slot Separator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595124" y="3834868"/>
            <a:ext cx="204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Extra liner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73910" y="4218665"/>
            <a:ext cx="2317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Slot–Liners are usually</a:t>
            </a:r>
            <a:r>
              <a:rPr lang="en-US" sz="2400" i="1" dirty="0" smtClean="0">
                <a:solidFill>
                  <a:srgbClr val="800000"/>
                </a:solidFill>
              </a:rPr>
              <a:t> Cuffed</a:t>
            </a:r>
          </a:p>
          <a:p>
            <a:r>
              <a:rPr lang="en-US" sz="2400" dirty="0">
                <a:solidFill>
                  <a:srgbClr val="800000"/>
                </a:solidFill>
              </a:rPr>
              <a:t>t</a:t>
            </a:r>
            <a:r>
              <a:rPr lang="en-US" sz="2400" dirty="0" smtClean="0">
                <a:solidFill>
                  <a:srgbClr val="800000"/>
                </a:solidFill>
              </a:rPr>
              <a:t>o space end turns from core face</a:t>
            </a: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12" name="Picture 11" descr="slot liner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52" y="1309249"/>
            <a:ext cx="29464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136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Stator slot insulation design options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126</a:t>
            </a:fld>
            <a:endParaRPr lang="en-US"/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46" y="3341278"/>
            <a:ext cx="2008436" cy="2359912"/>
          </a:xfrm>
          <a:prstGeom prst="rect">
            <a:avLst/>
          </a:prstGeom>
        </p:spPr>
      </p:pic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75" y="3680262"/>
            <a:ext cx="2084339" cy="2114258"/>
          </a:xfrm>
          <a:prstGeom prst="rect">
            <a:avLst/>
          </a:prstGeom>
        </p:spPr>
      </p:pic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75" y="991776"/>
            <a:ext cx="3188569" cy="1816398"/>
          </a:xfrm>
          <a:prstGeom prst="rect">
            <a:avLst/>
          </a:prstGeom>
        </p:spPr>
      </p:pic>
      <p:pic>
        <p:nvPicPr>
          <p:cNvPr id="11" name="Picture 10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72" y="903751"/>
            <a:ext cx="2749157" cy="3057322"/>
          </a:xfrm>
          <a:prstGeom prst="rect">
            <a:avLst/>
          </a:prstGeom>
        </p:spPr>
      </p:pic>
      <p:pic>
        <p:nvPicPr>
          <p:cNvPr id="12" name="Picture 11" descr="Untitled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074989"/>
            <a:ext cx="1945605" cy="17195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84112" y="5823626"/>
            <a:ext cx="236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Injection molded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5511" y="5847295"/>
            <a:ext cx="237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Epoxy powder coated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24200" y="5844820"/>
            <a:ext cx="238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Cuffed slot liners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9550" y="2841910"/>
            <a:ext cx="362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Slot insulation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082"/>
            <a:ext cx="8229600" cy="87747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NEMA  insulation class ratings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127</a:t>
            </a:fld>
            <a:endParaRPr lang="en-US" dirty="0"/>
          </a:p>
        </p:txBody>
      </p:sp>
      <p:pic>
        <p:nvPicPr>
          <p:cNvPr id="8" name="Picture 7" descr="Untitled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4"/>
          <a:stretch/>
        </p:blipFill>
        <p:spPr>
          <a:xfrm>
            <a:off x="215382" y="984803"/>
            <a:ext cx="8741664" cy="2818806"/>
          </a:xfrm>
          <a:prstGeom prst="rect">
            <a:avLst/>
          </a:prstGeom>
        </p:spPr>
      </p:pic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22" y="4778401"/>
            <a:ext cx="6749057" cy="15779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5875" y="4016967"/>
            <a:ext cx="7995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upon insulation half life for each10 </a:t>
            </a:r>
            <a:r>
              <a:rPr lang="en-US" dirty="0" err="1" smtClean="0"/>
              <a:t>deg</a:t>
            </a:r>
            <a:r>
              <a:rPr lang="en-US" dirty="0" smtClean="0"/>
              <a:t> C rise a motor operating at 180 </a:t>
            </a:r>
            <a:r>
              <a:rPr lang="en-US" dirty="0" err="1" smtClean="0"/>
              <a:t>deg</a:t>
            </a:r>
            <a:r>
              <a:rPr lang="en-US" dirty="0"/>
              <a:t> </a:t>
            </a:r>
            <a:r>
              <a:rPr lang="en-US" dirty="0" smtClean="0"/>
              <a:t>C would have an estimated life according to the following classes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2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24" y="151925"/>
            <a:ext cx="8229600" cy="80053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Insulation failure from PWM inverters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128</a:t>
            </a:fld>
            <a:endParaRPr lang="en-US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30428"/>
            <a:ext cx="3804912" cy="5305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7332" y="1685117"/>
            <a:ext cx="40094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Copper magnet wire coating grades</a:t>
            </a:r>
          </a:p>
          <a:p>
            <a:r>
              <a:rPr lang="en-US" dirty="0" smtClean="0"/>
              <a:t>Single build, double &amp; triple build</a:t>
            </a:r>
          </a:p>
          <a:p>
            <a:endParaRPr lang="en-US" dirty="0"/>
          </a:p>
          <a:p>
            <a:r>
              <a:rPr lang="en-US" dirty="0" smtClean="0"/>
              <a:t>Coating process results in pin holes</a:t>
            </a:r>
          </a:p>
          <a:p>
            <a:endParaRPr lang="en-US" dirty="0"/>
          </a:p>
          <a:p>
            <a:r>
              <a:rPr lang="en-US" dirty="0" smtClean="0"/>
              <a:t>PWM inverters cause voltage spikes or standing voltage waves </a:t>
            </a:r>
          </a:p>
          <a:p>
            <a:endParaRPr lang="en-US" dirty="0"/>
          </a:p>
          <a:p>
            <a:r>
              <a:rPr lang="en-US" dirty="0" smtClean="0"/>
              <a:t>Peak voltage transients can cause rapid corona failure of insulation due </a:t>
            </a:r>
            <a:r>
              <a:rPr lang="en-US" dirty="0"/>
              <a:t>to ozone </a:t>
            </a:r>
            <a:r>
              <a:rPr lang="en-US" dirty="0" smtClean="0"/>
              <a:t>formation. </a:t>
            </a:r>
          </a:p>
          <a:p>
            <a:endParaRPr lang="en-US" dirty="0"/>
          </a:p>
          <a:p>
            <a:r>
              <a:rPr lang="en-US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6329116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LECTURE.thmx</Template>
  <TotalTime>7937</TotalTime>
  <Words>619</Words>
  <Application>Microsoft Office PowerPoint</Application>
  <PresentationFormat>On-screen Show (4:3)</PresentationFormat>
  <Paragraphs>146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LECTURE</vt:lpstr>
      <vt:lpstr>Electric Machine Design Course </vt:lpstr>
      <vt:lpstr>Introduction to motor insulation design</vt:lpstr>
      <vt:lpstr>Insulation thickness vs. voltage</vt:lpstr>
      <vt:lpstr>Stator insulation basics</vt:lpstr>
      <vt:lpstr>Stator insulation components</vt:lpstr>
      <vt:lpstr>Slot Insulation Details</vt:lpstr>
      <vt:lpstr>Stator slot insulation design options</vt:lpstr>
      <vt:lpstr>NEMA  insulation class ratings</vt:lpstr>
      <vt:lpstr>Insulation failure from PWM inverters</vt:lpstr>
      <vt:lpstr>Inverter duty insulation systems</vt:lpstr>
      <vt:lpstr>Insulation material temperature ratings</vt:lpstr>
      <vt:lpstr>PowerPoint Presentation</vt:lpstr>
      <vt:lpstr>PowerPoint Presentation</vt:lpstr>
      <vt:lpstr>PowerPoint Presentation</vt:lpstr>
      <vt:lpstr>Phase coil types</vt:lpstr>
      <vt:lpstr>Insulation steps for slot coils</vt:lpstr>
      <vt:lpstr>Phase to phase insulation</vt:lpstr>
      <vt:lpstr>Insulating form wound coils used in higher  voltage larger machines with open slots.</vt:lpstr>
      <vt:lpstr>Tape insulation of formed coils</vt:lpstr>
      <vt:lpstr>Title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Machine Design Course</dc:title>
  <dc:creator>james hendershot</dc:creator>
  <cp:lastModifiedBy>Charlie</cp:lastModifiedBy>
  <cp:revision>47</cp:revision>
  <dcterms:created xsi:type="dcterms:W3CDTF">2012-06-02T18:11:50Z</dcterms:created>
  <dcterms:modified xsi:type="dcterms:W3CDTF">2012-09-02T04:58:28Z</dcterms:modified>
</cp:coreProperties>
</file>