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58" r:id="rId5"/>
    <p:sldId id="260" r:id="rId6"/>
    <p:sldId id="265" r:id="rId7"/>
    <p:sldId id="264" r:id="rId8"/>
    <p:sldId id="266" r:id="rId9"/>
    <p:sldId id="267" r:id="rId10"/>
    <p:sldId id="269" r:id="rId11"/>
    <p:sldId id="270" r:id="rId12"/>
    <p:sldId id="263" r:id="rId13"/>
    <p:sldId id="261" r:id="rId14"/>
    <p:sldId id="268" r:id="rId15"/>
    <p:sldId id="274" r:id="rId16"/>
    <p:sldId id="273" r:id="rId17"/>
    <p:sldId id="262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D0E5-4106-C342-8F8E-A1C20EDFD589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4AFF-4D38-6146-B734-7B9C9E9B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0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2F9B-3C21-1744-B084-AFBC1CBD8C50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12C9A-800B-2A46-BBDD-71C5BE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3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9E2C-90D5-C048-89D8-108037E92776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2A98-F825-8441-9055-520AD789171C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699-2E99-3E43-9E4A-561399CA89C2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C0A-90A9-6242-BEB8-9CB129AEEE58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3F6E-779D-7C44-8775-22A42E761660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9B8D-C142-D441-B3F4-1814401C21D8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8894-26F1-DA42-BCBC-89022101FF9A}" type="datetime1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820-A621-354F-B14B-41D5A2890AC8}" type="datetime1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E14F-0B1D-BE49-8147-8BDA04B0208A}" type="datetime1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9681-5255-C44E-9084-FA55E0FF93B0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8F02-7284-9A4B-8D9D-9F5DA8AB747E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2281-DD69-BB42-B907-708420796DDA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10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8.tiff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70" y="3292077"/>
            <a:ext cx="747703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Stator Configuration Design Criteria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11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Core assembly examples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109</a:t>
            </a:fld>
            <a:endParaRPr lang="en-US" dirty="0"/>
          </a:p>
        </p:txBody>
      </p:sp>
      <p:pic>
        <p:nvPicPr>
          <p:cNvPr id="3" name="Picture 2" descr="welded co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0144"/>
            <a:ext cx="2641600" cy="165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3343" y="990927"/>
            <a:ext cx="25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Neat small TIG welds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19603" y="1163723"/>
            <a:ext cx="367957" cy="664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37997" y="1163498"/>
            <a:ext cx="605346" cy="569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36950"/>
            <a:ext cx="3289300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6610" y="5590550"/>
            <a:ext cx="289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Welding OD clamps </a:t>
            </a:r>
          </a:p>
          <a:p>
            <a:r>
              <a:rPr lang="en-US" dirty="0" smtClean="0"/>
              <a:t>on large stator core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26431" y="4736204"/>
            <a:ext cx="1797990" cy="1032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71390" y="5590550"/>
            <a:ext cx="202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Inter-locking </a:t>
            </a:r>
          </a:p>
          <a:p>
            <a:r>
              <a:rPr lang="en-US" dirty="0" smtClean="0"/>
              <a:t>dimples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22965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6" imgW="6858000" imgH="177800" progId="Word.Document.12">
                  <p:embed/>
                </p:oleObj>
              </mc:Choice>
              <mc:Fallback>
                <p:oleObj name="Document" r:id="rId6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Untitled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21" y="1478958"/>
            <a:ext cx="4693275" cy="366704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5394476" y="4632476"/>
            <a:ext cx="1676914" cy="113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71390" y="4318000"/>
            <a:ext cx="838896" cy="1450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30904" y="990927"/>
            <a:ext cx="41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Grooves for OD end clamps (not used)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1" idx="1"/>
          </p:cNvCxnSpPr>
          <p:nvPr/>
        </p:nvCxnSpPr>
        <p:spPr>
          <a:xfrm>
            <a:off x="4830904" y="1175593"/>
            <a:ext cx="563572" cy="953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1"/>
          </p:cNvCxnSpPr>
          <p:nvPr/>
        </p:nvCxnSpPr>
        <p:spPr>
          <a:xfrm flipH="1">
            <a:off x="4499429" y="1175593"/>
            <a:ext cx="331475" cy="1848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979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(4) Pole Traction motor stator core &amp; winding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110</a:t>
            </a:fld>
            <a:endParaRPr lang="en-US" dirty="0"/>
          </a:p>
        </p:txBody>
      </p:sp>
      <p:pic>
        <p:nvPicPr>
          <p:cNvPr id="3074" name="Picture 2" descr="G:\NEW TUTS\JPEG-TIFF PHOTOS\281_8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1411"/>
            <a:ext cx="4043363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NEW TUTS\JPEG-TIFF PHOTOS\281_8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919201"/>
            <a:ext cx="4043363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382" y="2803175"/>
            <a:ext cx="376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 stacked core and bonded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8636" y="4062845"/>
            <a:ext cx="4323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wound coils &amp; hand inserted</a:t>
            </a:r>
          </a:p>
          <a:p>
            <a:r>
              <a:rPr lang="en-US" dirty="0" smtClean="0"/>
              <a:t>35% to 45% slot fill of bare copper to </a:t>
            </a:r>
          </a:p>
          <a:p>
            <a:r>
              <a:rPr lang="en-US" dirty="0" smtClean="0"/>
              <a:t>slot cross section area</a:t>
            </a:r>
          </a:p>
          <a:p>
            <a:endParaRPr lang="en-US" dirty="0"/>
          </a:p>
          <a:p>
            <a:r>
              <a:rPr lang="en-US" dirty="0" smtClean="0"/>
              <a:t>Machine insertion 25% to 35% slot fill</a:t>
            </a:r>
          </a:p>
          <a:p>
            <a:endParaRPr lang="en-US" dirty="0"/>
          </a:p>
          <a:p>
            <a:r>
              <a:rPr lang="en-US" dirty="0" smtClean="0"/>
              <a:t>Use of rectangular wire like REMY motor, 60 to 75% slot fills are possible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6800" y="424751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High slot fill stator core designs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111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460500"/>
            <a:ext cx="8915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24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Mechanical considerations for stator cores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088" y="995446"/>
            <a:ext cx="281441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Finger plates required </a:t>
            </a:r>
          </a:p>
          <a:p>
            <a:r>
              <a:rPr lang="en-US" dirty="0" smtClean="0"/>
              <a:t>for vibration control, noise</a:t>
            </a:r>
          </a:p>
          <a:p>
            <a:r>
              <a:rPr lang="en-US" dirty="0" smtClean="0"/>
              <a:t>&amp; coil insulation wear.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Cooling passages for </a:t>
            </a:r>
          </a:p>
          <a:p>
            <a:r>
              <a:rPr lang="en-US" dirty="0" smtClean="0"/>
              <a:t>excessive thermal</a:t>
            </a:r>
          </a:p>
          <a:p>
            <a:r>
              <a:rPr lang="en-US" dirty="0"/>
              <a:t>d</a:t>
            </a:r>
            <a:r>
              <a:rPr lang="en-US" dirty="0" smtClean="0"/>
              <a:t>iffusion distances.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Bracing of end turns to withstand vibration and</a:t>
            </a:r>
          </a:p>
          <a:p>
            <a:r>
              <a:rPr lang="en-US" dirty="0"/>
              <a:t>m</a:t>
            </a:r>
            <a:r>
              <a:rPr lang="en-US" dirty="0" smtClean="0"/>
              <a:t>agnetic forces</a:t>
            </a:r>
          </a:p>
          <a:p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3" b="-31653"/>
          <a:stretch/>
        </p:blipFill>
        <p:spPr>
          <a:xfrm>
            <a:off x="5096207" y="753393"/>
            <a:ext cx="2430643" cy="1676305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-117"/>
          <a:stretch/>
        </p:blipFill>
        <p:spPr>
          <a:xfrm>
            <a:off x="3835147" y="2432304"/>
            <a:ext cx="3929812" cy="16916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124200" y="1706645"/>
            <a:ext cx="2762353" cy="26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294" y="2381361"/>
            <a:ext cx="148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Stator ducts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34251" y="2421048"/>
            <a:ext cx="160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Rotor ducts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06571" y="2579812"/>
            <a:ext cx="568813" cy="343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06571" y="2579812"/>
            <a:ext cx="889636" cy="170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53200" y="2579812"/>
            <a:ext cx="881051" cy="91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1"/>
          </p:cNvCxnSpPr>
          <p:nvPr/>
        </p:nvCxnSpPr>
        <p:spPr>
          <a:xfrm flipH="1">
            <a:off x="5886553" y="2605714"/>
            <a:ext cx="1547698" cy="886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WHITE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04" y="3898692"/>
            <a:ext cx="646030" cy="304632"/>
          </a:xfrm>
          <a:prstGeom prst="rect">
            <a:avLst/>
          </a:prstGeom>
        </p:spPr>
      </p:pic>
      <p:pic>
        <p:nvPicPr>
          <p:cNvPr id="23" name="Picture 22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07" y="4210969"/>
            <a:ext cx="3037252" cy="16774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26850" y="4471674"/>
            <a:ext cx="13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turn brace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5682" y="4670121"/>
            <a:ext cx="1097940" cy="21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Another example of end turn bracing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113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42" y="1135436"/>
            <a:ext cx="6285717" cy="4863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43" y="1685765"/>
            <a:ext cx="236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End turn bracing allows thermal expansion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2388" y="2516479"/>
            <a:ext cx="2290822" cy="1222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2388" y="2516479"/>
            <a:ext cx="3299734" cy="1032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645" y="321307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Toyota stators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114</a:t>
            </a:fld>
            <a:endParaRPr lang="en-US" dirty="0"/>
          </a:p>
        </p:txBody>
      </p:sp>
      <p:pic>
        <p:nvPicPr>
          <p:cNvPr id="2051" name="Picture 3" descr="G:\NEW TUTS\JPEG-TIFF PHOTOS\2010 PRIUS PMG STATO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1" y="2400076"/>
            <a:ext cx="3668367" cy="39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NEW TUTS\JPEG-TIFF PHOTOS\2010 PRIUS PMG TAPERED CO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87" y="3978367"/>
            <a:ext cx="12065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NEW TUTS\JPEG-TIFF PHOTOS\2010 PRIUS PMG PARALLEL CO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96" y="3978367"/>
            <a:ext cx="128299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NEW TUTS\JPEG-TIFF PHOTOS\2010 PRIUS MOT-GEN VS 2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7"/>
            <a:ext cx="5632757" cy="35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763" y="5559517"/>
            <a:ext cx="464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Parallel wound			   Taper wound</a:t>
            </a:r>
          </a:p>
          <a:p>
            <a:r>
              <a:rPr lang="en-US" dirty="0" smtClean="0"/>
              <a:t>   Special layer wound coils for high slot fill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10 Pole stator by REMY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4" y="1400591"/>
            <a:ext cx="4810990" cy="48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Advanced stator design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for super conducting machine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116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8" y="1362219"/>
            <a:ext cx="8849672" cy="428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97392"/>
            <a:ext cx="2122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Patent  # 6,787,967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8780" y="1375895"/>
            <a:ext cx="382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end turn supports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85327" y="1561117"/>
            <a:ext cx="158738" cy="780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85327" y="1561117"/>
            <a:ext cx="438873" cy="780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49541" y="1402357"/>
            <a:ext cx="26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Stator teeth end fingers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5833641" y="1587023"/>
            <a:ext cx="515900" cy="926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</a:t>
            </a:r>
            <a:r>
              <a:rPr lang="en-US" dirty="0" err="1" smtClean="0"/>
              <a:t>Hendershot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28" y="289716"/>
            <a:ext cx="8389341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Introduction to electric machine stator design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5003" y="1430240"/>
            <a:ext cx="80117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Stator </a:t>
            </a:r>
            <a:r>
              <a:rPr lang="en-US" sz="2000" dirty="0" smtClean="0"/>
              <a:t>requirements are </a:t>
            </a:r>
            <a:r>
              <a:rPr lang="en-US" sz="2000" dirty="0" smtClean="0"/>
              <a:t>similar for IM, SRL and PMSM machines</a:t>
            </a:r>
          </a:p>
          <a:p>
            <a:endParaRPr lang="en-US" sz="2000" dirty="0"/>
          </a:p>
          <a:p>
            <a:r>
              <a:rPr lang="en-US" sz="2000" dirty="0" smtClean="0"/>
              <a:t>Use low core loss soft cross sections of laminated or sintered iron</a:t>
            </a:r>
          </a:p>
          <a:p>
            <a:endParaRPr lang="en-US" sz="2000" dirty="0"/>
          </a:p>
          <a:p>
            <a:r>
              <a:rPr lang="en-US" sz="2000" dirty="0" smtClean="0"/>
              <a:t>Avoid magnetic saturation in cross sections (&lt; 1.3 to 1.8 Tesla)</a:t>
            </a:r>
          </a:p>
          <a:p>
            <a:endParaRPr lang="en-US" sz="2000" dirty="0"/>
          </a:p>
          <a:p>
            <a:r>
              <a:rPr lang="en-US" sz="2000" dirty="0" smtClean="0"/>
              <a:t>Avoid thin tooth tips on semi-closed teeth in PM machines</a:t>
            </a:r>
          </a:p>
          <a:p>
            <a:endParaRPr lang="en-US" sz="2000" dirty="0"/>
          </a:p>
          <a:p>
            <a:r>
              <a:rPr lang="en-US" sz="2000" dirty="0"/>
              <a:t>Avoid any lamination shorts adjacent to magnetic air-</a:t>
            </a:r>
            <a:r>
              <a:rPr lang="en-US" sz="2000" dirty="0" smtClean="0"/>
              <a:t>gaps (ID)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Cores should be stacked using tooling to produce accurate cores</a:t>
            </a:r>
          </a:p>
          <a:p>
            <a:endParaRPr lang="en-US" sz="2000" dirty="0"/>
          </a:p>
          <a:p>
            <a:r>
              <a:rPr lang="en-US" sz="2000" dirty="0" smtClean="0"/>
              <a:t>Cores should be protected from </a:t>
            </a:r>
            <a:r>
              <a:rPr lang="en-US" sz="2000" i="1" dirty="0" smtClean="0"/>
              <a:t>rust </a:t>
            </a:r>
            <a:r>
              <a:rPr lang="en-US" sz="2000" dirty="0" smtClean="0"/>
              <a:t>(varnish, paint or encapsulation)</a:t>
            </a:r>
            <a:endParaRPr lang="en-US" sz="2000" i="1" dirty="0" smtClean="0"/>
          </a:p>
          <a:p>
            <a:endParaRPr lang="en-US" sz="2000" dirty="0"/>
          </a:p>
          <a:p>
            <a:r>
              <a:rPr lang="en-US" sz="2000" dirty="0" smtClean="0"/>
              <a:t>Similar guidelines apply to axial flux stators with slight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design for maximum efficiency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116" y="1247169"/>
            <a:ext cx="8034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Minimize stator core losses:</a:t>
            </a:r>
          </a:p>
          <a:p>
            <a:r>
              <a:rPr lang="en-US" dirty="0"/>
              <a:t>	</a:t>
            </a:r>
            <a:r>
              <a:rPr lang="en-US" dirty="0" smtClean="0"/>
              <a:t>Opt for low commutation</a:t>
            </a:r>
            <a:r>
              <a:rPr lang="en-US" dirty="0" smtClean="0"/>
              <a:t> </a:t>
            </a:r>
            <a:r>
              <a:rPr lang="en-US" dirty="0"/>
              <a:t>frequencies and flux </a:t>
            </a:r>
            <a:r>
              <a:rPr lang="en-US" dirty="0" smtClean="0"/>
              <a:t>densities (core losses) 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Punch laminations from thin </a:t>
            </a:r>
            <a:r>
              <a:rPr lang="en-US" dirty="0" smtClean="0"/>
              <a:t>gage steels </a:t>
            </a:r>
            <a:r>
              <a:rPr lang="en-US" dirty="0" smtClean="0"/>
              <a:t>with insulation coatings</a:t>
            </a:r>
          </a:p>
          <a:p>
            <a:r>
              <a:rPr lang="en-US" dirty="0"/>
              <a:t>	</a:t>
            </a:r>
            <a:r>
              <a:rPr lang="en-US" dirty="0" smtClean="0"/>
              <a:t>Compare fully or semi-processed </a:t>
            </a:r>
            <a:r>
              <a:rPr lang="en-US" dirty="0" smtClean="0"/>
              <a:t>vs. </a:t>
            </a:r>
            <a:r>
              <a:rPr lang="en-US" dirty="0" smtClean="0"/>
              <a:t>post-annealed laminations</a:t>
            </a:r>
          </a:p>
          <a:p>
            <a:r>
              <a:rPr lang="en-US" dirty="0" smtClean="0"/>
              <a:t>	Consider sintered electrical steel stator core components</a:t>
            </a:r>
          </a:p>
          <a:p>
            <a:r>
              <a:rPr lang="en-US" dirty="0"/>
              <a:t>	</a:t>
            </a:r>
            <a:r>
              <a:rPr lang="en-US" dirty="0" smtClean="0"/>
              <a:t>If magnetic allows use oriented electric steels</a:t>
            </a:r>
          </a:p>
          <a:p>
            <a:r>
              <a:rPr lang="en-US" dirty="0"/>
              <a:t>	</a:t>
            </a:r>
            <a:r>
              <a:rPr lang="en-US" dirty="0" smtClean="0"/>
              <a:t>For minimum core losses consider use of Amorphous cores (</a:t>
            </a:r>
            <a:r>
              <a:rPr lang="en-US" dirty="0" err="1" smtClean="0"/>
              <a:t>MetGlas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Minimize Ohmic losses in stator phase circuits</a:t>
            </a:r>
            <a:endParaRPr lang="en-US" dirty="0"/>
          </a:p>
          <a:p>
            <a:r>
              <a:rPr lang="en-US" dirty="0" smtClean="0"/>
              <a:t>	Use largest wire gages possible for maximum slot fill</a:t>
            </a:r>
          </a:p>
          <a:p>
            <a:r>
              <a:rPr lang="en-US" dirty="0"/>
              <a:t>	</a:t>
            </a:r>
            <a:r>
              <a:rPr lang="en-US" dirty="0" smtClean="0"/>
              <a:t>Minimize phase coils end turn lengths</a:t>
            </a:r>
          </a:p>
          <a:p>
            <a:r>
              <a:rPr lang="en-US" dirty="0"/>
              <a:t>	</a:t>
            </a:r>
            <a:r>
              <a:rPr lang="en-US" dirty="0" smtClean="0"/>
              <a:t>Use square or rectangular wire magnet wire where possible</a:t>
            </a:r>
          </a:p>
          <a:p>
            <a:endParaRPr lang="en-US" dirty="0"/>
          </a:p>
          <a:p>
            <a:r>
              <a:rPr lang="en-US" dirty="0" smtClean="0"/>
              <a:t>The optimization of both strategies above requires copper &amp; iron balance</a:t>
            </a:r>
          </a:p>
          <a:p>
            <a:r>
              <a:rPr lang="en-US" dirty="0" smtClean="0"/>
              <a:t>Given, existing lamination, adjustments of core lengths can be optimized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core design guidelines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4218" y="1281495"/>
            <a:ext cx="789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643" y="1281495"/>
            <a:ext cx="80121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Laminations should be stacked using alignment fixturing</a:t>
            </a:r>
            <a:r>
              <a:rPr lang="en-US" sz="2000" dirty="0"/>
              <a:t> </a:t>
            </a:r>
            <a:r>
              <a:rPr lang="en-US" sz="2000" dirty="0" smtClean="0"/>
              <a:t>for both </a:t>
            </a:r>
            <a:r>
              <a:rPr lang="en-US" sz="2000" dirty="0" smtClean="0"/>
              <a:t>by </a:t>
            </a:r>
            <a:r>
              <a:rPr lang="en-US" sz="2000" dirty="0" smtClean="0"/>
              <a:t>hand or by automation.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Laminations should be stacked with stamping burrs facing in 	same direction. (So as to nest them together)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Half of the core length should be rotated 90 degrees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Radial mis-alignment reduces wind slot area</a:t>
            </a:r>
          </a:p>
          <a:p>
            <a:r>
              <a:rPr lang="en-US" sz="2000" dirty="0" smtClean="0"/>
              <a:t>	I.D. eccentricity from one lam to another must be avoided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 smtClean="0"/>
              <a:t>Cores should be compressed under high force at 90 to stack for squareness and flatness compression.</a:t>
            </a:r>
          </a:p>
          <a:p>
            <a:endParaRPr lang="en-US" sz="2000" dirty="0"/>
          </a:p>
          <a:p>
            <a:r>
              <a:rPr lang="en-US" sz="2000" dirty="0" smtClean="0"/>
              <a:t>If welded, weld over center of teeth and do not over weld</a:t>
            </a:r>
          </a:p>
          <a:p>
            <a:r>
              <a:rPr lang="en-US" sz="2000" dirty="0" smtClean="0"/>
              <a:t>	Never use filler metal, use TIG, Laser or Plasma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Several small welds, (1.5 mm wide and 0.25 to 0.50 mm deep)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No weld depressions nor grooves are necessary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No extended weld protrusion will result on laminations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8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Stator </a:t>
            </a:r>
            <a:r>
              <a:rPr lang="en-US" sz="3600" dirty="0" smtClean="0">
                <a:solidFill>
                  <a:srgbClr val="800000"/>
                </a:solidFill>
              </a:rPr>
              <a:t>lamination </a:t>
            </a:r>
            <a:r>
              <a:rPr lang="en-US" sz="3600" dirty="0">
                <a:solidFill>
                  <a:srgbClr val="800000"/>
                </a:solidFill>
              </a:rPr>
              <a:t>design </a:t>
            </a:r>
            <a:r>
              <a:rPr lang="en-US" sz="3600" dirty="0" smtClean="0">
                <a:solidFill>
                  <a:srgbClr val="800000"/>
                </a:solidFill>
              </a:rPr>
              <a:t>guidelines 1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104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" y="952500"/>
            <a:ext cx="6210300" cy="4953000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07" y="3737046"/>
            <a:ext cx="2456549" cy="2447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0113" y="875342"/>
            <a:ext cx="2313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Progressive dies</a:t>
            </a:r>
          </a:p>
          <a:p>
            <a:r>
              <a:rPr lang="en-US" dirty="0" smtClean="0"/>
              <a:t>Used for punching</a:t>
            </a:r>
          </a:p>
          <a:p>
            <a:r>
              <a:rPr lang="en-US" dirty="0" smtClean="0"/>
              <a:t>of Stator &amp; Rotor </a:t>
            </a:r>
          </a:p>
          <a:p>
            <a:r>
              <a:rPr lang="en-US" dirty="0" smtClean="0"/>
              <a:t>Laminations</a:t>
            </a:r>
          </a:p>
          <a:p>
            <a:endParaRPr lang="en-US" dirty="0"/>
          </a:p>
          <a:p>
            <a:r>
              <a:rPr lang="en-US" dirty="0" smtClean="0"/>
              <a:t>Laser cutting for prototypes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0113" y="2963034"/>
            <a:ext cx="219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Wasted material</a:t>
            </a:r>
          </a:p>
          <a:p>
            <a:r>
              <a:rPr lang="en-US" dirty="0" smtClean="0"/>
              <a:t>~20% in corners.</a:t>
            </a:r>
            <a:endParaRPr lang="en-US" dirty="0"/>
          </a:p>
        </p:txBody>
      </p:sp>
      <p:pic>
        <p:nvPicPr>
          <p:cNvPr id="12" name="Picture 11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1" y="5401448"/>
            <a:ext cx="656061" cy="506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223" y="5909571"/>
            <a:ext cx="568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Punch rotor core from stator hole whenever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Laminations core fastening options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5344" y="1575286"/>
            <a:ext cx="7407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 Riveting (Obsolete and seldom used in modern times)</a:t>
            </a:r>
          </a:p>
          <a:p>
            <a:endParaRPr lang="en-US" sz="2000" dirty="0"/>
          </a:p>
          <a:p>
            <a:r>
              <a:rPr lang="en-US" sz="2000" dirty="0" smtClean="0"/>
              <a:t>2- Cleating in notches in OD (seldom used in new designs)</a:t>
            </a:r>
          </a:p>
          <a:p>
            <a:endParaRPr lang="en-US" sz="2000" dirty="0"/>
          </a:p>
          <a:p>
            <a:r>
              <a:rPr lang="en-US" sz="2000" dirty="0" smtClean="0"/>
              <a:t>3- Bonding (used for small motors, high performance machines</a:t>
            </a:r>
          </a:p>
          <a:p>
            <a:r>
              <a:rPr lang="en-US" sz="2000" dirty="0" smtClean="0"/>
              <a:t>    and of course prototypes.</a:t>
            </a:r>
          </a:p>
          <a:p>
            <a:endParaRPr lang="en-US" sz="2000" dirty="0"/>
          </a:p>
          <a:p>
            <a:r>
              <a:rPr lang="en-US" sz="2000" dirty="0" smtClean="0"/>
              <a:t>4- Clamping </a:t>
            </a:r>
            <a:r>
              <a:rPr lang="en-US" sz="2000" dirty="0"/>
              <a:t>a</a:t>
            </a:r>
            <a:r>
              <a:rPr lang="en-US" sz="2000" dirty="0" smtClean="0"/>
              <a:t>round OD on yoke or end clamp plates on rotors</a:t>
            </a:r>
          </a:p>
          <a:p>
            <a:endParaRPr lang="en-US" sz="2000" dirty="0"/>
          </a:p>
          <a:p>
            <a:r>
              <a:rPr lang="en-US" sz="2000" dirty="0" smtClean="0"/>
              <a:t>5-In-Die interlocking of lams for finished stacked cores from die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Stresses on stator cores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106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9" y="1500753"/>
            <a:ext cx="7629161" cy="411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8479"/>
            <a:ext cx="209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Nippon Steel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6" y="210336"/>
            <a:ext cx="8229600" cy="70121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Conventional vs. Mac System for rotor &amp; stators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107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48810"/>
            <a:ext cx="82042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6938" y="5874034"/>
            <a:ext cx="263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Mitsui High-Tec 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Lamination set from AC Induction machine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108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1" y="1278635"/>
            <a:ext cx="5267408" cy="5089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1534657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(36) semi-open stator slots with round slot bottoms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(40) semi-open rotor slots with round slot bottoms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3286" y="4736459"/>
            <a:ext cx="247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Probably for a 4 or 6 pole 10 KW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742</TotalTime>
  <Words>616</Words>
  <Application>Microsoft Office PowerPoint</Application>
  <PresentationFormat>On-screen Show (4:3)</PresentationFormat>
  <Paragraphs>169</Paragraphs>
  <Slides>19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LECTURE</vt:lpstr>
      <vt:lpstr>Document</vt:lpstr>
      <vt:lpstr>Electric Machine Design Course </vt:lpstr>
      <vt:lpstr>Introduction to electric machine stator design</vt:lpstr>
      <vt:lpstr>Stator design for maximum efficiency</vt:lpstr>
      <vt:lpstr>Stator core design guidelines</vt:lpstr>
      <vt:lpstr>Stator lamination design guidelines 1</vt:lpstr>
      <vt:lpstr>Laminations core fastening options</vt:lpstr>
      <vt:lpstr>Stresses on stator cores </vt:lpstr>
      <vt:lpstr>Conventional vs. Mac System for rotor &amp; stators</vt:lpstr>
      <vt:lpstr>Lamination set from AC Induction machine</vt:lpstr>
      <vt:lpstr>Core assembly examples</vt:lpstr>
      <vt:lpstr>(4) Pole Traction motor stator core &amp; winding</vt:lpstr>
      <vt:lpstr>High slot fill stator core designs</vt:lpstr>
      <vt:lpstr>Mechanical considerations for stator cores</vt:lpstr>
      <vt:lpstr>Another example of end turn bracing</vt:lpstr>
      <vt:lpstr>Toyota stators</vt:lpstr>
      <vt:lpstr>10 Pole stator by REMY</vt:lpstr>
      <vt:lpstr>Advanced stator design  for super conducting machine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58</cp:revision>
  <dcterms:created xsi:type="dcterms:W3CDTF">2012-06-02T18:11:50Z</dcterms:created>
  <dcterms:modified xsi:type="dcterms:W3CDTF">2012-09-02T18:26:45Z</dcterms:modified>
</cp:coreProperties>
</file>