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71" r:id="rId4"/>
    <p:sldId id="273" r:id="rId5"/>
    <p:sldId id="269" r:id="rId6"/>
    <p:sldId id="279" r:id="rId7"/>
    <p:sldId id="260" r:id="rId8"/>
    <p:sldId id="278" r:id="rId9"/>
    <p:sldId id="261" r:id="rId10"/>
    <p:sldId id="276" r:id="rId11"/>
    <p:sldId id="272" r:id="rId12"/>
    <p:sldId id="270" r:id="rId13"/>
    <p:sldId id="284" r:id="rId14"/>
    <p:sldId id="281" r:id="rId15"/>
    <p:sldId id="274" r:id="rId16"/>
    <p:sldId id="263" r:id="rId17"/>
    <p:sldId id="275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87138" autoAdjust="0"/>
  </p:normalViewPr>
  <p:slideViewPr>
    <p:cSldViewPr snapToGrid="0" snapToObjects="1">
      <p:cViewPr>
        <p:scale>
          <a:sx n="89" d="100"/>
          <a:sy n="89" d="100"/>
        </p:scale>
        <p:origin x="-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914FC-95C9-1F4A-BDB6-A501965A755C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E764-60DB-DA4E-B8C6-D96A22BC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21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7D87B-5B2B-2A45-AE2B-DC695BC53180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10BE3-C2F1-A447-8A72-F829B05C4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7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10BE3-C2F1-A447-8A72-F829B05C47AE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10BE3-C2F1-A447-8A72-F829B05C47AE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14C0-361D-3B42-AF0A-7527505D813B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14C6-F07F-C545-829A-3F4A09C80FDC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EE8-D92D-5342-A7D9-47151540BDCA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2DF-E4CD-1D4A-ADA1-27AD6987047E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A3C4-FC8E-C34C-BC28-EAA9602038D2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CA0-F589-2E46-ABE1-55F4F9FF2697}" type="datetime1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E1-822D-F84C-9E19-731DBCA08137}" type="datetime1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F653-9952-774F-B88C-B74A2DAFFD13}" type="datetime1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902B-6774-974D-80D3-EF8251559739}" type="datetime1">
              <a:rPr lang="en-US" smtClean="0"/>
              <a:t>9/2/2012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B98A-3AAB-E34B-B1AC-0F9F976DD169}" type="datetime1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C75-2DCB-C842-B304-88B2F72657E6}" type="datetime1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48A8-D335-D34D-9039-29A083F22A0C}" type="datetime1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 9 Copyright: JR Hendershot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9E2A-62C9-E64C-B4B8-CE2194CCE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370" y="1249484"/>
            <a:ext cx="7886733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  <a:cs typeface="Arial"/>
              </a:rPr>
              <a:t>Electric Machine Design Course</a:t>
            </a:r>
            <a:br>
              <a:rPr lang="en-US" sz="3600" b="1" dirty="0">
                <a:solidFill>
                  <a:srgbClr val="800000"/>
                </a:solidFill>
                <a:cs typeface="Arial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62" y="2491977"/>
            <a:ext cx="8739532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800000"/>
                </a:solidFill>
                <a:cs typeface="Arial"/>
              </a:rPr>
              <a:t>Selection of Phases, Poles, Stator &amp; Rotor Slots</a:t>
            </a:r>
          </a:p>
          <a:p>
            <a:r>
              <a:rPr lang="en-US" dirty="0" smtClean="0">
                <a:solidFill>
                  <a:srgbClr val="800000"/>
                </a:solidFill>
                <a:cs typeface="Arial"/>
              </a:rPr>
              <a:t>Lecture </a:t>
            </a:r>
            <a:r>
              <a:rPr lang="en-US" dirty="0">
                <a:solidFill>
                  <a:srgbClr val="800000"/>
                </a:solidFill>
                <a:cs typeface="Arial"/>
              </a:rPr>
              <a:t># </a:t>
            </a:r>
            <a:r>
              <a:rPr lang="en-US" dirty="0" smtClean="0">
                <a:solidFill>
                  <a:srgbClr val="800000"/>
                </a:solidFill>
                <a:cs typeface="Arial"/>
              </a:rPr>
              <a:t>10</a:t>
            </a:r>
            <a:endParaRPr lang="en-US" dirty="0">
              <a:solidFill>
                <a:srgbClr val="800000"/>
              </a:solidFill>
              <a:cs typeface="Arial"/>
            </a:endParaRP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23" y="433056"/>
            <a:ext cx="8229600" cy="54144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Pole selection for RSM machines (salient pole rotors)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(Reluctance Synchronous Machines) 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8814" y="1799122"/>
            <a:ext cx="77923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Best advice is to use standard (4) pole ‘IM stator </a:t>
            </a:r>
          </a:p>
          <a:p>
            <a:endParaRPr lang="en-US" sz="2000" dirty="0" smtClean="0"/>
          </a:p>
          <a:p>
            <a:r>
              <a:rPr lang="en-US" sz="2000" dirty="0" smtClean="0"/>
              <a:t>Many </a:t>
            </a:r>
            <a:r>
              <a:rPr lang="en-US" sz="2000" dirty="0" smtClean="0"/>
              <a:t>pros &amp; cons relate to</a:t>
            </a:r>
            <a:r>
              <a:rPr lang="en-US" sz="2000" dirty="0" smtClean="0"/>
              <a:t> </a:t>
            </a:r>
            <a:r>
              <a:rPr lang="en-US" sz="2000" dirty="0" smtClean="0"/>
              <a:t>PM machines </a:t>
            </a:r>
            <a:r>
              <a:rPr lang="en-US" sz="2000" dirty="0" smtClean="0"/>
              <a:t>pole selection apply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Inductance ratio of </a:t>
            </a:r>
            <a:r>
              <a:rPr lang="en-US" sz="2000" i="1" dirty="0" smtClean="0">
                <a:solidFill>
                  <a:srgbClr val="660066"/>
                </a:solidFill>
              </a:rPr>
              <a:t>d</a:t>
            </a:r>
            <a:r>
              <a:rPr lang="en-US" sz="2000" dirty="0" smtClean="0"/>
              <a:t> axis to </a:t>
            </a:r>
            <a:r>
              <a:rPr lang="en-US" sz="2000" i="1" dirty="0" smtClean="0">
                <a:solidFill>
                  <a:srgbClr val="800000"/>
                </a:solidFill>
              </a:rPr>
              <a:t>q</a:t>
            </a:r>
            <a:r>
              <a:rPr lang="en-US" sz="2000" dirty="0" smtClean="0"/>
              <a:t> axis is most important design factor</a:t>
            </a:r>
          </a:p>
          <a:p>
            <a:endParaRPr lang="en-US" sz="2000" dirty="0"/>
          </a:p>
          <a:p>
            <a:r>
              <a:rPr lang="en-US" sz="2000" dirty="0" smtClean="0"/>
              <a:t>Flux carrier &amp; barrier rotor proportions require sufficient material ratios to achieve </a:t>
            </a:r>
            <a:r>
              <a:rPr lang="en-US" sz="2000" i="1" dirty="0" smtClean="0">
                <a:solidFill>
                  <a:srgbClr val="800000"/>
                </a:solidFill>
              </a:rPr>
              <a:t>L</a:t>
            </a:r>
            <a:r>
              <a:rPr lang="en-US" sz="2000" i="1" baseline="-25000" dirty="0" smtClean="0">
                <a:solidFill>
                  <a:srgbClr val="800000"/>
                </a:solidFill>
              </a:rPr>
              <a:t>q</a:t>
            </a:r>
            <a:r>
              <a:rPr lang="en-US" sz="2000" i="1" dirty="0">
                <a:solidFill>
                  <a:srgbClr val="800000"/>
                </a:solidFill>
              </a:rPr>
              <a:t> </a:t>
            </a:r>
            <a:r>
              <a:rPr lang="en-US" sz="2000" i="1" dirty="0" smtClean="0">
                <a:solidFill>
                  <a:srgbClr val="800000"/>
                </a:solidFill>
              </a:rPr>
              <a:t>/ L</a:t>
            </a:r>
            <a:r>
              <a:rPr lang="en-US" sz="2000" i="1" baseline="-25000" dirty="0" smtClean="0">
                <a:solidFill>
                  <a:srgbClr val="800000"/>
                </a:solidFill>
              </a:rPr>
              <a:t>d</a:t>
            </a:r>
            <a:r>
              <a:rPr lang="en-US" sz="2000" i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rati</a:t>
            </a:r>
            <a:r>
              <a:rPr lang="en-US" sz="2000" dirty="0"/>
              <a:t>o</a:t>
            </a:r>
            <a:r>
              <a:rPr lang="en-US" sz="2000" i="1" dirty="0" smtClean="0"/>
              <a:t> </a:t>
            </a:r>
            <a:r>
              <a:rPr lang="en-US" sz="2000" dirty="0" smtClean="0"/>
              <a:t>over 5  (8 to 10 preferred)</a:t>
            </a:r>
          </a:p>
          <a:p>
            <a:endParaRPr lang="en-US" sz="2000" dirty="0"/>
          </a:p>
          <a:p>
            <a:r>
              <a:rPr lang="en-US" sz="2000" dirty="0" smtClean="0"/>
              <a:t>Maximum pole number depends upon rotor circumference</a:t>
            </a:r>
          </a:p>
          <a:p>
            <a:endParaRPr lang="en-US" sz="2000" dirty="0"/>
          </a:p>
          <a:p>
            <a:r>
              <a:rPr lang="en-US" sz="2000" dirty="0" smtClean="0"/>
              <a:t>Typical designs tend to have pole numbers equal to existing AC induction motor stator lamination used for design (normally </a:t>
            </a:r>
            <a:r>
              <a:rPr lang="en-US" sz="2000" i="1" dirty="0" smtClean="0">
                <a:solidFill>
                  <a:srgbClr val="800000"/>
                </a:solidFill>
              </a:rPr>
              <a:t>2p).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1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Slot &amp; pole considerations for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3 - phase balanced windings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8231" y="1723476"/>
            <a:ext cx="8249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Stator slot number </a:t>
            </a:r>
            <a:r>
              <a:rPr lang="en-US" sz="2800" dirty="0" err="1" smtClean="0"/>
              <a:t>vs</a:t>
            </a:r>
            <a:r>
              <a:rPr lang="en-US" sz="2800" dirty="0" smtClean="0"/>
              <a:t> phases,  </a:t>
            </a:r>
            <a:r>
              <a:rPr lang="en-US" sz="2800" i="1" dirty="0" smtClean="0">
                <a:solidFill>
                  <a:srgbClr val="800000"/>
                </a:solidFill>
              </a:rPr>
              <a:t>mod (</a:t>
            </a:r>
            <a:r>
              <a:rPr lang="en-US" sz="2800" i="1" dirty="0" err="1" smtClean="0">
                <a:solidFill>
                  <a:srgbClr val="800000"/>
                </a:solidFill>
              </a:rPr>
              <a:t>S</a:t>
            </a:r>
            <a:r>
              <a:rPr lang="en-US" sz="28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800" i="1" dirty="0" err="1" smtClean="0">
                <a:solidFill>
                  <a:srgbClr val="800000"/>
                </a:solidFill>
              </a:rPr>
              <a:t>,m</a:t>
            </a:r>
            <a:r>
              <a:rPr lang="en-US" sz="2800" i="1" dirty="0" smtClean="0">
                <a:solidFill>
                  <a:srgbClr val="800000"/>
                </a:solidFill>
              </a:rPr>
              <a:t>) = 0</a:t>
            </a:r>
          </a:p>
          <a:p>
            <a:endParaRPr lang="en-US" sz="2800" dirty="0"/>
          </a:p>
          <a:p>
            <a:r>
              <a:rPr lang="en-US" sz="2800" dirty="0" smtClean="0"/>
              <a:t>Limited list of combinations of slots &amp; poles</a:t>
            </a:r>
          </a:p>
          <a:p>
            <a:endParaRPr lang="en-US" sz="2800" dirty="0" smtClean="0"/>
          </a:p>
          <a:p>
            <a:r>
              <a:rPr lang="en-US" sz="2800" dirty="0" smtClean="0"/>
              <a:t>The multiple phase coil location possibilities result in different winding distribution factors.  </a:t>
            </a:r>
            <a:r>
              <a:rPr lang="en-US" sz="2000" dirty="0" smtClean="0"/>
              <a:t>(Max = 1.0)</a:t>
            </a:r>
          </a:p>
          <a:p>
            <a:endParaRPr lang="en-US" sz="2800" dirty="0"/>
          </a:p>
          <a:p>
            <a:r>
              <a:rPr lang="en-US" sz="2800" dirty="0" smtClean="0"/>
              <a:t>Select winding with highest distribution factor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60" y="209740"/>
            <a:ext cx="86868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Stator slot number </a:t>
            </a:r>
            <a:r>
              <a:rPr lang="en-US" sz="2400" i="1" dirty="0" smtClean="0">
                <a:solidFill>
                  <a:srgbClr val="800000"/>
                </a:solidFill>
              </a:rPr>
              <a:t>(S or Q) </a:t>
            </a:r>
            <a:r>
              <a:rPr lang="en-US" sz="2400" dirty="0" smtClean="0">
                <a:solidFill>
                  <a:srgbClr val="800000"/>
                </a:solidFill>
              </a:rPr>
              <a:t>selection for three phase windings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1513" y="797563"/>
            <a:ext cx="7680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Suggested guide lines: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Slot number</a:t>
            </a:r>
            <a:r>
              <a:rPr lang="en-US" sz="2200" i="1" dirty="0" smtClean="0">
                <a:solidFill>
                  <a:srgbClr val="800000"/>
                </a:solidFill>
              </a:rPr>
              <a:t> (S),</a:t>
            </a:r>
            <a:r>
              <a:rPr lang="en-US" sz="2200" dirty="0" smtClean="0"/>
              <a:t> </a:t>
            </a:r>
            <a:r>
              <a:rPr lang="en-US" sz="2200" i="1" dirty="0">
                <a:solidFill>
                  <a:srgbClr val="800000"/>
                </a:solidFill>
              </a:rPr>
              <a:t>m</a:t>
            </a:r>
            <a:r>
              <a:rPr lang="en-US" sz="2200" i="1" dirty="0" smtClean="0">
                <a:solidFill>
                  <a:srgbClr val="800000"/>
                </a:solidFill>
              </a:rPr>
              <a:t>od (</a:t>
            </a:r>
            <a:r>
              <a:rPr lang="en-US" sz="2200" i="1" dirty="0">
                <a:solidFill>
                  <a:srgbClr val="800000"/>
                </a:solidFill>
              </a:rPr>
              <a:t>S</a:t>
            </a:r>
            <a:r>
              <a:rPr lang="en-US" sz="2200" i="1" dirty="0" smtClean="0">
                <a:solidFill>
                  <a:srgbClr val="800000"/>
                </a:solidFill>
              </a:rPr>
              <a:t>, m) = 0</a:t>
            </a:r>
          </a:p>
          <a:p>
            <a:r>
              <a:rPr lang="en-US" sz="2200" i="1" dirty="0"/>
              <a:t>	</a:t>
            </a:r>
            <a:r>
              <a:rPr lang="en-US" sz="2200" dirty="0"/>
              <a:t>(</a:t>
            </a:r>
            <a:r>
              <a:rPr lang="en-US" sz="2200" dirty="0" smtClean="0"/>
              <a:t>3 ,6, 9, 12, 15, 18, 21, 24 ,27, 30……)</a:t>
            </a:r>
          </a:p>
          <a:p>
            <a:endParaRPr lang="en-US" sz="2200" dirty="0"/>
          </a:p>
          <a:p>
            <a:r>
              <a:rPr lang="en-US" sz="2200" dirty="0" smtClean="0"/>
              <a:t>Phase windings should be balanced: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All slots are filled with same number of conductors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with location of phases in slots to be 120 </a:t>
            </a:r>
            <a:r>
              <a:rPr lang="en-US" sz="2200" dirty="0" err="1" smtClean="0"/>
              <a:t>deg</a:t>
            </a:r>
            <a:r>
              <a:rPr lang="en-US" sz="2200" dirty="0" smtClean="0"/>
              <a:t> E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apart.      Slots/pole/phase</a:t>
            </a:r>
            <a:r>
              <a:rPr lang="en-US" sz="2200" i="1" dirty="0" smtClean="0">
                <a:solidFill>
                  <a:srgbClr val="000000"/>
                </a:solidFill>
              </a:rPr>
              <a:t>,  (</a:t>
            </a:r>
            <a:r>
              <a:rPr lang="en-US" sz="2200" i="1" dirty="0" err="1" smtClean="0">
                <a:solidFill>
                  <a:srgbClr val="800000"/>
                </a:solidFill>
              </a:rPr>
              <a:t>S</a:t>
            </a:r>
            <a:r>
              <a:rPr lang="en-US" sz="22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200" i="1" dirty="0" smtClean="0">
                <a:solidFill>
                  <a:srgbClr val="800000"/>
                </a:solidFill>
              </a:rPr>
              <a:t>/2p/m</a:t>
            </a:r>
            <a:r>
              <a:rPr lang="en-US" sz="2200" dirty="0">
                <a:solidFill>
                  <a:srgbClr val="800000"/>
                </a:solidFill>
              </a:rPr>
              <a:t>) ≤ </a:t>
            </a:r>
            <a:r>
              <a:rPr lang="en-US" sz="2200" dirty="0" smtClean="0">
                <a:solidFill>
                  <a:srgbClr val="800000"/>
                </a:solidFill>
              </a:rPr>
              <a:t>2</a:t>
            </a:r>
          </a:p>
          <a:p>
            <a:r>
              <a:rPr lang="en-US" sz="2200" dirty="0">
                <a:solidFill>
                  <a:srgbClr val="000000"/>
                </a:solidFill>
              </a:rPr>
              <a:t>	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If </a:t>
            </a:r>
            <a:r>
              <a:rPr lang="en-US" sz="2200" i="1" dirty="0" smtClean="0">
                <a:solidFill>
                  <a:srgbClr val="800000"/>
                </a:solidFill>
              </a:rPr>
              <a:t> (</a:t>
            </a:r>
            <a:r>
              <a:rPr lang="en-US" sz="2200" i="1" dirty="0" err="1" smtClean="0">
                <a:solidFill>
                  <a:srgbClr val="800000"/>
                </a:solidFill>
              </a:rPr>
              <a:t>S</a:t>
            </a:r>
            <a:r>
              <a:rPr lang="en-US" sz="22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200" i="1" dirty="0" smtClean="0">
                <a:solidFill>
                  <a:srgbClr val="800000"/>
                </a:solidFill>
              </a:rPr>
              <a:t>/</a:t>
            </a:r>
            <a:r>
              <a:rPr lang="en-US" sz="2200" i="1" dirty="0">
                <a:solidFill>
                  <a:srgbClr val="800000"/>
                </a:solidFill>
              </a:rPr>
              <a:t>2p/m</a:t>
            </a:r>
            <a:r>
              <a:rPr lang="en-US" sz="2200" dirty="0">
                <a:solidFill>
                  <a:srgbClr val="800000"/>
                </a:solidFill>
              </a:rPr>
              <a:t>) 1</a:t>
            </a:r>
            <a:r>
              <a:rPr lang="en-US" sz="2200" dirty="0" smtClean="0">
                <a:solidFill>
                  <a:srgbClr val="800000"/>
                </a:solidFill>
              </a:rPr>
              <a:t>≤</a:t>
            </a:r>
            <a:r>
              <a:rPr lang="en-US" sz="2200" dirty="0" smtClean="0">
                <a:solidFill>
                  <a:srgbClr val="000000"/>
                </a:solidFill>
              </a:rPr>
              <a:t>, known as fractional slot winding with 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phase coils spanning single teeth.</a:t>
            </a:r>
          </a:p>
          <a:p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If </a:t>
            </a:r>
            <a:r>
              <a:rPr lang="en-US" sz="2200" i="1" dirty="0" smtClean="0">
                <a:solidFill>
                  <a:srgbClr val="000000"/>
                </a:solidFill>
              </a:rPr>
              <a:t>(</a:t>
            </a:r>
            <a:r>
              <a:rPr lang="en-US" sz="2200" i="1" dirty="0" err="1" smtClean="0">
                <a:solidFill>
                  <a:srgbClr val="800000"/>
                </a:solidFill>
              </a:rPr>
              <a:t>S</a:t>
            </a:r>
            <a:r>
              <a:rPr lang="en-US" sz="22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200" i="1" dirty="0" smtClean="0">
                <a:solidFill>
                  <a:srgbClr val="800000"/>
                </a:solidFill>
              </a:rPr>
              <a:t>/</a:t>
            </a:r>
            <a:r>
              <a:rPr lang="en-US" sz="2200" i="1" dirty="0">
                <a:solidFill>
                  <a:srgbClr val="800000"/>
                </a:solidFill>
              </a:rPr>
              <a:t>2p/m</a:t>
            </a:r>
            <a:r>
              <a:rPr lang="en-US" sz="2200" dirty="0">
                <a:solidFill>
                  <a:srgbClr val="800000"/>
                </a:solidFill>
              </a:rPr>
              <a:t>) ≥</a:t>
            </a:r>
            <a:r>
              <a:rPr lang="en-US" sz="2200" dirty="0" smtClean="0">
                <a:solidFill>
                  <a:srgbClr val="800000"/>
                </a:solidFill>
              </a:rPr>
              <a:t>1</a:t>
            </a:r>
            <a:r>
              <a:rPr lang="en-US" sz="2200" dirty="0" smtClean="0">
                <a:solidFill>
                  <a:srgbClr val="000000"/>
                </a:solidFill>
              </a:rPr>
              <a:t>, known as integral slot winding with 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phase coils spanning two or more teeth.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0020" y="5977133"/>
            <a:ext cx="4376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(Slots =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sz="2000" i="1" dirty="0" smtClean="0">
                <a:solidFill>
                  <a:srgbClr val="800000"/>
                </a:solidFill>
              </a:rPr>
              <a:t>(</a:t>
            </a:r>
            <a:r>
              <a:rPr lang="en-US" sz="2000" i="1" dirty="0" err="1" smtClean="0">
                <a:solidFill>
                  <a:srgbClr val="800000"/>
                </a:solidFill>
              </a:rPr>
              <a:t>S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000" i="1" dirty="0" smtClean="0">
                <a:solidFill>
                  <a:srgbClr val="800000"/>
                </a:solidFill>
              </a:rPr>
              <a:t>) </a:t>
            </a:r>
            <a:r>
              <a:rPr lang="en-US" dirty="0" smtClean="0"/>
              <a:t>in USA, = </a:t>
            </a:r>
            <a:r>
              <a:rPr lang="en-US" sz="2000" i="1" dirty="0" smtClean="0">
                <a:solidFill>
                  <a:srgbClr val="800000"/>
                </a:solidFill>
              </a:rPr>
              <a:t>(Q</a:t>
            </a:r>
            <a:r>
              <a:rPr lang="en-US" sz="2000" i="1" baseline="-25000" dirty="0" smtClean="0">
                <a:solidFill>
                  <a:srgbClr val="800000"/>
                </a:solidFill>
              </a:rPr>
              <a:t>s</a:t>
            </a:r>
            <a:r>
              <a:rPr lang="en-US" sz="2000" i="1" dirty="0" smtClean="0">
                <a:solidFill>
                  <a:srgbClr val="800000"/>
                </a:solidFill>
              </a:rPr>
              <a:t>) </a:t>
            </a:r>
            <a:r>
              <a:rPr lang="en-US" dirty="0" smtClean="0"/>
              <a:t>in Europe)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3" y="241524"/>
            <a:ext cx="8841496" cy="6810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Possible slots/pole/phase for balanced windings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243" y="1030418"/>
            <a:ext cx="766742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publications such as ISBN 978-0-9840687-0-8 lists of slot/pole combinations for balanced windings are provided in chapter # 3.</a:t>
            </a:r>
          </a:p>
          <a:p>
            <a:endParaRPr lang="en-US" dirty="0"/>
          </a:p>
          <a:p>
            <a:r>
              <a:rPr lang="en-US" dirty="0" smtClean="0"/>
              <a:t>Based upon a few simple rules a list of slots/pole choices that cannot provide balanced windings are provided on the next slide.</a:t>
            </a:r>
          </a:p>
          <a:p>
            <a:endParaRPr lang="en-US" dirty="0"/>
          </a:p>
          <a:p>
            <a:r>
              <a:rPr lang="en-US" dirty="0" smtClean="0"/>
              <a:t>	Number of stator slots must be divisible by number of phases</a:t>
            </a:r>
          </a:p>
          <a:p>
            <a:r>
              <a:rPr lang="en-US" dirty="0"/>
              <a:t>	</a:t>
            </a:r>
            <a:r>
              <a:rPr lang="en-US" dirty="0" smtClean="0"/>
              <a:t>with zero remainder:   </a:t>
            </a:r>
            <a:r>
              <a:rPr lang="en-US" i="1" dirty="0">
                <a:solidFill>
                  <a:srgbClr val="800000"/>
                </a:solidFill>
              </a:rPr>
              <a:t>mod (</a:t>
            </a:r>
            <a:r>
              <a:rPr lang="en-US" i="1" dirty="0" err="1">
                <a:solidFill>
                  <a:srgbClr val="800000"/>
                </a:solidFill>
              </a:rPr>
              <a:t>S</a:t>
            </a:r>
            <a:r>
              <a:rPr lang="en-US" i="1" baseline="-25000" dirty="0" err="1">
                <a:solidFill>
                  <a:srgbClr val="800000"/>
                </a:solidFill>
              </a:rPr>
              <a:t>s</a:t>
            </a:r>
            <a:r>
              <a:rPr lang="en-US" i="1" dirty="0" err="1">
                <a:solidFill>
                  <a:srgbClr val="800000"/>
                </a:solidFill>
              </a:rPr>
              <a:t>,m</a:t>
            </a:r>
            <a:r>
              <a:rPr lang="en-US" i="1" dirty="0">
                <a:solidFill>
                  <a:srgbClr val="800000"/>
                </a:solidFill>
              </a:rPr>
              <a:t>) = </a:t>
            </a:r>
            <a:r>
              <a:rPr lang="en-US" i="1" dirty="0" smtClean="0">
                <a:solidFill>
                  <a:srgbClr val="800000"/>
                </a:solidFill>
              </a:rPr>
              <a:t>0</a:t>
            </a:r>
          </a:p>
          <a:p>
            <a:r>
              <a:rPr lang="en-US" dirty="0">
                <a:solidFill>
                  <a:srgbClr val="800000"/>
                </a:solidFill>
              </a:rPr>
              <a:t>	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/>
              <a:t>Each group or set of phase coils must be located equally spaced 	around stator set of slots used for each phase:   </a:t>
            </a:r>
            <a:r>
              <a:rPr lang="en-US" i="1" dirty="0" smtClean="0">
                <a:solidFill>
                  <a:srgbClr val="800000"/>
                </a:solidFill>
              </a:rPr>
              <a:t>360</a:t>
            </a:r>
            <a:r>
              <a:rPr lang="en-US" baseline="30000" dirty="0" smtClean="0">
                <a:solidFill>
                  <a:srgbClr val="800000"/>
                </a:solidFill>
              </a:rPr>
              <a:t>O</a:t>
            </a:r>
            <a:r>
              <a:rPr lang="en-US" dirty="0" smtClean="0">
                <a:solidFill>
                  <a:srgbClr val="800000"/>
                </a:solidFill>
              </a:rPr>
              <a:t>/</a:t>
            </a:r>
            <a:r>
              <a:rPr lang="en-US" i="1" dirty="0" smtClean="0">
                <a:solidFill>
                  <a:srgbClr val="800000"/>
                </a:solidFill>
              </a:rPr>
              <a:t>m</a:t>
            </a:r>
          </a:p>
          <a:p>
            <a:endParaRPr lang="en-US" dirty="0">
              <a:solidFill>
                <a:srgbClr val="800000"/>
              </a:solidFill>
            </a:endParaRPr>
          </a:p>
          <a:p>
            <a:r>
              <a:rPr lang="en-US" dirty="0" smtClean="0"/>
              <a:t>		Phases		Phase coil set spacing</a:t>
            </a:r>
          </a:p>
          <a:p>
            <a:r>
              <a:rPr lang="en-US" dirty="0"/>
              <a:t>	</a:t>
            </a:r>
            <a:r>
              <a:rPr lang="en-US" dirty="0" smtClean="0"/>
              <a:t>	   2				180</a:t>
            </a:r>
            <a:r>
              <a:rPr lang="en-US" baseline="30000" dirty="0" smtClean="0"/>
              <a:t>O</a:t>
            </a:r>
          </a:p>
          <a:p>
            <a:r>
              <a:rPr lang="en-US" baseline="30000" dirty="0"/>
              <a:t>	</a:t>
            </a:r>
            <a:r>
              <a:rPr lang="en-US" baseline="30000" dirty="0" smtClean="0"/>
              <a:t>	</a:t>
            </a:r>
            <a:r>
              <a:rPr lang="en-US" dirty="0" smtClean="0"/>
              <a:t>   3				120</a:t>
            </a:r>
            <a:r>
              <a:rPr lang="en-US" baseline="30000" dirty="0" smtClean="0"/>
              <a:t>O</a:t>
            </a:r>
          </a:p>
          <a:p>
            <a:r>
              <a:rPr lang="en-US" baseline="30000" dirty="0"/>
              <a:t>	</a:t>
            </a:r>
            <a:r>
              <a:rPr lang="en-US" baseline="30000" dirty="0" smtClean="0"/>
              <a:t>	</a:t>
            </a:r>
            <a:r>
              <a:rPr lang="en-US" dirty="0" smtClean="0"/>
              <a:t>   4				  90</a:t>
            </a:r>
            <a:r>
              <a:rPr lang="en-US" baseline="30000" dirty="0" smtClean="0"/>
              <a:t>O</a:t>
            </a:r>
          </a:p>
          <a:p>
            <a:r>
              <a:rPr lang="en-US" baseline="30000" dirty="0"/>
              <a:t>	</a:t>
            </a:r>
            <a:r>
              <a:rPr lang="en-US" baseline="30000" dirty="0" smtClean="0"/>
              <a:t>	    </a:t>
            </a:r>
            <a:r>
              <a:rPr lang="en-US" dirty="0" smtClean="0"/>
              <a:t>5				  72</a:t>
            </a:r>
            <a:r>
              <a:rPr lang="en-US" baseline="30000" dirty="0" smtClean="0"/>
              <a:t>O</a:t>
            </a:r>
          </a:p>
          <a:p>
            <a:r>
              <a:rPr lang="en-US" baseline="30000" dirty="0" smtClean="0"/>
              <a:t>		</a:t>
            </a:r>
            <a:r>
              <a:rPr lang="en-US" dirty="0" smtClean="0"/>
              <a:t>   6				  60</a:t>
            </a:r>
            <a:r>
              <a:rPr lang="en-US" baseline="30000" dirty="0" smtClean="0"/>
              <a:t>O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" y="-70008"/>
            <a:ext cx="8793575" cy="88475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Impossible slot-pole combinations 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for balanced three phase windings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84473"/>
              </p:ext>
            </p:extLst>
          </p:nvPr>
        </p:nvGraphicFramePr>
        <p:xfrm>
          <a:off x="1464099" y="110944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SLOTS-POLES XX copy 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80" y="727266"/>
            <a:ext cx="9144000" cy="569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759"/>
            <a:ext cx="8229600" cy="64538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Rotor </a:t>
            </a:r>
            <a:r>
              <a:rPr lang="en-US" sz="2800" dirty="0">
                <a:solidFill>
                  <a:srgbClr val="800000"/>
                </a:solidFill>
              </a:rPr>
              <a:t>b</a:t>
            </a:r>
            <a:r>
              <a:rPr lang="en-US" sz="2800" dirty="0" smtClean="0">
                <a:solidFill>
                  <a:srgbClr val="800000"/>
                </a:solidFill>
              </a:rPr>
              <a:t>ar number choices for AC induction rotors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4788" y="935098"/>
            <a:ext cx="7800833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Historical rules abound for choosing rotor bar numbers</a:t>
            </a:r>
          </a:p>
          <a:p>
            <a:endParaRPr lang="en-US" sz="2200" dirty="0" smtClean="0"/>
          </a:p>
          <a:p>
            <a:r>
              <a:rPr lang="en-US" sz="2200" dirty="0" smtClean="0"/>
              <a:t>Rules based upon experience with grid powered AC machines under fixed voltages and frequency.</a:t>
            </a:r>
          </a:p>
          <a:p>
            <a:endParaRPr lang="en-US" sz="2200" dirty="0"/>
          </a:p>
          <a:p>
            <a:r>
              <a:rPr lang="en-US" sz="2200" dirty="0" smtClean="0"/>
              <a:t>Bar number </a:t>
            </a:r>
            <a:r>
              <a:rPr lang="en-US" sz="2200" i="1" dirty="0" smtClean="0">
                <a:solidFill>
                  <a:srgbClr val="800000"/>
                </a:solidFill>
              </a:rPr>
              <a:t>(</a:t>
            </a:r>
            <a:r>
              <a:rPr lang="en-US" sz="2200" i="1" dirty="0" err="1" smtClean="0">
                <a:solidFill>
                  <a:srgbClr val="800000"/>
                </a:solidFill>
              </a:rPr>
              <a:t>Q</a:t>
            </a:r>
            <a:r>
              <a:rPr lang="en-US" sz="2200" i="1" baseline="-25000" dirty="0" err="1" smtClean="0">
                <a:solidFill>
                  <a:srgbClr val="800000"/>
                </a:solidFill>
              </a:rPr>
              <a:t>r</a:t>
            </a:r>
            <a:r>
              <a:rPr lang="en-US" sz="2200" i="1" dirty="0" smtClean="0">
                <a:solidFill>
                  <a:srgbClr val="800000"/>
                </a:solidFill>
              </a:rPr>
              <a:t>) </a:t>
            </a:r>
            <a:r>
              <a:rPr lang="en-US" sz="2200" dirty="0" smtClean="0"/>
              <a:t>should never equal stator slot number</a:t>
            </a:r>
          </a:p>
          <a:p>
            <a:endParaRPr lang="en-US" sz="2200" dirty="0"/>
          </a:p>
          <a:p>
            <a:r>
              <a:rPr lang="en-US" sz="2200" dirty="0" smtClean="0"/>
              <a:t>Bar number guidelines: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(2) &amp; (4) pole, bar number = 80% of stator slots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(8) or more poles, bar number = 120% stator slots</a:t>
            </a:r>
          </a:p>
          <a:p>
            <a:endParaRPr lang="en-US" sz="2200" dirty="0" smtClean="0"/>
          </a:p>
          <a:p>
            <a:r>
              <a:rPr lang="en-US" sz="2200" dirty="0" smtClean="0"/>
              <a:t>All rotor positions, select bar number for lowest number </a:t>
            </a:r>
          </a:p>
          <a:p>
            <a:r>
              <a:rPr lang="en-US" sz="2200" dirty="0" smtClean="0"/>
              <a:t>of aligned slot openings of stator to rotor slots.</a:t>
            </a:r>
          </a:p>
          <a:p>
            <a:endParaRPr lang="en-US" sz="2200" dirty="0"/>
          </a:p>
          <a:p>
            <a:r>
              <a:rPr lang="en-US" sz="2200" dirty="0" smtClean="0"/>
              <a:t>I use a minimum of 5 to 7 bars per pole  </a:t>
            </a:r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588"/>
            <a:ext cx="8229600" cy="79371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dirty="0" smtClean="0">
                <a:solidFill>
                  <a:srgbClr val="800000"/>
                </a:solidFill>
              </a:rPr>
              <a:t>Stator slots vs. rotor bars for NEMA AC </a:t>
            </a:r>
            <a:r>
              <a:rPr lang="en-US" sz="3600" dirty="0" smtClean="0">
                <a:solidFill>
                  <a:srgbClr val="800000"/>
                </a:solidFill>
              </a:rPr>
              <a:t>motors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105</a:t>
            </a:fld>
            <a:endParaRPr lang="en-US"/>
          </a:p>
        </p:txBody>
      </p:sp>
      <p:pic>
        <p:nvPicPr>
          <p:cNvPr id="6" name="Picture 5" descr="Screen shot 2010-01-16 at 11.21.59 AM.png"/>
          <p:cNvPicPr>
            <a:picLocks noChangeAspect="1"/>
          </p:cNvPicPr>
          <p:nvPr/>
        </p:nvPicPr>
        <p:blipFill rotWithShape="1">
          <a:blip r:embed="rId2"/>
          <a:srcRect t="13859" b="1"/>
          <a:stretch/>
        </p:blipFill>
        <p:spPr>
          <a:xfrm>
            <a:off x="507186" y="598339"/>
            <a:ext cx="8057239" cy="5758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186" y="6409305"/>
            <a:ext cx="239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Reliance (ABB)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88100" y="6299200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EM = “E” Master </a:t>
            </a:r>
          </a:p>
          <a:p>
            <a:r>
              <a:rPr lang="en-US" sz="1200" dirty="0" smtClean="0"/>
              <a:t>EX = premium efficient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2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Grid motor rotor bar number rules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6987" y="1582341"/>
            <a:ext cx="77098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|</a:t>
            </a:r>
            <a:r>
              <a:rPr lang="en-US" dirty="0" smtClean="0"/>
              <a:t>N1 - N2</a:t>
            </a:r>
            <a:r>
              <a:rPr lang="en-US" dirty="0"/>
              <a:t>| &lt; </a:t>
            </a:r>
            <a:r>
              <a:rPr lang="en-US" dirty="0" smtClean="0"/>
              <a:t>&gt; P+</a:t>
            </a:r>
            <a:r>
              <a:rPr lang="en-US" dirty="0"/>
              <a:t>/- 2 </a:t>
            </a:r>
            <a:r>
              <a:rPr lang="en-US" dirty="0" smtClean="0"/>
              <a:t>where P </a:t>
            </a:r>
            <a:r>
              <a:rPr lang="en-US" dirty="0"/>
              <a:t>is number of poles</a:t>
            </a:r>
          </a:p>
          <a:p>
            <a:r>
              <a:rPr lang="en-US" dirty="0"/>
              <a:t>|</a:t>
            </a:r>
            <a:r>
              <a:rPr lang="en-US" dirty="0" smtClean="0"/>
              <a:t>N1 - N2</a:t>
            </a:r>
            <a:r>
              <a:rPr lang="en-US" dirty="0"/>
              <a:t>| &lt; &gt; 3 * m * P where p is integer</a:t>
            </a:r>
          </a:p>
          <a:p>
            <a:r>
              <a:rPr lang="en-US" dirty="0"/>
              <a:t>|</a:t>
            </a:r>
            <a:r>
              <a:rPr lang="en-US" dirty="0" smtClean="0"/>
              <a:t>N1 - N2</a:t>
            </a:r>
            <a:r>
              <a:rPr lang="en-US" dirty="0"/>
              <a:t>| &lt; &gt; 5 * P</a:t>
            </a:r>
          </a:p>
          <a:p>
            <a:r>
              <a:rPr lang="en-US" dirty="0"/>
              <a:t>N2 should be above or below N1 by at least 15 bars or 25% of N1.</a:t>
            </a:r>
          </a:p>
          <a:p>
            <a:r>
              <a:rPr lang="en-US" dirty="0"/>
              <a:t>N2 is generally not odd</a:t>
            </a:r>
          </a:p>
          <a:p>
            <a:r>
              <a:rPr lang="en-US" dirty="0"/>
              <a:t>N2 should not be twice a prime number</a:t>
            </a:r>
          </a:p>
          <a:p>
            <a:r>
              <a:rPr lang="en-US" dirty="0"/>
              <a:t>N2 should not be divisible by the number of poles</a:t>
            </a:r>
          </a:p>
          <a:p>
            <a:r>
              <a:rPr lang="en-US" dirty="0"/>
              <a:t>Some designers prefer N1 &gt; N2 although there are lots of exceptions</a:t>
            </a:r>
          </a:p>
          <a:p>
            <a:r>
              <a:rPr lang="en-US" dirty="0"/>
              <a:t>N1/N2 = 24/19 is a relatively common </a:t>
            </a:r>
            <a:r>
              <a:rPr lang="en-US" dirty="0" smtClean="0"/>
              <a:t>ratio</a:t>
            </a:r>
          </a:p>
          <a:p>
            <a:endParaRPr lang="en-US" dirty="0"/>
          </a:p>
          <a:p>
            <a:r>
              <a:rPr lang="en-US" dirty="0" smtClean="0"/>
              <a:t>These rules are intended for grid powered motors.</a:t>
            </a:r>
          </a:p>
          <a:p>
            <a:endParaRPr lang="en-US" dirty="0"/>
          </a:p>
          <a:p>
            <a:r>
              <a:rPr lang="en-US" dirty="0" smtClean="0"/>
              <a:t>Another famous list is </a:t>
            </a:r>
            <a:r>
              <a:rPr lang="en-US" dirty="0"/>
              <a:t>b</a:t>
            </a:r>
            <a:r>
              <a:rPr lang="en-US" dirty="0" smtClean="0"/>
              <a:t>y Dr. </a:t>
            </a:r>
            <a:r>
              <a:rPr lang="en-US" dirty="0" err="1" smtClean="0"/>
              <a:t>Syrel</a:t>
            </a:r>
            <a:r>
              <a:rPr lang="en-US" dirty="0" smtClean="0"/>
              <a:t> </a:t>
            </a:r>
            <a:r>
              <a:rPr lang="en-US" dirty="0" err="1" smtClean="0"/>
              <a:t>Veinott</a:t>
            </a:r>
            <a:r>
              <a:rPr lang="en-US" dirty="0" smtClean="0"/>
              <a:t> is in his priceless book,</a:t>
            </a:r>
          </a:p>
          <a:p>
            <a:r>
              <a:rPr lang="en-US" i="1" dirty="0" smtClean="0"/>
              <a:t>Theory </a:t>
            </a:r>
            <a:r>
              <a:rPr lang="en-US" i="1" dirty="0"/>
              <a:t>and Design of Small Induction </a:t>
            </a:r>
            <a:r>
              <a:rPr lang="en-US" i="1" dirty="0" smtClean="0"/>
              <a:t>Motors,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5398" y="6007809"/>
            <a:ext cx="3333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Electrical Apparatus Magazine</a:t>
            </a:r>
          </a:p>
          <a:p>
            <a:r>
              <a:rPr lang="en-US" sz="1400" dirty="0" smtClean="0"/>
              <a:t>By R. By R. </a:t>
            </a:r>
            <a:r>
              <a:rPr lang="en-US" sz="1400" dirty="0" err="1" smtClean="0"/>
              <a:t>Nailen</a:t>
            </a:r>
            <a:r>
              <a:rPr lang="en-US" sz="1400" dirty="0" smtClean="0"/>
              <a:t>, June 2005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8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22"/>
            <a:ext cx="8229600" cy="98007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Selection of number of phases (</a:t>
            </a:r>
            <a:r>
              <a:rPr lang="en-US" sz="3600" i="1" dirty="0" smtClean="0">
                <a:solidFill>
                  <a:srgbClr val="800000"/>
                </a:solidFill>
              </a:rPr>
              <a:t>m</a:t>
            </a:r>
            <a:r>
              <a:rPr lang="en-US" sz="3600" dirty="0" smtClean="0">
                <a:solidFill>
                  <a:srgbClr val="800000"/>
                </a:solidFill>
              </a:rPr>
              <a:t>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487" y="1407561"/>
            <a:ext cx="85633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Most inverter fed machines perform well using three phases</a:t>
            </a:r>
          </a:p>
          <a:p>
            <a:endParaRPr lang="en-US" sz="2000" dirty="0"/>
          </a:p>
          <a:p>
            <a:r>
              <a:rPr lang="en-US" sz="2000" dirty="0" smtClean="0"/>
              <a:t>Therefore available IGBT &amp; MOSFET bridges are for (3) phases</a:t>
            </a:r>
          </a:p>
          <a:p>
            <a:endParaRPr lang="en-US" sz="2000" dirty="0"/>
          </a:p>
          <a:p>
            <a:r>
              <a:rPr lang="en-US" sz="2000" dirty="0" smtClean="0"/>
              <a:t>Two (3) phase circuits are sometimes used for fault tolerance</a:t>
            </a:r>
          </a:p>
          <a:p>
            <a:endParaRPr lang="en-US" sz="2000" dirty="0"/>
          </a:p>
          <a:p>
            <a:r>
              <a:rPr lang="en-US" sz="2000" dirty="0" smtClean="0"/>
              <a:t>Large machines frequently use multiple (3) phase circuits</a:t>
            </a:r>
          </a:p>
          <a:p>
            <a:endParaRPr lang="en-US" sz="2000" dirty="0"/>
          </a:p>
          <a:p>
            <a:r>
              <a:rPr lang="en-US" sz="2000" dirty="0" smtClean="0"/>
              <a:t>Stepping motors utilize </a:t>
            </a:r>
            <a:r>
              <a:rPr lang="en-US" sz="2000" dirty="0" smtClean="0"/>
              <a:t> </a:t>
            </a:r>
            <a:r>
              <a:rPr lang="en-US" sz="2000" dirty="0" smtClean="0"/>
              <a:t>(2</a:t>
            </a:r>
            <a:r>
              <a:rPr lang="en-US" sz="2000" dirty="0" smtClean="0"/>
              <a:t>), (3) </a:t>
            </a:r>
            <a:r>
              <a:rPr lang="en-US" sz="2000" dirty="0" smtClean="0"/>
              <a:t>&amp; (4) phase </a:t>
            </a:r>
            <a:r>
              <a:rPr lang="en-US" sz="2000" dirty="0" smtClean="0"/>
              <a:t>stators</a:t>
            </a:r>
          </a:p>
          <a:p>
            <a:endParaRPr lang="en-US" sz="2000" dirty="0"/>
          </a:p>
          <a:p>
            <a:r>
              <a:rPr lang="en-US" sz="2000" dirty="0" smtClean="0"/>
              <a:t>SR (switched reluctance) machines use (2), (3), (4), (5) &amp; (6) phases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These lectures are all based upon (3) or </a:t>
            </a:r>
            <a:r>
              <a:rPr lang="en-US" sz="2000" dirty="0" smtClean="0"/>
              <a:t>multiples of </a:t>
            </a:r>
            <a:r>
              <a:rPr lang="en-US" sz="2000" dirty="0" smtClean="0"/>
              <a:t>(3) phases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79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453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POLES, SLOTS &amp; PHASE </a:t>
            </a:r>
            <a:r>
              <a:rPr lang="en-US" sz="2800" dirty="0" smtClean="0">
                <a:solidFill>
                  <a:srgbClr val="800000"/>
                </a:solidFill>
              </a:rPr>
              <a:t>SELECTION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(Certain items not applicable to IMs or RSMs)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66163"/>
            <a:ext cx="889073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r>
              <a:rPr lang="en-US" dirty="0"/>
              <a:t>-Three phase most common, six phases reduces phase current by one half.</a:t>
            </a:r>
          </a:p>
          <a:p>
            <a:pPr>
              <a:spcBef>
                <a:spcPct val="50000"/>
              </a:spcBef>
            </a:pPr>
            <a:r>
              <a:rPr lang="en-US" dirty="0"/>
              <a:t>2-Single phase not </a:t>
            </a:r>
            <a:r>
              <a:rPr lang="en-US" dirty="0" smtClean="0"/>
              <a:t>uncommon for PM generators.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3-Torque </a:t>
            </a:r>
            <a:r>
              <a:rPr lang="en-US" dirty="0"/>
              <a:t>density increases with increased number of poles. </a:t>
            </a:r>
          </a:p>
          <a:p>
            <a:pPr>
              <a:spcBef>
                <a:spcPct val="50000"/>
              </a:spcBef>
            </a:pPr>
            <a:r>
              <a:rPr lang="en-US" dirty="0"/>
              <a:t>4-Iron losses increases with increased number of poles.</a:t>
            </a:r>
          </a:p>
          <a:p>
            <a:pPr>
              <a:spcBef>
                <a:spcPct val="50000"/>
              </a:spcBef>
            </a:pPr>
            <a:r>
              <a:rPr lang="en-US" dirty="0"/>
              <a:t>5-Transistor losses increases with increased number of poles.</a:t>
            </a:r>
          </a:p>
          <a:p>
            <a:pPr>
              <a:spcBef>
                <a:spcPct val="50000"/>
              </a:spcBef>
            </a:pPr>
            <a:r>
              <a:rPr lang="en-US" dirty="0"/>
              <a:t>6-Integral number or fractional number of slots to number of poles.</a:t>
            </a:r>
          </a:p>
          <a:p>
            <a:pPr>
              <a:spcBef>
                <a:spcPct val="50000"/>
              </a:spcBef>
            </a:pPr>
            <a:r>
              <a:rPr lang="en-US" dirty="0"/>
              <a:t>	Fractional </a:t>
            </a:r>
            <a:r>
              <a:rPr lang="en-US" dirty="0" smtClean="0"/>
              <a:t>slot combinations yields lower </a:t>
            </a:r>
            <a:r>
              <a:rPr lang="en-US" dirty="0"/>
              <a:t>cogging torque.</a:t>
            </a:r>
          </a:p>
          <a:p>
            <a:pPr>
              <a:spcBef>
                <a:spcPct val="50000"/>
              </a:spcBef>
            </a:pPr>
            <a:r>
              <a:rPr lang="en-US" dirty="0"/>
              <a:t>7-Ratio of slots to </a:t>
            </a:r>
            <a:r>
              <a:rPr lang="en-US" dirty="0" smtClean="0"/>
              <a:t>pole numbers </a:t>
            </a:r>
            <a:r>
              <a:rPr lang="en-US" dirty="0"/>
              <a:t>determines winding choice </a:t>
            </a:r>
            <a:r>
              <a:rPr lang="en-US" dirty="0" smtClean="0"/>
              <a:t>options.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Minimizing end </a:t>
            </a:r>
            <a:r>
              <a:rPr lang="en-US" dirty="0" smtClean="0"/>
              <a:t>turn length </a:t>
            </a:r>
            <a:r>
              <a:rPr lang="en-US" dirty="0"/>
              <a:t>is sometimes most important issue.</a:t>
            </a:r>
          </a:p>
          <a:p>
            <a:pPr>
              <a:spcBef>
                <a:spcPct val="50000"/>
              </a:spcBef>
            </a:pPr>
            <a:r>
              <a:rPr lang="en-US" dirty="0"/>
              <a:t>8-Only certain combinations possible for balanced distributed phase windings.</a:t>
            </a:r>
          </a:p>
          <a:p>
            <a:pPr>
              <a:spcBef>
                <a:spcPct val="50000"/>
              </a:spcBef>
            </a:pPr>
            <a:r>
              <a:rPr lang="en-US" dirty="0"/>
              <a:t>9-Multiple 3-phase circuits further limits choices of slots &amp; poles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10-Ideal winding </a:t>
            </a:r>
            <a:r>
              <a:rPr lang="en-US" dirty="0" smtClean="0"/>
              <a:t>distribution factor </a:t>
            </a:r>
            <a:r>
              <a:rPr lang="en-US" dirty="0" smtClean="0"/>
              <a:t>of unity is effected by number of slots to poles.</a:t>
            </a:r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76"/>
            <a:ext cx="8229600" cy="78605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Guidelines for slot-pole selections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4661" y="835929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			</a:t>
            </a:r>
            <a:r>
              <a:rPr lang="en-US" sz="2400" dirty="0" smtClean="0"/>
              <a:t>Pole number guidelines</a:t>
            </a:r>
          </a:p>
          <a:p>
            <a:endParaRPr lang="en-US" sz="2400" dirty="0" smtClean="0"/>
          </a:p>
          <a:p>
            <a:r>
              <a:rPr lang="en-US" sz="2000" dirty="0" smtClean="0"/>
              <a:t>Higher pole numbers yield higher torque densities &amp; power to some degree. (Increasing speed easily increases machine power density)</a:t>
            </a:r>
          </a:p>
          <a:p>
            <a:endParaRPr lang="en-US" sz="2000" dirty="0"/>
          </a:p>
          <a:p>
            <a:r>
              <a:rPr lang="en-US" sz="2000" dirty="0" smtClean="0"/>
              <a:t>Design options when increasing pole number with thinner yokes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Larger rotor O.D. or smaller stator O.D. or larger rotor I.D.</a:t>
            </a:r>
          </a:p>
          <a:p>
            <a:endParaRPr lang="en-US" sz="2000" dirty="0"/>
          </a:p>
          <a:p>
            <a:r>
              <a:rPr lang="en-US" sz="2000" dirty="0" smtClean="0"/>
              <a:t>Sine currents require ~ 20 PWM chops per cycle </a:t>
            </a:r>
            <a:r>
              <a:rPr lang="en-US" sz="2000" dirty="0" smtClean="0">
                <a:solidFill>
                  <a:srgbClr val="800000"/>
                </a:solidFill>
              </a:rPr>
              <a:t>20</a:t>
            </a:r>
            <a:r>
              <a:rPr lang="en-US" sz="2400" i="1" dirty="0" smtClean="0">
                <a:solidFill>
                  <a:srgbClr val="800000"/>
                </a:solidFill>
              </a:rPr>
              <a:t>f</a:t>
            </a:r>
            <a:r>
              <a:rPr lang="en-US" sz="2400" i="1" dirty="0" smtClean="0"/>
              <a:t> </a:t>
            </a:r>
            <a:r>
              <a:rPr lang="en-US" sz="2000" i="1" dirty="0" smtClean="0"/>
              <a:t>= </a:t>
            </a:r>
            <a:r>
              <a:rPr lang="en-US" sz="2000" dirty="0" smtClean="0"/>
              <a:t>PWM freq</a:t>
            </a:r>
            <a:r>
              <a:rPr lang="en-US" sz="2000" i="1" dirty="0" smtClean="0"/>
              <a:t>.</a:t>
            </a:r>
          </a:p>
          <a:p>
            <a:endParaRPr lang="en-US" sz="2000" i="1" dirty="0"/>
          </a:p>
          <a:p>
            <a:r>
              <a:rPr lang="en-US" sz="2400" dirty="0" smtClean="0"/>
              <a:t>				Stator slot selection guidelines</a:t>
            </a:r>
          </a:p>
          <a:p>
            <a:r>
              <a:rPr lang="en-US" sz="2000" dirty="0" smtClean="0"/>
              <a:t> Integral slot windings yield highest winding factor, </a:t>
            </a:r>
            <a:r>
              <a:rPr lang="en-US" sz="2000" i="1" dirty="0">
                <a:solidFill>
                  <a:srgbClr val="800000"/>
                </a:solidFill>
              </a:rPr>
              <a:t>m</a:t>
            </a:r>
            <a:r>
              <a:rPr lang="en-US" sz="2000" i="1" dirty="0" smtClean="0">
                <a:solidFill>
                  <a:srgbClr val="800000"/>
                </a:solidFill>
              </a:rPr>
              <a:t>od </a:t>
            </a:r>
            <a:r>
              <a:rPr lang="en-US" sz="2000" i="1" dirty="0">
                <a:solidFill>
                  <a:srgbClr val="800000"/>
                </a:solidFill>
              </a:rPr>
              <a:t>(</a:t>
            </a:r>
            <a:r>
              <a:rPr lang="en-US" sz="2000" i="1" dirty="0" err="1" smtClean="0">
                <a:solidFill>
                  <a:srgbClr val="800000"/>
                </a:solidFill>
              </a:rPr>
              <a:t>S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000" i="1" dirty="0" err="1" smtClean="0">
                <a:solidFill>
                  <a:srgbClr val="800000"/>
                </a:solidFill>
              </a:rPr>
              <a:t>,</a:t>
            </a:r>
            <a:r>
              <a:rPr lang="en-US" sz="2000" i="1" dirty="0" err="1">
                <a:solidFill>
                  <a:srgbClr val="800000"/>
                </a:solidFill>
              </a:rPr>
              <a:t>m</a:t>
            </a:r>
            <a:r>
              <a:rPr lang="en-US" sz="2000" i="1" dirty="0">
                <a:solidFill>
                  <a:srgbClr val="800000"/>
                </a:solidFill>
              </a:rPr>
              <a:t>) = 0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Fractional slot numbers yield short end windings.   </a:t>
            </a:r>
            <a:r>
              <a:rPr lang="en-US" sz="2000" i="1" dirty="0" smtClean="0">
                <a:solidFill>
                  <a:srgbClr val="800000"/>
                </a:solidFill>
              </a:rPr>
              <a:t> </a:t>
            </a:r>
            <a:r>
              <a:rPr lang="en-US" sz="2000" i="1" dirty="0" err="1" smtClean="0">
                <a:solidFill>
                  <a:srgbClr val="800000"/>
                </a:solidFill>
              </a:rPr>
              <a:t>S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s</a:t>
            </a:r>
            <a:r>
              <a:rPr lang="en-US" sz="2000" i="1" dirty="0" smtClean="0">
                <a:solidFill>
                  <a:srgbClr val="800000"/>
                </a:solidFill>
              </a:rPr>
              <a:t> mod 2p ≠ 0</a:t>
            </a:r>
          </a:p>
          <a:p>
            <a:endParaRPr lang="en-US" sz="2000" i="1" dirty="0">
              <a:solidFill>
                <a:srgbClr val="800000"/>
              </a:solidFill>
            </a:endParaRPr>
          </a:p>
          <a:p>
            <a:r>
              <a:rPr lang="en-US" sz="2000" dirty="0" smtClean="0"/>
              <a:t>Fractional slot stators are automation friendly &amp; low cost.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97" y="322722"/>
            <a:ext cx="837122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Selection for number of rotor poles (</a:t>
            </a:r>
            <a:r>
              <a:rPr lang="en-US" sz="3600" i="1" dirty="0" smtClean="0">
                <a:solidFill>
                  <a:srgbClr val="800000"/>
                </a:solidFill>
              </a:rPr>
              <a:t>2p)</a:t>
            </a:r>
            <a:endParaRPr lang="en-US" sz="3600" i="1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8817" y="1234212"/>
            <a:ext cx="80346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nduction Motor Pole Selection: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(4) pole limit for inverter AC induction &gt; 1300 Nm</a:t>
            </a:r>
          </a:p>
          <a:p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High poles decreases efficiency &amp; power factor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Reluctance Synchronous Motor Pole Selection: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Most any number depending upon rotor diameter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Determined by rotor pole saliency design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    Saliency ratio must be as high as possible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PM rotor machine pole selection: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    Select highest pole number allowed by inverter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    Depends upon rpm and Inverter carrier frequency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(Rotor pole number need not =  stator pole number)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56" y="287867"/>
            <a:ext cx="8841392" cy="7886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Effects of different slot ratios and pole numbers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95</a:t>
            </a:fld>
            <a:endParaRPr lang="en-US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954" y="3514876"/>
            <a:ext cx="5427081" cy="2841474"/>
          </a:xfrm>
          <a:prstGeom prst="rect">
            <a:avLst/>
          </a:prstGeom>
        </p:spPr>
      </p:pic>
      <p:pic>
        <p:nvPicPr>
          <p:cNvPr id="7" name="Picture 6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75" y="1076476"/>
            <a:ext cx="5511800" cy="243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80" y="6156475"/>
            <a:ext cx="160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Prof. W. L. Soong</a:t>
            </a:r>
          </a:p>
          <a:p>
            <a:r>
              <a:rPr lang="en-US" sz="1200" dirty="0" smtClean="0"/>
              <a:t>U of </a:t>
            </a:r>
            <a:r>
              <a:rPr lang="en-US" sz="1200" dirty="0" err="1" smtClean="0"/>
              <a:t>Adelaida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553199" y="1415144"/>
            <a:ext cx="2348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slot ratio  results of changing pole numbers &amp; rotor diameters</a:t>
            </a:r>
          </a:p>
          <a:p>
            <a:r>
              <a:rPr lang="en-US" dirty="0" smtClean="0"/>
              <a:t>(O.D. unchanged)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9429" y="4136571"/>
            <a:ext cx="2116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O.D. change vs. number of poles and fixed rotor diameter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39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Pole selection guidelines for AC Induction motors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96</a:t>
            </a:fld>
            <a:endParaRPr lang="en-US" dirty="0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10" y="879276"/>
            <a:ext cx="8512537" cy="5179600"/>
          </a:xfrm>
          <a:prstGeom prst="rect">
            <a:avLst/>
          </a:prstGeom>
        </p:spPr>
      </p:pic>
      <p:pic>
        <p:nvPicPr>
          <p:cNvPr id="7" name="Picture 6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" y="6205093"/>
            <a:ext cx="2225675" cy="516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2480" y="1088689"/>
            <a:ext cx="274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800000"/>
                </a:solidFill>
              </a:rPr>
              <a:t>Also applies to RSM motors </a:t>
            </a:r>
            <a:r>
              <a:rPr lang="en-US" sz="1200" b="1" i="1" dirty="0" smtClean="0">
                <a:solidFill>
                  <a:srgbClr val="800000"/>
                </a:solidFill>
              </a:rPr>
              <a:t>(JRH)</a:t>
            </a:r>
            <a:endParaRPr lang="en-US" sz="12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20" y="135314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Pole selection for PM-DC or PM-AC brushless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0727" y="541850"/>
            <a:ext cx="81566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High pole number increases flux leakage &amp; increases torque density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	</a:t>
            </a:r>
            <a:r>
              <a:rPr lang="en-US" sz="2000" dirty="0" smtClean="0">
                <a:solidFill>
                  <a:srgbClr val="000000"/>
                </a:solidFill>
              </a:rPr>
              <a:t>	(2) poles 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 ~100 </a:t>
            </a:r>
            <a:r>
              <a:rPr lang="en-US" sz="2000" dirty="0" err="1" smtClean="0">
                <a:solidFill>
                  <a:srgbClr val="000000"/>
                </a:solidFill>
              </a:rPr>
              <a:t>Krpm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higher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	(4) poles up to ~50 </a:t>
            </a:r>
            <a:r>
              <a:rPr lang="en-US" sz="2000" dirty="0" err="1" smtClean="0">
                <a:solidFill>
                  <a:srgbClr val="000000"/>
                </a:solidFill>
              </a:rPr>
              <a:t>Krpm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	(8 -10) poles up to ~25 </a:t>
            </a:r>
            <a:r>
              <a:rPr lang="en-US" sz="2000" dirty="0" err="1" smtClean="0">
                <a:solidFill>
                  <a:srgbClr val="000000"/>
                </a:solidFill>
              </a:rPr>
              <a:t>Krpm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		(12) &amp;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higher for </a:t>
            </a:r>
            <a:r>
              <a:rPr lang="en-US" sz="2000" dirty="0" smtClean="0">
                <a:solidFill>
                  <a:srgbClr val="000000"/>
                </a:solidFill>
              </a:rPr>
              <a:t>very low </a:t>
            </a:r>
            <a:r>
              <a:rPr lang="en-US" sz="2000" dirty="0" smtClean="0">
                <a:solidFill>
                  <a:srgbClr val="000000"/>
                </a:solidFill>
              </a:rPr>
              <a:t>speed </a:t>
            </a:r>
            <a:r>
              <a:rPr lang="en-US" sz="2000" dirty="0" smtClean="0">
                <a:solidFill>
                  <a:srgbClr val="000000"/>
                </a:solidFill>
              </a:rPr>
              <a:t>“</a:t>
            </a:r>
            <a:r>
              <a:rPr lang="en-US" sz="2000" i="1" dirty="0" err="1" smtClean="0">
                <a:solidFill>
                  <a:srgbClr val="000000"/>
                </a:solidFill>
              </a:rPr>
              <a:t>torquers</a:t>
            </a:r>
            <a:r>
              <a:rPr lang="en-US" sz="2000" i="1" dirty="0" smtClean="0">
                <a:solidFill>
                  <a:srgbClr val="000000"/>
                </a:solidFill>
              </a:rPr>
              <a:t>”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Advantages of increasing number of poles are;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1</a:t>
            </a:r>
            <a:r>
              <a:rPr lang="en-US" sz="2000" dirty="0" smtClean="0">
                <a:solidFill>
                  <a:srgbClr val="000000"/>
                </a:solidFill>
              </a:rPr>
              <a:t> Reduction in active material cross sections  including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	   soft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iron for stator &amp; rotor cores and magnet thickness.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2 Higher pole numbers reduces magnet cost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3 Rotor diameter can be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larger with same stator </a:t>
            </a:r>
            <a:r>
              <a:rPr lang="en-US" sz="2000" dirty="0" smtClean="0">
                <a:solidFill>
                  <a:srgbClr val="000000"/>
                </a:solidFill>
              </a:rPr>
              <a:t>diameter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4 Stator diameter can be smaller with same rotor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5 Reduction of phase resistance improves </a:t>
            </a:r>
            <a:r>
              <a:rPr lang="en-US" sz="2000" dirty="0" smtClean="0">
                <a:solidFill>
                  <a:srgbClr val="000000"/>
                </a:solidFill>
              </a:rPr>
              <a:t>efficiency, due to 	    	  	   smaller coil lengths (end turns)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Disadvantages of higher pole numbers: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1 Flux leakage varies directly with pole pair number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2 Iron losses increase with higher pole pair numbers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3 Higher PWM frequencies required with more poles</a:t>
            </a:r>
          </a:p>
        </p:txBody>
      </p:sp>
    </p:spTree>
    <p:extLst>
      <p:ext uri="{BB962C8B-B14F-4D97-AF65-F5344CB8AC3E}">
        <p14:creationId xmlns:p14="http://schemas.microsoft.com/office/powerpoint/2010/main" val="747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770"/>
            <a:ext cx="8229600" cy="7493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End turn resistance </a:t>
            </a:r>
            <a:r>
              <a:rPr lang="en-US" sz="2800" dirty="0" err="1" smtClean="0">
                <a:solidFill>
                  <a:srgbClr val="800000"/>
                </a:solidFill>
              </a:rPr>
              <a:t>vs</a:t>
            </a:r>
            <a:r>
              <a:rPr lang="en-US" sz="2800" dirty="0" smtClean="0">
                <a:solidFill>
                  <a:srgbClr val="800000"/>
                </a:solidFill>
              </a:rPr>
              <a:t> number of poles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(Lowers </a:t>
            </a:r>
            <a:r>
              <a:rPr lang="en-US" sz="2800" dirty="0" err="1" smtClean="0">
                <a:solidFill>
                  <a:srgbClr val="800000"/>
                </a:solidFill>
              </a:rPr>
              <a:t>ohmic</a:t>
            </a:r>
            <a:r>
              <a:rPr lang="en-US" sz="2800" dirty="0" smtClean="0">
                <a:solidFill>
                  <a:srgbClr val="800000"/>
                </a:solidFill>
              </a:rPr>
              <a:t> losses and increases efficiency</a:t>
            </a: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10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98</a:t>
            </a:fld>
            <a:endParaRPr lang="en-US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2" y="1224575"/>
            <a:ext cx="7892795" cy="50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4557</TotalTime>
  <Words>908</Words>
  <Application>Microsoft Office PowerPoint</Application>
  <PresentationFormat>On-screen Show (4:3)</PresentationFormat>
  <Paragraphs>221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LECTURE</vt:lpstr>
      <vt:lpstr>Electric Machine Design Course </vt:lpstr>
      <vt:lpstr>Selection of number of phases (m)</vt:lpstr>
      <vt:lpstr>POLES, SLOTS &amp; PHASE SELECTION (Certain items not applicable to IMs or RSMs)</vt:lpstr>
      <vt:lpstr>Guidelines for slot-pole selections</vt:lpstr>
      <vt:lpstr>Selection for number of rotor poles (2p)</vt:lpstr>
      <vt:lpstr>Effects of different slot ratios and pole numbers</vt:lpstr>
      <vt:lpstr>Pole selection guidelines for AC Induction motors</vt:lpstr>
      <vt:lpstr>Pole selection for PM-DC or PM-AC brushless</vt:lpstr>
      <vt:lpstr>End turn resistance vs number of poles (Lowers ohmic losses and increases efficiency </vt:lpstr>
      <vt:lpstr>Pole selection for RSM machines (salient pole rotors) (Reluctance Synchronous Machines) </vt:lpstr>
      <vt:lpstr>Slot &amp; pole considerations for  3 - phase balanced windings</vt:lpstr>
      <vt:lpstr>Stator slot number (S or Q) selection for three phase windings</vt:lpstr>
      <vt:lpstr>Possible slots/pole/phase for balanced windings</vt:lpstr>
      <vt:lpstr>Impossible slot-pole combinations  for balanced three phase windings</vt:lpstr>
      <vt:lpstr>Rotor bar number choices for AC induction rotors</vt:lpstr>
      <vt:lpstr> Stator slots vs. rotor bars for NEMA AC motors</vt:lpstr>
      <vt:lpstr>Grid motor rotor bar number rules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Machine Design Course</dc:title>
  <dc:creator>james hendershot</dc:creator>
  <cp:lastModifiedBy>Charlie</cp:lastModifiedBy>
  <cp:revision>97</cp:revision>
  <dcterms:created xsi:type="dcterms:W3CDTF">2012-06-02T18:11:50Z</dcterms:created>
  <dcterms:modified xsi:type="dcterms:W3CDTF">2012-09-02T16:12:54Z</dcterms:modified>
</cp:coreProperties>
</file>